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6912" autoAdjust="0"/>
    <p:restoredTop sz="94660"/>
  </p:normalViewPr>
  <p:slideViewPr>
    <p:cSldViewPr>
      <p:cViewPr>
        <p:scale>
          <a:sx n="66" d="100"/>
          <a:sy n="66" d="100"/>
        </p:scale>
        <p:origin x="-1272" y="-1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B5F81-FAAB-4320-8A74-FED1376E13F7}" type="datetimeFigureOut">
              <a:rPr lang="ru-RU" smtClean="0"/>
              <a:t>06.05.2017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AA2D-827F-4CEE-831E-C473C5117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93000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B5F81-FAAB-4320-8A74-FED1376E13F7}" type="datetimeFigureOut">
              <a:rPr lang="ru-RU" smtClean="0"/>
              <a:t>06.05.2017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AA2D-827F-4CEE-831E-C473C5117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49606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B5F81-FAAB-4320-8A74-FED1376E13F7}" type="datetimeFigureOut">
              <a:rPr lang="ru-RU" smtClean="0"/>
              <a:t>06.05.2017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AA2D-827F-4CEE-831E-C473C5117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72687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B5F81-FAAB-4320-8A74-FED1376E13F7}" type="datetimeFigureOut">
              <a:rPr lang="ru-RU" smtClean="0"/>
              <a:t>06.05.2017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AA2D-827F-4CEE-831E-C473C5117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33180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B5F81-FAAB-4320-8A74-FED1376E13F7}" type="datetimeFigureOut">
              <a:rPr lang="ru-RU" smtClean="0"/>
              <a:t>06.05.2017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AA2D-827F-4CEE-831E-C473C5117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4614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B5F81-FAAB-4320-8A74-FED1376E13F7}" type="datetimeFigureOut">
              <a:rPr lang="ru-RU" smtClean="0"/>
              <a:t>06.05.2017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AA2D-827F-4CEE-831E-C473C5117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55093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B5F81-FAAB-4320-8A74-FED1376E13F7}" type="datetimeFigureOut">
              <a:rPr lang="ru-RU" smtClean="0"/>
              <a:t>06.05.2017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AA2D-827F-4CEE-831E-C473C5117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55335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B5F81-FAAB-4320-8A74-FED1376E13F7}" type="datetimeFigureOut">
              <a:rPr lang="ru-RU" smtClean="0"/>
              <a:t>06.05.2017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AA2D-827F-4CEE-831E-C473C5117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62943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B5F81-FAAB-4320-8A74-FED1376E13F7}" type="datetimeFigureOut">
              <a:rPr lang="ru-RU" smtClean="0"/>
              <a:t>06.05.2017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AA2D-827F-4CEE-831E-C473C5117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97326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B5F81-FAAB-4320-8A74-FED1376E13F7}" type="datetimeFigureOut">
              <a:rPr lang="ru-RU" smtClean="0"/>
              <a:t>06.05.2017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AA2D-827F-4CEE-831E-C473C5117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89455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B5F81-FAAB-4320-8A74-FED1376E13F7}" type="datetimeFigureOut">
              <a:rPr lang="ru-RU" smtClean="0"/>
              <a:t>06.05.2017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AA2D-827F-4CEE-831E-C473C5117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11029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8B5F81-FAAB-4320-8A74-FED1376E13F7}" type="datetimeFigureOut">
              <a:rPr lang="ru-RU" smtClean="0"/>
              <a:t>06.05.2017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8DAA2D-827F-4CEE-831E-C473C5117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6473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www.pptbackgrounds.org/uploads/light-abstract-swirl-power-point-powerpoint-backgrounds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88"/>
          <a:stretch/>
        </p:blipFill>
        <p:spPr bwMode="auto">
          <a:xfrm>
            <a:off x="0" y="0"/>
            <a:ext cx="9144000" cy="6836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4869160"/>
            <a:ext cx="9144000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4400" b="1" dirty="0" smtClean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algn="ctr"/>
            <a:r>
              <a:rPr lang="ru-RU" sz="44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«Кризис трех лет»</a:t>
            </a:r>
          </a:p>
          <a:p>
            <a:pPr algn="ctr"/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                                         </a:t>
            </a:r>
          </a:p>
          <a:p>
            <a:pPr algn="ctr"/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                                              </a:t>
            </a:r>
            <a:endParaRPr lang="ru-RU" sz="2400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pic>
        <p:nvPicPr>
          <p:cNvPr id="1028" name="Picture 4" descr="http://189131.selcdn.ru/leonardo/assets/uploads/attachments/51a0_rsgOjKXt5aMZ3o7bJu09dEh8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88640"/>
            <a:ext cx="4104456" cy="5445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076056" y="3105835"/>
            <a:ext cx="388843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Georgia" panose="02040502050405020303" pitchFamily="18" charset="0"/>
              </a:rPr>
              <a:t>Консультативный материал </a:t>
            </a:r>
          </a:p>
          <a:p>
            <a:pPr algn="ctr"/>
            <a:r>
              <a:rPr lang="ru-RU" sz="2000" b="1" dirty="0">
                <a:latin typeface="Georgia" panose="02040502050405020303" pitchFamily="18" charset="0"/>
              </a:rPr>
              <a:t>для родителей</a:t>
            </a:r>
          </a:p>
        </p:txBody>
      </p:sp>
    </p:spTree>
    <p:extLst>
      <p:ext uri="{BB962C8B-B14F-4D97-AF65-F5344CB8AC3E}">
        <p14:creationId xmlns:p14="http://schemas.microsoft.com/office/powerpoint/2010/main" val="790623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4869160"/>
            <a:ext cx="914400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4400" b="1" dirty="0" smtClean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algn="ctr"/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                                         </a:t>
            </a:r>
          </a:p>
          <a:p>
            <a:pPr algn="ctr"/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                                              </a:t>
            </a:r>
            <a:endParaRPr lang="ru-RU" sz="2400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2" name="AutoShape 2" descr="http://www.playcast.ru/uploads/2016/02/28/17557755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http://www.playcast.ru/uploads/2016/02/28/17557755.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6" descr="http://www.playcast.ru/uploads/2016/02/28/17557755.pn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6" name="Picture 8" descr="http://zoozel.ru/gallery/images/148992_fon-dlya-prezentacii-odnotonny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782" y="0"/>
            <a:ext cx="9187782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07974" y="176654"/>
            <a:ext cx="844048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     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07974" y="176654"/>
            <a:ext cx="8440488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    </a:t>
            </a:r>
            <a:r>
              <a:rPr lang="ru-RU" b="1" dirty="0">
                <a:solidFill>
                  <a:srgbClr val="C00000"/>
                </a:solidFill>
                <a:latin typeface="Georgia" panose="02040502050405020303" pitchFamily="18" charset="0"/>
              </a:rPr>
              <a:t> Проявлению </a:t>
            </a:r>
            <a:r>
              <a:rPr lang="ru-RU" sz="2000" b="1" u="sng" dirty="0">
                <a:solidFill>
                  <a:srgbClr val="C00000"/>
                </a:solidFill>
                <a:latin typeface="Georgia" panose="02040502050405020303" pitchFamily="18" charset="0"/>
              </a:rPr>
              <a:t>своеволия</a:t>
            </a:r>
            <a:r>
              <a:rPr lang="ru-RU" b="1" u="sng" dirty="0">
                <a:solidFill>
                  <a:srgbClr val="C00000"/>
                </a:solidFill>
                <a:latin typeface="Georgia" panose="02040502050405020303" pitchFamily="18" charset="0"/>
              </a:rPr>
              <a:t>,</a:t>
            </a:r>
            <a:r>
              <a:rPr lang="ru-RU" b="1" dirty="0">
                <a:solidFill>
                  <a:srgbClr val="C00000"/>
                </a:solidFill>
                <a:latin typeface="Georgia" panose="02040502050405020303" pitchFamily="18" charset="0"/>
              </a:rPr>
              <a:t> как правило, сопутствует фраза: «Я сам!»</a:t>
            </a:r>
          </a:p>
          <a:p>
            <a:pPr algn="just"/>
            <a:r>
              <a:rPr lang="ru-RU" b="1" dirty="0">
                <a:solidFill>
                  <a:srgbClr val="C00000"/>
                </a:solidFill>
                <a:latin typeface="Georgia" panose="02040502050405020303" pitchFamily="18" charset="0"/>
              </a:rPr>
              <a:t>     Малыш настойчиво требует, чтобы ему предоставили право самому завязывать шапку, застегивать молнию, нести из магазина пакет с покупками, вырезать картинки... </a:t>
            </a:r>
            <a:r>
              <a:rPr lang="ru-RU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Вспомните</a:t>
            </a:r>
            <a:r>
              <a:rPr lang="ru-RU" b="1" dirty="0">
                <a:solidFill>
                  <a:srgbClr val="C00000"/>
                </a:solidFill>
                <a:latin typeface="Georgia" panose="02040502050405020303" pitchFamily="18" charset="0"/>
              </a:rPr>
              <a:t>, что главной заслугой периода кризиса трех лет является появление собственного «Я». Отстоять его возможно, лишь проявив самостоятельность, доказывая этим и себе, и окружающим свою «взрослость».</a:t>
            </a:r>
          </a:p>
          <a:p>
            <a:pPr algn="just"/>
            <a:r>
              <a:rPr lang="ru-RU" b="1" dirty="0">
                <a:solidFill>
                  <a:srgbClr val="C00000"/>
                </a:solidFill>
                <a:latin typeface="Georgia" panose="02040502050405020303" pitchFamily="18" charset="0"/>
              </a:rPr>
              <a:t>     Конечно, часто дети пытаются быть самостоятельными там, где их сил еще недостаточно. Но как они узнают об этом, если не попробуют?  Если взрослые ведут себя адекватно, в пределах разумного разрешают ребенку проявить самостоятельность, то скоро он удостоверится в своих возможностях, научится оценивать их и будет доверять взрослым еще больше, чем прежде.</a:t>
            </a:r>
          </a:p>
          <a:p>
            <a:pPr algn="just"/>
            <a:r>
              <a:rPr lang="ru-RU" b="1" dirty="0">
                <a:solidFill>
                  <a:srgbClr val="C00000"/>
                </a:solidFill>
                <a:latin typeface="Georgia" panose="02040502050405020303" pitchFamily="18" charset="0"/>
              </a:rPr>
              <a:t>     Энергию своеволия легко направить в «мирное» русло, используя ролевые игры и предоставив ребенку определенную свободу действий в быту. Но, во избежание неприятностей, территория приложения самостоятельности должна быть максимально безопасной. Кроме того, следует установить четкие запреты, касающиеся жизни и здоровья (нельзя зажигать плиту, включать электроприборы, открывать горячую воду и пр.).</a:t>
            </a:r>
          </a:p>
          <a:p>
            <a:pPr algn="just"/>
            <a:r>
              <a:rPr lang="ru-RU" b="1" dirty="0">
                <a:solidFill>
                  <a:srgbClr val="C00000"/>
                </a:solidFill>
                <a:latin typeface="Georgia" panose="02040502050405020303" pitchFamily="18" charset="0"/>
              </a:rPr>
              <a:t>    </a:t>
            </a:r>
          </a:p>
        </p:txBody>
      </p:sp>
    </p:spTree>
    <p:extLst>
      <p:ext uri="{BB962C8B-B14F-4D97-AF65-F5344CB8AC3E}">
        <p14:creationId xmlns:p14="http://schemas.microsoft.com/office/powerpoint/2010/main" val="976191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4869160"/>
            <a:ext cx="914400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4400" b="1" dirty="0" smtClean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algn="ctr"/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                                         </a:t>
            </a:r>
          </a:p>
          <a:p>
            <a:pPr algn="ctr"/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                                              </a:t>
            </a:r>
            <a:endParaRPr lang="ru-RU" sz="2400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2" name="AutoShape 2" descr="http://www.playcast.ru/uploads/2016/02/28/17557755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http://www.playcast.ru/uploads/2016/02/28/17557755.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6" descr="http://www.playcast.ru/uploads/2016/02/28/17557755.pn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6" name="Picture 8" descr="http://zoozel.ru/gallery/images/148992_fon-dlya-prezentacii-odnotonny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7"/>
            <a:ext cx="9144000" cy="685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https://portal.iv-edu.ru/dep/mouovichrn/vichugarn_kolok/DocLib1/%D1%8D%D0%BC%D0%B1%D0%BB%D0%B5%D0%BC%D1%8B%20%D0%B3%D1%80%D1%83%D0%BF%D0%BF%20%D0%B8%20%D0%BA%D1%80%D1%83%D0%B6%D0%BA%D0%BE%D0%B2/%D0%BA%D0%BE%D0%BB%D0%BE%D0%BA%D0%BE%D0%BB%D1%8C%D1%87%D0%B8%D0%BA-%D1%86%D0%B2%D0%B5%D1%82%D0%BE%D0%B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4" y="3645024"/>
            <a:ext cx="3535561" cy="2732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07974" y="176654"/>
            <a:ext cx="844048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     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60375" y="374891"/>
            <a:ext cx="8144073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     </a:t>
            </a:r>
            <a:r>
              <a:rPr lang="ru-RU" b="1" dirty="0">
                <a:solidFill>
                  <a:srgbClr val="C00000"/>
                </a:solidFill>
                <a:latin typeface="Georgia" panose="02040502050405020303" pitchFamily="18" charset="0"/>
              </a:rPr>
              <a:t>При </a:t>
            </a:r>
            <a:r>
              <a:rPr lang="ru-RU" sz="2000" b="1" u="sng" dirty="0">
                <a:solidFill>
                  <a:srgbClr val="C00000"/>
                </a:solidFill>
                <a:latin typeface="Georgia" panose="02040502050405020303" pitchFamily="18" charset="0"/>
              </a:rPr>
              <a:t>обесценивании</a:t>
            </a:r>
            <a:r>
              <a:rPr lang="ru-RU" b="1" dirty="0">
                <a:solidFill>
                  <a:srgbClr val="C00000"/>
                </a:solidFill>
                <a:latin typeface="Georgia" panose="02040502050405020303" pitchFamily="18" charset="0"/>
              </a:rPr>
              <a:t> ребенок отказывается от всего, что было ему интересно и любо раньше. Забросив любимого мишку или порвав любимую книгу, ребенок отказывается от себя прежнего, показывает, что больше не нуждается в том, что ему нравилось, когда он был «маленьким». В этом случае, не следует настаивать на прежних занятиях. Пусть малыш сам выбирает себе занятия и игрушки. Помочь ему можно, ненавязчиво предлагая новые игры и развлечения, каждый раз подчеркивая, что малыш вырос </a:t>
            </a:r>
            <a:endParaRPr lang="ru-RU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и </a:t>
            </a:r>
            <a:r>
              <a:rPr lang="ru-RU" b="1" dirty="0">
                <a:solidFill>
                  <a:srgbClr val="C00000"/>
                </a:solidFill>
                <a:latin typeface="Georgia" panose="02040502050405020303" pitchFamily="18" charset="0"/>
              </a:rPr>
              <a:t>теперь уже с ним можно </a:t>
            </a:r>
            <a:endParaRPr lang="ru-RU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играть </a:t>
            </a:r>
            <a:r>
              <a:rPr lang="ru-RU" b="1" dirty="0">
                <a:solidFill>
                  <a:srgbClr val="C00000"/>
                </a:solidFill>
                <a:latin typeface="Georgia" panose="02040502050405020303" pitchFamily="18" charset="0"/>
              </a:rPr>
              <a:t>по-новому</a:t>
            </a:r>
            <a:r>
              <a:rPr lang="ru-RU" dirty="0"/>
              <a:t>.</a:t>
            </a:r>
          </a:p>
        </p:txBody>
      </p:sp>
      <p:pic>
        <p:nvPicPr>
          <p:cNvPr id="10" name="Picture 4" descr="http://zvezdochki11.ucoz.net/hh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713984"/>
            <a:ext cx="2376264" cy="3663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5512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4869160"/>
            <a:ext cx="914400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4400" b="1" dirty="0" smtClean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algn="ctr"/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                                         </a:t>
            </a:r>
          </a:p>
          <a:p>
            <a:pPr algn="ctr"/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                                              </a:t>
            </a:r>
            <a:endParaRPr lang="ru-RU" sz="2400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2" name="AutoShape 2" descr="http://www.playcast.ru/uploads/2016/02/28/17557755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http://www.playcast.ru/uploads/2016/02/28/17557755.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6" descr="http://www.playcast.ru/uploads/2016/02/28/17557755.pn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6" name="Picture 8" descr="http://zoozel.ru/gallery/images/148992_fon-dlya-prezentacii-odnotonny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7"/>
            <a:ext cx="9144000" cy="685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https://portal.iv-edu.ru/dep/mouovichrn/vichugarn_kolok/DocLib1/%D1%8D%D0%BC%D0%B1%D0%BB%D0%B5%D0%BC%D1%8B%20%D0%B3%D1%80%D1%83%D0%BF%D0%BF%20%D0%B8%20%D0%BA%D1%80%D1%83%D0%B6%D0%BA%D0%BE%D0%B2/%D0%BA%D0%BE%D0%BB%D0%BE%D0%BA%D0%BE%D0%BB%D1%8C%D1%87%D0%B8%D0%BA-%D1%86%D0%B2%D0%B5%D1%82%D0%BE%D0%B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5" y="5517232"/>
            <a:ext cx="3096344" cy="1326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07974" y="176654"/>
            <a:ext cx="844048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     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60374" y="184593"/>
            <a:ext cx="8432105" cy="67710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          Тяжело </a:t>
            </a:r>
            <a:r>
              <a:rPr lang="ru-RU" b="1" dirty="0">
                <a:solidFill>
                  <a:srgbClr val="C00000"/>
                </a:solidFill>
                <a:latin typeface="Georgia" panose="02040502050405020303" pitchFamily="18" charset="0"/>
              </a:rPr>
              <a:t>дается взрослым </a:t>
            </a:r>
            <a:r>
              <a:rPr lang="ru-RU" sz="2000" b="1" u="sng" dirty="0">
                <a:solidFill>
                  <a:srgbClr val="C00000"/>
                </a:solidFill>
                <a:latin typeface="Georgia" panose="02040502050405020303" pitchFamily="18" charset="0"/>
              </a:rPr>
              <a:t>протест-бунт</a:t>
            </a:r>
            <a:r>
              <a:rPr lang="ru-RU" sz="2000" b="1" dirty="0">
                <a:solidFill>
                  <a:srgbClr val="C00000"/>
                </a:solidFill>
                <a:latin typeface="Georgia" panose="02040502050405020303" pitchFamily="18" charset="0"/>
              </a:rPr>
              <a:t>,</a:t>
            </a:r>
            <a:r>
              <a:rPr lang="ru-RU" b="1" dirty="0">
                <a:solidFill>
                  <a:srgbClr val="C00000"/>
                </a:solidFill>
                <a:latin typeface="Georgia" panose="02040502050405020303" pitchFamily="18" charset="0"/>
              </a:rPr>
              <a:t> который проявляется в повышенной конфликтности ребенка. Он напрямую связан с обесцениванием, но направлен уже не на игрушки, а на окружающих, причем только взрослых. В общении с людьми, которые ухаживают за ним, такой бунтарь постоянно провоцирует ссоры, обзывается, говорит «плохие слова». Он намеренно делает то, что запрещено, с единственной целью — вызвать возмущение окружающих, заставить их проявить сильные эмоции. Ребенок может делать это, чтобы привлечь к себе внимание или чтобы доказать свою силу и даже превосходство над взрослыми. Если в этот момент в порыве гнева опуститься до уровня трехлетки, он поймет, что способен играть чувствами других людей. И, получив удовольствие от такой игры, будет пробовать новые способы воздействия, манипуляции.</a:t>
            </a:r>
          </a:p>
          <a:p>
            <a:pPr algn="just"/>
            <a:r>
              <a:rPr lang="ru-RU" b="1" dirty="0">
                <a:solidFill>
                  <a:srgbClr val="C00000"/>
                </a:solidFill>
                <a:latin typeface="Georgia" panose="02040502050405020303" pitchFamily="18" charset="0"/>
              </a:rPr>
              <a:t>    Бывает сложно удержаться от шлепка или окрика, когда трехлетний карапуз вдруг вытворяет что-то из ряда вон выходящее. Но только сдержанность и терпение могут остановить этот способ самоутверждения. С помощью мимики и жестов, которые дети этого возраста уже очень хорошо понимают, можно показать бунтарю, </a:t>
            </a:r>
            <a:endParaRPr lang="ru-RU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насколько </a:t>
            </a:r>
            <a:r>
              <a:rPr lang="ru-RU" b="1" dirty="0">
                <a:solidFill>
                  <a:srgbClr val="C00000"/>
                </a:solidFill>
                <a:latin typeface="Georgia" panose="02040502050405020303" pitchFamily="18" charset="0"/>
              </a:rPr>
              <a:t>его поведение неприятно. </a:t>
            </a:r>
            <a:endParaRPr lang="ru-RU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Важен </a:t>
            </a:r>
            <a:r>
              <a:rPr lang="ru-RU" b="1" dirty="0">
                <a:solidFill>
                  <a:srgbClr val="C00000"/>
                </a:solidFill>
                <a:latin typeface="Georgia" panose="02040502050405020303" pitchFamily="18" charset="0"/>
              </a:rPr>
              <a:t>и пример взрослого: </a:t>
            </a:r>
            <a:endParaRPr lang="ru-RU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его </a:t>
            </a:r>
            <a:r>
              <a:rPr lang="ru-RU" b="1" dirty="0">
                <a:solidFill>
                  <a:srgbClr val="C00000"/>
                </a:solidFill>
                <a:latin typeface="Georgia" panose="02040502050405020303" pitchFamily="18" charset="0"/>
              </a:rPr>
              <a:t>слова и отношение к другим людям.</a:t>
            </a:r>
          </a:p>
          <a:p>
            <a:pPr algn="just"/>
            <a:r>
              <a:rPr lang="ru-RU" b="1" i="1" dirty="0">
                <a:solidFill>
                  <a:srgbClr val="C00000"/>
                </a:solidFill>
                <a:latin typeface="Georgia" panose="02040502050405020303" pitchFamily="18" charset="0"/>
              </a:rPr>
              <a:t>   </a:t>
            </a:r>
            <a:endParaRPr lang="ru-RU" b="1" dirty="0">
              <a:solidFill>
                <a:srgbClr val="C00000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7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4869160"/>
            <a:ext cx="914400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4400" b="1" dirty="0" smtClean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algn="ctr"/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                                         </a:t>
            </a:r>
          </a:p>
          <a:p>
            <a:pPr algn="ctr"/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                                              </a:t>
            </a:r>
            <a:endParaRPr lang="ru-RU" sz="2400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2" name="AutoShape 2" descr="http://www.playcast.ru/uploads/2016/02/28/17557755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http://www.playcast.ru/uploads/2016/02/28/17557755.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6" descr="http://www.playcast.ru/uploads/2016/02/28/17557755.pn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6" name="Picture 8" descr="http://zoozel.ru/gallery/images/148992_fon-dlya-prezentacii-odnotonny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7"/>
            <a:ext cx="9144000" cy="685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https://portal.iv-edu.ru/dep/mouovichrn/vichugarn_kolok/DocLib1/%D1%8D%D0%BC%D0%B1%D0%BB%D0%B5%D0%BC%D1%8B%20%D0%B3%D1%80%D1%83%D0%BF%D0%BF%20%D0%B8%20%D0%BA%D1%80%D1%83%D0%B6%D0%BA%D0%BE%D0%B2/%D0%BA%D0%BE%D0%BB%D0%BE%D0%BA%D0%BE%D0%BB%D1%8C%D1%87%D0%B8%D0%BA-%D1%86%D0%B2%D0%B5%D1%82%D0%BE%D0%B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4581128"/>
            <a:ext cx="5472608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07974" y="176654"/>
            <a:ext cx="844048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     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99963" y="312737"/>
            <a:ext cx="8144073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         </a:t>
            </a:r>
            <a:r>
              <a:rPr lang="ru-RU" sz="2000" b="1" u="sng" dirty="0" smtClean="0">
                <a:solidFill>
                  <a:srgbClr val="C00000"/>
                </a:solidFill>
                <a:latin typeface="Georgia" panose="02040502050405020303" pitchFamily="18" charset="0"/>
              </a:rPr>
              <a:t> Деспотичный</a:t>
            </a:r>
            <a:r>
              <a:rPr lang="ru-RU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 </a:t>
            </a:r>
            <a:r>
              <a:rPr lang="ru-RU" b="1" dirty="0">
                <a:solidFill>
                  <a:srgbClr val="C00000"/>
                </a:solidFill>
                <a:latin typeface="Georgia" panose="02040502050405020303" pitchFamily="18" charset="0"/>
              </a:rPr>
              <a:t>ребенок диктует окружающим правила поведения и требует от них «послушания». Он не просто настаивает, а указывает, кому с ним играть, чем его кормить,  где кому сидеть, пытается запрещать что-то. </a:t>
            </a:r>
          </a:p>
          <a:p>
            <a:pPr algn="just"/>
            <a:r>
              <a:rPr lang="ru-RU" b="1" dirty="0">
                <a:solidFill>
                  <a:srgbClr val="C00000"/>
                </a:solidFill>
                <a:latin typeface="Georgia" panose="02040502050405020303" pitchFamily="18" charset="0"/>
              </a:rPr>
              <a:t>      Если при этом он не единственный ребенок в семье, то энергия направляется на других детей, принимая различные формы ревности.</a:t>
            </a:r>
          </a:p>
          <a:p>
            <a:pPr algn="just"/>
            <a:r>
              <a:rPr lang="ru-RU" b="1" dirty="0">
                <a:solidFill>
                  <a:srgbClr val="C00000"/>
                </a:solidFill>
                <a:latin typeface="Georgia" panose="02040502050405020303" pitchFamily="18" charset="0"/>
              </a:rPr>
              <a:t>     Для преодоления этой неприятной черты взрослым бывает достаточно, проявив чувство собственного достоинства, сказать твердое «нет» и объяснить, что каждый вправе решать сам за себя. В случае, когда взрослые поддаются на манипуляции, в ребенке развиваются авторитарные черты характера.  Не самый лучший пример поведения показывает и  взрослый, сам проявляя упрямство.</a:t>
            </a:r>
          </a:p>
          <a:p>
            <a:pPr algn="just"/>
            <a:r>
              <a:rPr lang="ru-RU" b="1" dirty="0">
                <a:solidFill>
                  <a:srgbClr val="C00000"/>
                </a:solidFill>
                <a:latin typeface="Georgia" panose="02040502050405020303" pitchFamily="18" charset="0"/>
              </a:rPr>
              <a:t>    Опыт показывает, что деспотичными детей делают завышенные требования, усиленный контроль и недостаток внимания.</a:t>
            </a:r>
          </a:p>
        </p:txBody>
      </p:sp>
    </p:spTree>
    <p:extLst>
      <p:ext uri="{BB962C8B-B14F-4D97-AF65-F5344CB8AC3E}">
        <p14:creationId xmlns:p14="http://schemas.microsoft.com/office/powerpoint/2010/main" val="340485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4869160"/>
            <a:ext cx="914400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4400" b="1" dirty="0" smtClean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algn="ctr"/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                                         </a:t>
            </a:r>
          </a:p>
          <a:p>
            <a:pPr algn="ctr"/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                                              </a:t>
            </a:r>
            <a:endParaRPr lang="ru-RU" sz="2400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2" name="AutoShape 2" descr="http://www.playcast.ru/uploads/2016/02/28/17557755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http://www.playcast.ru/uploads/2016/02/28/17557755.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6" descr="http://www.playcast.ru/uploads/2016/02/28/17557755.pn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6" name="Picture 8" descr="http://zoozel.ru/gallery/images/148992_fon-dlya-prezentacii-odnotonny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7"/>
            <a:ext cx="9144000" cy="685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https://portal.iv-edu.ru/dep/mouovichrn/vichugarn_kolok/DocLib1/%D1%8D%D0%BC%D0%B1%D0%BB%D0%B5%D0%BC%D1%8B%20%D0%B3%D1%80%D1%83%D0%BF%D0%BF%20%D0%B8%20%D0%BA%D1%80%D1%83%D0%B6%D0%BA%D0%BE%D0%B2/%D0%BA%D0%BE%D0%BB%D0%BE%D0%BA%D0%BE%D0%BB%D1%8C%D1%87%D0%B8%D0%BA-%D1%86%D0%B2%D0%B5%D1%82%D0%BE%D0%B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628800"/>
            <a:ext cx="3237127" cy="1339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07974" y="176654"/>
            <a:ext cx="844048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     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99963" y="312737"/>
            <a:ext cx="814407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         </a:t>
            </a:r>
            <a:r>
              <a:rPr lang="ru-RU" sz="2000" b="1" u="sng" dirty="0" smtClean="0">
                <a:solidFill>
                  <a:srgbClr val="C00000"/>
                </a:solidFill>
                <a:latin typeface="Georgia" panose="02040502050405020303" pitchFamily="18" charset="0"/>
              </a:rPr>
              <a:t> </a:t>
            </a:r>
            <a:endParaRPr lang="ru-RU" b="1" dirty="0">
              <a:solidFill>
                <a:srgbClr val="C00000"/>
              </a:solidFill>
              <a:latin typeface="Georgia" panose="02040502050405020303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47235" y="366299"/>
            <a:ext cx="8449528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    </a:t>
            </a:r>
            <a:r>
              <a:rPr lang="ru-RU" b="1" dirty="0">
                <a:solidFill>
                  <a:srgbClr val="C00000"/>
                </a:solidFill>
                <a:latin typeface="Georgia" panose="02040502050405020303" pitchFamily="18" charset="0"/>
              </a:rPr>
              <a:t> Часто у детей определенного склада — эмоционально неустойчивых, тревожных, с нарушениями сна,  нарушенным обменом веществ, с психомоторными нарушениями и общей </a:t>
            </a:r>
            <a:r>
              <a:rPr lang="ru-RU" b="1" dirty="0" err="1">
                <a:solidFill>
                  <a:srgbClr val="C00000"/>
                </a:solidFill>
                <a:latin typeface="Georgia" panose="02040502050405020303" pitchFamily="18" charset="0"/>
              </a:rPr>
              <a:t>ослабленностью</a:t>
            </a:r>
            <a:r>
              <a:rPr lang="ru-RU" b="1" dirty="0">
                <a:solidFill>
                  <a:srgbClr val="C00000"/>
                </a:solidFill>
                <a:latin typeface="Georgia" panose="02040502050405020303" pitchFamily="18" charset="0"/>
              </a:rPr>
              <a:t> организма — во время кризиса проявляются такие невротические реакции, как:</a:t>
            </a:r>
          </a:p>
          <a:p>
            <a:pPr algn="just"/>
            <a:r>
              <a:rPr lang="ru-RU" b="1" dirty="0">
                <a:solidFill>
                  <a:srgbClr val="C00000"/>
                </a:solidFill>
                <a:latin typeface="Georgia" panose="02040502050405020303" pitchFamily="18" charset="0"/>
              </a:rPr>
              <a:t>•        </a:t>
            </a:r>
            <a:r>
              <a:rPr lang="ru-RU" b="1" dirty="0" err="1">
                <a:solidFill>
                  <a:srgbClr val="C00000"/>
                </a:solidFill>
                <a:latin typeface="Georgia" panose="02040502050405020303" pitchFamily="18" charset="0"/>
              </a:rPr>
              <a:t>энурез</a:t>
            </a:r>
            <a:r>
              <a:rPr lang="ru-RU" b="1" dirty="0">
                <a:solidFill>
                  <a:srgbClr val="C00000"/>
                </a:solidFill>
                <a:latin typeface="Georgia" panose="02040502050405020303" pitchFamily="18" charset="0"/>
              </a:rPr>
              <a:t>,</a:t>
            </a:r>
          </a:p>
          <a:p>
            <a:pPr algn="just"/>
            <a:r>
              <a:rPr lang="ru-RU" b="1" dirty="0">
                <a:solidFill>
                  <a:srgbClr val="C00000"/>
                </a:solidFill>
                <a:latin typeface="Georgia" panose="02040502050405020303" pitchFamily="18" charset="0"/>
              </a:rPr>
              <a:t>•        ночные страхи,</a:t>
            </a:r>
          </a:p>
          <a:p>
            <a:pPr algn="just"/>
            <a:r>
              <a:rPr lang="ru-RU" b="1" dirty="0">
                <a:solidFill>
                  <a:srgbClr val="C00000"/>
                </a:solidFill>
                <a:latin typeface="Georgia" panose="02040502050405020303" pitchFamily="18" charset="0"/>
              </a:rPr>
              <a:t> •       резкие затруднения в речи,</a:t>
            </a:r>
          </a:p>
          <a:p>
            <a:pPr algn="just"/>
            <a:r>
              <a:rPr lang="ru-RU" b="1" dirty="0">
                <a:solidFill>
                  <a:srgbClr val="C00000"/>
                </a:solidFill>
                <a:latin typeface="Georgia" panose="02040502050405020303" pitchFamily="18" charset="0"/>
              </a:rPr>
              <a:t>•        заикание,</a:t>
            </a:r>
          </a:p>
          <a:p>
            <a:pPr algn="just"/>
            <a:r>
              <a:rPr lang="ru-RU" b="1" dirty="0">
                <a:solidFill>
                  <a:srgbClr val="C00000"/>
                </a:solidFill>
                <a:latin typeface="Georgia" panose="02040502050405020303" pitchFamily="18" charset="0"/>
              </a:rPr>
              <a:t>•        припадки бессильной злобы.</a:t>
            </a:r>
          </a:p>
          <a:p>
            <a:pPr algn="just"/>
            <a:r>
              <a:rPr lang="ru-RU" b="1" dirty="0">
                <a:solidFill>
                  <a:srgbClr val="C00000"/>
                </a:solidFill>
                <a:latin typeface="Georgia" panose="02040502050405020303" pitchFamily="18" charset="0"/>
              </a:rPr>
              <a:t>    Таким образом, детский организм  проявляют протест. В таких случаях детям и их родителям, конечно, необходима помощь специалистов.   </a:t>
            </a:r>
          </a:p>
          <a:p>
            <a:pPr algn="just"/>
            <a:r>
              <a:rPr lang="ru-RU" b="1" dirty="0">
                <a:solidFill>
                  <a:srgbClr val="C00000"/>
                </a:solidFill>
                <a:latin typeface="Georgia" panose="02040502050405020303" pitchFamily="18" charset="0"/>
              </a:rPr>
              <a:t>     Кроме психологических особенностей, этот период характеризуется и некоторым физическим напряжением, которое связано с бурным ростом ребенка — его тела и органов. Организм на время становится более чувствительным к инфекциям.</a:t>
            </a:r>
          </a:p>
          <a:p>
            <a:pPr algn="just"/>
            <a:r>
              <a:rPr lang="ru-RU" b="1" dirty="0">
                <a:solidFill>
                  <a:srgbClr val="C00000"/>
                </a:solidFill>
                <a:latin typeface="Georgia" panose="02040502050405020303" pitchFamily="18" charset="0"/>
              </a:rPr>
              <a:t>    Тяжело проходит кризис как у детей, к которым предъявляются слишком строгие требования, так и у детей, родители которых излишне мягки. В первом случае только появившееся «Я» ребенка подавляется, во втором — отсутствие сопротивления также не дает возможности проявить личность.</a:t>
            </a:r>
          </a:p>
        </p:txBody>
      </p:sp>
    </p:spTree>
    <p:extLst>
      <p:ext uri="{BB962C8B-B14F-4D97-AF65-F5344CB8AC3E}">
        <p14:creationId xmlns:p14="http://schemas.microsoft.com/office/powerpoint/2010/main" val="1896367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4869160"/>
            <a:ext cx="914400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4400" b="1" dirty="0" smtClean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algn="ctr"/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                                         </a:t>
            </a:r>
          </a:p>
          <a:p>
            <a:pPr algn="ctr"/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                                              </a:t>
            </a:r>
            <a:endParaRPr lang="ru-RU" sz="2400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2" name="AutoShape 2" descr="http://www.playcast.ru/uploads/2016/02/28/17557755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http://www.playcast.ru/uploads/2016/02/28/17557755.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6" descr="http://www.playcast.ru/uploads/2016/02/28/17557755.pn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6" name="Picture 8" descr="http://zoozel.ru/gallery/images/148992_fon-dlya-prezentacii-odnotonny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7"/>
            <a:ext cx="9144000" cy="685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https://portal.iv-edu.ru/dep/mouovichrn/vichugarn_kolok/DocLib1/%D1%8D%D0%BC%D0%B1%D0%BB%D0%B5%D0%BC%D1%8B%20%D0%B3%D1%80%D1%83%D0%BF%D0%BF%20%D0%B8%20%D0%BA%D1%80%D1%83%D0%B6%D0%BA%D0%BE%D0%B2/%D0%BA%D0%BE%D0%BB%D0%BE%D0%BA%D0%BE%D0%BB%D1%8C%D1%87%D0%B8%D0%BA-%D1%86%D0%B2%D0%B5%D1%82%D0%BE%D0%B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4365104"/>
            <a:ext cx="6120680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07974" y="176654"/>
            <a:ext cx="844048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     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99963" y="312737"/>
            <a:ext cx="814407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         </a:t>
            </a:r>
            <a:r>
              <a:rPr lang="ru-RU" sz="2000" b="1" u="sng" dirty="0" smtClean="0">
                <a:solidFill>
                  <a:srgbClr val="C00000"/>
                </a:solidFill>
                <a:latin typeface="Georgia" panose="02040502050405020303" pitchFamily="18" charset="0"/>
              </a:rPr>
              <a:t> </a:t>
            </a:r>
            <a:endParaRPr lang="ru-RU" b="1" dirty="0">
              <a:solidFill>
                <a:srgbClr val="C00000"/>
              </a:solidFill>
              <a:latin typeface="Georgia" panose="02040502050405020303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12166" y="361320"/>
            <a:ext cx="7919665" cy="43550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         </a:t>
            </a:r>
            <a:r>
              <a:rPr lang="ru-RU" b="1" dirty="0">
                <a:solidFill>
                  <a:srgbClr val="C00000"/>
                </a:solidFill>
                <a:latin typeface="Georgia" panose="02040502050405020303" pitchFamily="18" charset="0"/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Чего хочет ребенок?</a:t>
            </a:r>
          </a:p>
          <a:p>
            <a:pPr algn="ctr"/>
            <a:endParaRPr lang="ru-RU" sz="1000" b="1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r>
              <a:rPr lang="ru-RU" b="1" dirty="0">
                <a:solidFill>
                  <a:srgbClr val="C00000"/>
                </a:solidFill>
                <a:latin typeface="Georgia" panose="02040502050405020303" pitchFamily="18" charset="0"/>
              </a:rPr>
              <a:t>Вот наиболее типичные потребности и желания ребенка:</a:t>
            </a:r>
          </a:p>
          <a:p>
            <a:pPr lvl="0" algn="just"/>
            <a:endParaRPr lang="ru-RU" sz="9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lvl="0" algn="just"/>
            <a:r>
              <a:rPr lang="ru-RU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 </a:t>
            </a:r>
            <a:r>
              <a:rPr lang="ru-RU" b="1" u="sng" dirty="0" smtClean="0">
                <a:solidFill>
                  <a:srgbClr val="C00000"/>
                </a:solidFill>
                <a:latin typeface="Georgia" panose="02040502050405020303" pitchFamily="18" charset="0"/>
              </a:rPr>
              <a:t>«</a:t>
            </a:r>
            <a:r>
              <a:rPr lang="ru-RU" b="1" i="1" u="sng" dirty="0">
                <a:solidFill>
                  <a:srgbClr val="C00000"/>
                </a:solidFill>
                <a:latin typeface="Georgia" panose="02040502050405020303" pitchFamily="18" charset="0"/>
              </a:rPr>
              <a:t>Хочу быть взрослым!»</a:t>
            </a:r>
            <a:endParaRPr lang="ru-RU" b="1" u="sng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b="1" dirty="0">
                <a:solidFill>
                  <a:srgbClr val="C00000"/>
                </a:solidFill>
                <a:latin typeface="Georgia" panose="02040502050405020303" pitchFamily="18" charset="0"/>
              </a:rPr>
              <a:t>     Малыш к трем годам уже не так мал, как это может казаться. Да и сам он чувствует себя уже почти взрослым. Всячески поддерживая это убеждение, взрослые помогут формированию здоровой психики. Кстати, под понятием «быть взрослым» в первую очередь подразумевается желание иметь право на те же ошибки и недостатки, которые есть у взрослых</a:t>
            </a:r>
            <a:r>
              <a:rPr lang="ru-RU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.</a:t>
            </a:r>
            <a:endParaRPr lang="ru-RU" b="1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lvl="0" algn="just"/>
            <a:r>
              <a:rPr lang="ru-RU" b="1" dirty="0">
                <a:solidFill>
                  <a:srgbClr val="C00000"/>
                </a:solidFill>
                <a:latin typeface="Georgia" panose="02040502050405020303" pitchFamily="18" charset="0"/>
              </a:rPr>
              <a:t>   </a:t>
            </a:r>
            <a:r>
              <a:rPr lang="ru-RU" b="1" u="sng" dirty="0">
                <a:solidFill>
                  <a:srgbClr val="C00000"/>
                </a:solidFill>
                <a:latin typeface="Georgia" panose="02040502050405020303" pitchFamily="18" charset="0"/>
              </a:rPr>
              <a:t>«</a:t>
            </a:r>
            <a:r>
              <a:rPr lang="ru-RU" b="1" i="1" u="sng" dirty="0">
                <a:solidFill>
                  <a:srgbClr val="C00000"/>
                </a:solidFill>
                <a:latin typeface="Georgia" panose="02040502050405020303" pitchFamily="18" charset="0"/>
              </a:rPr>
              <a:t>Хочу общаться на равных!»</a:t>
            </a:r>
            <a:endParaRPr lang="ru-RU" b="1" u="sng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b="1" dirty="0">
                <a:solidFill>
                  <a:srgbClr val="C00000"/>
                </a:solidFill>
                <a:latin typeface="Georgia" panose="02040502050405020303" pitchFamily="18" charset="0"/>
              </a:rPr>
              <a:t>       А с взрослым человеком и разговоры уже должны быть серьезными. Ребенок этого возраста ценит, когда взрослые с ним говорят, обсуждают, оценивают (поступок, а не ребенка).</a:t>
            </a:r>
          </a:p>
        </p:txBody>
      </p:sp>
    </p:spTree>
    <p:extLst>
      <p:ext uri="{BB962C8B-B14F-4D97-AF65-F5344CB8AC3E}">
        <p14:creationId xmlns:p14="http://schemas.microsoft.com/office/powerpoint/2010/main" val="94004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4869160"/>
            <a:ext cx="914400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4400" b="1" dirty="0" smtClean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algn="ctr"/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                                         </a:t>
            </a:r>
          </a:p>
          <a:p>
            <a:pPr algn="ctr"/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                                              </a:t>
            </a:r>
            <a:endParaRPr lang="ru-RU" sz="2400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2" name="AutoShape 2" descr="http://www.playcast.ru/uploads/2016/02/28/17557755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http://www.playcast.ru/uploads/2016/02/28/17557755.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6" descr="http://www.playcast.ru/uploads/2016/02/28/17557755.pn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6" name="Picture 8" descr="http://zoozel.ru/gallery/images/148992_fon-dlya-prezentacii-odnotonny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7"/>
            <a:ext cx="9144000" cy="685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https://portal.iv-edu.ru/dep/mouovichrn/vichugarn_kolok/DocLib1/%D1%8D%D0%BC%D0%B1%D0%BB%D0%B5%D0%BC%D1%8B%20%D0%B3%D1%80%D1%83%D0%BF%D0%BF%20%D0%B8%20%D0%BA%D1%80%D1%83%D0%B6%D0%BA%D0%BE%D0%B2/%D0%BA%D0%BE%D0%BB%D0%BE%D0%BA%D0%BE%D0%BB%D1%8C%D1%87%D0%B8%D0%BA-%D1%86%D0%B2%D0%B5%D1%82%D0%BE%D0%B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869160"/>
            <a:ext cx="4608512" cy="1988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07974" y="176654"/>
            <a:ext cx="844048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     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99963" y="312737"/>
            <a:ext cx="814407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         </a:t>
            </a:r>
            <a:r>
              <a:rPr lang="ru-RU" sz="2000" b="1" u="sng" dirty="0" smtClean="0">
                <a:solidFill>
                  <a:srgbClr val="C00000"/>
                </a:solidFill>
                <a:latin typeface="Georgia" panose="02040502050405020303" pitchFamily="18" charset="0"/>
              </a:rPr>
              <a:t> </a:t>
            </a:r>
            <a:endParaRPr lang="ru-RU" b="1" dirty="0">
              <a:solidFill>
                <a:srgbClr val="C00000"/>
              </a:solidFill>
              <a:latin typeface="Georgia" panose="02040502050405020303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99963" y="299014"/>
            <a:ext cx="8169991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b="1" i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 </a:t>
            </a:r>
            <a:r>
              <a:rPr lang="ru-RU" b="1" i="1" u="sng" dirty="0" smtClean="0">
                <a:solidFill>
                  <a:srgbClr val="C00000"/>
                </a:solidFill>
                <a:latin typeface="Georgia" panose="02040502050405020303" pitchFamily="18" charset="0"/>
              </a:rPr>
              <a:t>«</a:t>
            </a:r>
            <a:r>
              <a:rPr lang="ru-RU" b="1" i="1" u="sng" dirty="0">
                <a:solidFill>
                  <a:srgbClr val="C00000"/>
                </a:solidFill>
                <a:latin typeface="Georgia" panose="02040502050405020303" pitchFamily="18" charset="0"/>
              </a:rPr>
              <a:t>Хочу кричать! Хочу плакать!»</a:t>
            </a:r>
            <a:endParaRPr lang="ru-RU" b="1" u="sng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b="1" dirty="0">
                <a:solidFill>
                  <a:srgbClr val="C00000"/>
                </a:solidFill>
                <a:latin typeface="Georgia" panose="02040502050405020303" pitchFamily="18" charset="0"/>
              </a:rPr>
              <a:t>      </a:t>
            </a:r>
            <a:r>
              <a:rPr lang="ru-RU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Умением </a:t>
            </a:r>
            <a:r>
              <a:rPr lang="ru-RU" b="1" dirty="0">
                <a:solidFill>
                  <a:srgbClr val="C00000"/>
                </a:solidFill>
                <a:latin typeface="Georgia" panose="02040502050405020303" pitchFamily="18" charset="0"/>
              </a:rPr>
              <a:t>контролировать негативные эмоции может похвастаться не каждый взрослый. Что уж говорить о детях. Но эмоции, которые во время кризиса могут захлестывать, надо куда-то девать. Сдерживание их ведет к напряжению, а длительное напряжение чревато стрессом. Задача взрослых — помочь ребенку дать выход эмоциям так, чтобы от этого никто не пострадал. Лучше всего малышам подходят подвижные игры: попрыгать, побегать, покричать, «побеситься». А смех разрядит атмосферу и даст ребенку уверенность в том, что «все хорошо».</a:t>
            </a:r>
          </a:p>
          <a:p>
            <a:pPr algn="just"/>
            <a:r>
              <a:rPr lang="ru-RU" b="1" dirty="0">
                <a:solidFill>
                  <a:srgbClr val="C00000"/>
                </a:solidFill>
                <a:latin typeface="Georgia" panose="02040502050405020303" pitchFamily="18" charset="0"/>
              </a:rPr>
              <a:t>     Мнение о том, что не переживший кризиса ребенок отстает в развитии, — ошибочно. Некоторые дети вовсе не проявляют негативных черт или проявляют их слабо, другие всегда одинаково агрессивны, уперты и непослушны. Намного важнее, чтобы к четырем годам  ребенок стал достаточно самостоятельным и инициативным.</a:t>
            </a:r>
          </a:p>
        </p:txBody>
      </p:sp>
    </p:spTree>
    <p:extLst>
      <p:ext uri="{BB962C8B-B14F-4D97-AF65-F5344CB8AC3E}">
        <p14:creationId xmlns:p14="http://schemas.microsoft.com/office/powerpoint/2010/main" val="2351547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4869160"/>
            <a:ext cx="914400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4400" b="1" dirty="0" smtClean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algn="ctr"/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                                         </a:t>
            </a:r>
          </a:p>
          <a:p>
            <a:pPr algn="ctr"/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                                              </a:t>
            </a:r>
            <a:endParaRPr lang="ru-RU" sz="2400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2" name="AutoShape 2" descr="http://www.playcast.ru/uploads/2016/02/28/17557755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http://www.playcast.ru/uploads/2016/02/28/17557755.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6" descr="http://www.playcast.ru/uploads/2016/02/28/17557755.pn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6" name="Picture 8" descr="http://zoozel.ru/gallery/images/148992_fon-dlya-prezentacii-odnotonny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7"/>
            <a:ext cx="9144000" cy="685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https://portal.iv-edu.ru/dep/mouovichrn/vichugarn_kolok/DocLib1/%D1%8D%D0%BC%D0%B1%D0%BB%D0%B5%D0%BC%D1%8B%20%D0%B3%D1%80%D1%83%D0%BF%D0%BF%20%D0%B8%20%D0%BA%D1%80%D1%83%D0%B6%D0%BA%D0%BE%D0%B2/%D0%BA%D0%BE%D0%BB%D0%BE%D0%BA%D0%BE%D0%BB%D1%8C%D1%87%D0%B8%D0%BA-%D1%86%D0%B2%D0%B5%D1%82%D0%BE%D0%B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869160"/>
            <a:ext cx="3609438" cy="1988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07974" y="176654"/>
            <a:ext cx="844048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     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99963" y="312737"/>
            <a:ext cx="814407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         </a:t>
            </a:r>
            <a:r>
              <a:rPr lang="ru-RU" sz="2000" b="1" u="sng" dirty="0" smtClean="0">
                <a:solidFill>
                  <a:srgbClr val="C00000"/>
                </a:solidFill>
                <a:latin typeface="Georgia" panose="02040502050405020303" pitchFamily="18" charset="0"/>
              </a:rPr>
              <a:t> </a:t>
            </a:r>
            <a:endParaRPr lang="ru-RU" b="1" dirty="0">
              <a:solidFill>
                <a:srgbClr val="C00000"/>
              </a:solidFill>
              <a:latin typeface="Georgia" panose="02040502050405020303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36387" y="372941"/>
            <a:ext cx="8321115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b="1" i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 </a:t>
            </a:r>
            <a:r>
              <a:rPr lang="ru-RU" b="1" i="1" u="sng" dirty="0" smtClean="0">
                <a:solidFill>
                  <a:srgbClr val="C00000"/>
                </a:solidFill>
                <a:latin typeface="Georgia" panose="02040502050405020303" pitchFamily="18" charset="0"/>
              </a:rPr>
              <a:t>«</a:t>
            </a:r>
            <a:r>
              <a:rPr lang="ru-RU" b="1" i="1" u="sng" dirty="0">
                <a:solidFill>
                  <a:srgbClr val="C00000"/>
                </a:solidFill>
                <a:latin typeface="Georgia" panose="02040502050405020303" pitchFamily="18" charset="0"/>
              </a:rPr>
              <a:t>Хочу знать, что можно и что нельзя!»</a:t>
            </a:r>
            <a:endParaRPr lang="ru-RU" b="1" u="sng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b="1" dirty="0">
                <a:solidFill>
                  <a:srgbClr val="C00000"/>
                </a:solidFill>
                <a:latin typeface="Georgia" panose="02040502050405020303" pitchFamily="18" charset="0"/>
              </a:rPr>
              <a:t>       Не все дети чувствуют границы приемлемого поведения. И виноваты в этом, как правило, взрослые, которые не проявляют необходимой последовательности. Абсолютные запреты должны существовать в любой семье. Они утверждаются с целью сохранения здоровья. В остальных сферах пусть у ребенка остается достаточно пространства для действий и выбора. Конечно, желательно единодушие в этом вопросе со стороны всех членов семьи. И требуется проявлять всю свою твердость в те моменты, когда ребенок проверяет неизменность запретов.</a:t>
            </a:r>
          </a:p>
          <a:p>
            <a:pPr lvl="0" algn="just"/>
            <a:r>
              <a:rPr lang="ru-RU" b="1" i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 </a:t>
            </a:r>
            <a:r>
              <a:rPr lang="ru-RU" b="1" i="1" u="sng" dirty="0" smtClean="0">
                <a:solidFill>
                  <a:srgbClr val="C00000"/>
                </a:solidFill>
                <a:latin typeface="Georgia" panose="02040502050405020303" pitchFamily="18" charset="0"/>
              </a:rPr>
              <a:t>«</a:t>
            </a:r>
            <a:r>
              <a:rPr lang="ru-RU" b="1" i="1" u="sng" dirty="0">
                <a:solidFill>
                  <a:srgbClr val="C00000"/>
                </a:solidFill>
                <a:latin typeface="Georgia" panose="02040502050405020303" pitchFamily="18" charset="0"/>
              </a:rPr>
              <a:t>Хочу знать свои обязанности!»</a:t>
            </a:r>
            <a:endParaRPr lang="ru-RU" b="1" u="sng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b="1" dirty="0">
                <a:solidFill>
                  <a:srgbClr val="C00000"/>
                </a:solidFill>
                <a:latin typeface="Georgia" panose="02040502050405020303" pitchFamily="18" charset="0"/>
              </a:rPr>
              <a:t>     В решении этой задачи поможет правильный режим дня. Если четко ему следовать и объяснять ребенку назначение действий (руки надо мыть, чтобы грязь не попала в рот; спать надо, чтобы отдохнуть, и т.д.), со временем он сам уже пойдет мыть руки после прогулки и спать — после обеда. Если ребенок ЗНАЕТ, что после одного действия всегда следует другое, это уже не будет вызывать у него протеста. Конечно, </a:t>
            </a:r>
            <a:endParaRPr lang="ru-RU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если </a:t>
            </a:r>
            <a:r>
              <a:rPr lang="ru-RU" b="1" dirty="0">
                <a:solidFill>
                  <a:srgbClr val="C00000"/>
                </a:solidFill>
                <a:latin typeface="Georgia" panose="02040502050405020303" pitchFamily="18" charset="0"/>
              </a:rPr>
              <a:t>распорядок дня предполагает </a:t>
            </a:r>
            <a:endParaRPr lang="ru-RU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достаточно </a:t>
            </a:r>
            <a:r>
              <a:rPr lang="ru-RU" b="1" dirty="0">
                <a:solidFill>
                  <a:srgbClr val="C00000"/>
                </a:solidFill>
                <a:latin typeface="Georgia" panose="02040502050405020303" pitchFamily="18" charset="0"/>
              </a:rPr>
              <a:t>времени </a:t>
            </a:r>
            <a:endParaRPr lang="ru-RU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для </a:t>
            </a:r>
            <a:r>
              <a:rPr lang="ru-RU" b="1" dirty="0">
                <a:solidFill>
                  <a:srgbClr val="C00000"/>
                </a:solidFill>
                <a:latin typeface="Georgia" panose="02040502050405020303" pitchFamily="18" charset="0"/>
              </a:rPr>
              <a:t>игр и саморазвития ребенка.</a:t>
            </a:r>
          </a:p>
        </p:txBody>
      </p:sp>
    </p:spTree>
    <p:extLst>
      <p:ext uri="{BB962C8B-B14F-4D97-AF65-F5344CB8AC3E}">
        <p14:creationId xmlns:p14="http://schemas.microsoft.com/office/powerpoint/2010/main" val="3163334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4869160"/>
            <a:ext cx="914400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4400" b="1" dirty="0" smtClean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algn="ctr"/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                                         </a:t>
            </a:r>
          </a:p>
          <a:p>
            <a:pPr algn="ctr"/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                                              </a:t>
            </a:r>
            <a:endParaRPr lang="ru-RU" sz="2400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2" name="AutoShape 2" descr="http://www.playcast.ru/uploads/2016/02/28/17557755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http://www.playcast.ru/uploads/2016/02/28/17557755.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6" descr="http://www.playcast.ru/uploads/2016/02/28/17557755.pn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6" name="Picture 8" descr="http://zoozel.ru/gallery/images/148992_fon-dlya-prezentacii-odnotonny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7"/>
            <a:ext cx="9144000" cy="685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https://portal.iv-edu.ru/dep/mouovichrn/vichugarn_kolok/DocLib1/%D1%8D%D0%BC%D0%B1%D0%BB%D0%B5%D0%BC%D1%8B%20%D0%B3%D1%80%D1%83%D0%BF%D0%BF%20%D0%B8%20%D0%BA%D1%80%D1%83%D0%B6%D0%BA%D0%BE%D0%B2/%D0%BA%D0%BE%D0%BB%D0%BE%D0%BA%D0%BE%D0%BB%D1%8C%D1%87%D0%B8%D0%BA-%D1%86%D0%B2%D0%B5%D1%82%D0%BE%D0%B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3861048"/>
            <a:ext cx="5328592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07974" y="176654"/>
            <a:ext cx="844048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     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99963" y="312737"/>
            <a:ext cx="814407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         </a:t>
            </a:r>
            <a:r>
              <a:rPr lang="ru-RU" sz="2000" b="1" u="sng" dirty="0" smtClean="0">
                <a:solidFill>
                  <a:srgbClr val="C00000"/>
                </a:solidFill>
                <a:latin typeface="Georgia" panose="02040502050405020303" pitchFamily="18" charset="0"/>
              </a:rPr>
              <a:t> </a:t>
            </a:r>
            <a:endParaRPr lang="ru-RU" b="1" dirty="0">
              <a:solidFill>
                <a:srgbClr val="C00000"/>
              </a:solidFill>
              <a:latin typeface="Georgia" panose="02040502050405020303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289944" y="482391"/>
            <a:ext cx="635409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b="1" i="1" u="sng" dirty="0">
                <a:solidFill>
                  <a:srgbClr val="C00000"/>
                </a:solidFill>
                <a:latin typeface="Georgia" panose="02040502050405020303" pitchFamily="18" charset="0"/>
              </a:rPr>
              <a:t>«Хочу, чтобы меня хвалили!»</a:t>
            </a:r>
            <a:endParaRPr lang="ru-RU" b="1" u="sng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b="1" dirty="0">
                <a:solidFill>
                  <a:srgbClr val="C00000"/>
                </a:solidFill>
                <a:latin typeface="Georgia" panose="02040502050405020303" pitchFamily="18" charset="0"/>
              </a:rPr>
              <a:t>      Похвала — это источник положительных эмоций и уверенности в себе. Именно похвалы взрослых ждет ребенок, достигнув новых высот, получив новые умения. Хвалить, может быть, даже важнее в тех случаях, когда ребенок потерпел неудачу в чем-то.  Всегда можно порадоваться старанию и устремленности малыша.</a:t>
            </a:r>
          </a:p>
        </p:txBody>
      </p:sp>
      <p:pic>
        <p:nvPicPr>
          <p:cNvPr id="11" name="Picture 2" descr="http://microbik.ru/dosta/%D0%9F%D1%80%D0%B8%D0%B7%D0%BD%D0%B0%D0%BA%D0%B8+%D1%81%D1%82%D1%80%D0%B5%D1%81%D1%81%D0%BE%D0%B2%D0%BE%D0%B3%D0%BE+%D1%81%D0%BE%D1%81%D1%82%D0%BE%D1%8F%D0%BD%D0%B8%D1%8F+%D0%BC%D0%B0%D0%BB%D1%8B%D1%88%D0%B0+%D0%BF%D1%80%D0%B8+%D0%BD%D0%B0%D1%80%D1%83%D1%88%D0%B5%D0%BD%D0%B8%D0%B8+%D0%B5%D0%B3%D0%BE+%D0%BF%D1%81%D0%B8%D1%85%D0%BE%D0%BB%D0%BE%D0%B3%D0%B8%D1%87%D0%B5%D1%81%D0%BA%D0%BE%D0%B9+%D0%B1%D0%B5%D0%B7%D0%BE%D0%BF%D0%B0%D1%81%D0%BD%D0%BE%D1%81%D1%82%D0%B8+%D0%BC%D0%BE%D0%B3%D1%83%D1%82+%D0%BF%D1%80%D0%BE%D1%8F%D0%B2%D0%BB%D1%8F%D1%82%D1%8C%D1%81%D1%8Fa/12088_html_m7a6a9ea4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963" y="2924944"/>
            <a:ext cx="2631878" cy="3841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5694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4869160"/>
            <a:ext cx="914400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4400" b="1" dirty="0" smtClean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algn="ctr"/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                                         </a:t>
            </a:r>
          </a:p>
          <a:p>
            <a:pPr algn="ctr"/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                                              </a:t>
            </a:r>
            <a:endParaRPr lang="ru-RU" sz="2400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2" name="AutoShape 2" descr="http://www.playcast.ru/uploads/2016/02/28/17557755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http://www.playcast.ru/uploads/2016/02/28/17557755.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6" descr="http://www.playcast.ru/uploads/2016/02/28/17557755.pn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6" name="Picture 8" descr="http://zoozel.ru/gallery/images/148992_fon-dlya-prezentacii-odnotonny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7"/>
            <a:ext cx="9144000" cy="685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https://portal.iv-edu.ru/dep/mouovichrn/vichugarn_kolok/DocLib1/%D1%8D%D0%BC%D0%B1%D0%BB%D0%B5%D0%BC%D1%8B%20%D0%B3%D1%80%D1%83%D0%BF%D0%BF%20%D0%B8%20%D0%BA%D1%80%D1%83%D0%B6%D0%BA%D0%BE%D0%B2/%D0%BA%D0%BE%D0%BB%D0%BE%D0%BA%D0%BE%D0%BB%D1%8C%D1%87%D0%B8%D0%BA-%D1%86%D0%B2%D0%B5%D1%82%D0%BE%D0%B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5517232"/>
            <a:ext cx="3816424" cy="1188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07974" y="176654"/>
            <a:ext cx="844048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     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99963" y="312737"/>
            <a:ext cx="814407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         </a:t>
            </a:r>
            <a:r>
              <a:rPr lang="ru-RU" sz="2000" b="1" u="sng" dirty="0" smtClean="0">
                <a:solidFill>
                  <a:srgbClr val="C00000"/>
                </a:solidFill>
                <a:latin typeface="Georgia" panose="02040502050405020303" pitchFamily="18" charset="0"/>
              </a:rPr>
              <a:t> </a:t>
            </a:r>
            <a:endParaRPr lang="ru-RU" b="1" dirty="0">
              <a:solidFill>
                <a:srgbClr val="C00000"/>
              </a:solidFill>
              <a:latin typeface="Georgia" panose="02040502050405020303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49859" y="302713"/>
            <a:ext cx="8183661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 </a:t>
            </a:r>
            <a:r>
              <a:rPr lang="ru-RU" b="1" dirty="0">
                <a:solidFill>
                  <a:srgbClr val="C00000"/>
                </a:solidFill>
                <a:latin typeface="Georgia" panose="02040502050405020303" pitchFamily="18" charset="0"/>
              </a:rPr>
              <a:t>       </a:t>
            </a:r>
            <a:r>
              <a:rPr lang="ru-RU" sz="2400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Вредные советы родителям трехлетки</a:t>
            </a:r>
          </a:p>
          <a:p>
            <a:pPr algn="ctr"/>
            <a:endParaRPr lang="ru-RU" sz="1000" b="1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b="1" dirty="0">
                <a:solidFill>
                  <a:srgbClr val="C00000"/>
                </a:solidFill>
                <a:latin typeface="Georgia" panose="02040502050405020303" pitchFamily="18" charset="0"/>
              </a:rPr>
              <a:t>      </a:t>
            </a:r>
            <a:r>
              <a:rPr lang="ru-RU" b="1" i="1" dirty="0">
                <a:solidFill>
                  <a:srgbClr val="C00000"/>
                </a:solidFill>
                <a:latin typeface="Georgia" panose="02040502050405020303" pitchFamily="18" charset="0"/>
              </a:rPr>
              <a:t> «Вредные» советы предназначены родителям, которые получают удовольствие от кризиса, хотят увеличить его длительность и считают недостаточной силу негативных проявлений.</a:t>
            </a:r>
          </a:p>
          <a:p>
            <a:pPr algn="just"/>
            <a:r>
              <a:rPr lang="ru-RU" b="1" dirty="0">
                <a:solidFill>
                  <a:srgbClr val="C00000"/>
                </a:solidFill>
                <a:latin typeface="Georgia" panose="02040502050405020303" pitchFamily="18" charset="0"/>
              </a:rPr>
              <a:t>•        Чаще требуйте от ребенка невозможного. Настаивайте на том, чтобы он мгновенно вставал утром, быстрее мамы одевался, не крошил хлеб и не болтал ерунды.</a:t>
            </a:r>
          </a:p>
          <a:p>
            <a:pPr algn="just"/>
            <a:r>
              <a:rPr lang="ru-RU" b="1" dirty="0">
                <a:solidFill>
                  <a:srgbClr val="C00000"/>
                </a:solidFill>
                <a:latin typeface="Georgia" panose="02040502050405020303" pitchFamily="18" charset="0"/>
              </a:rPr>
              <a:t>•        Будьте всегда строги и даже суровы: ругайте каждую минуту, посильнее шлепайте, наказывайте даже с целью «профилактики», при любом удобном случае подчеркивайте свое превосходство, критикуйте за неудачи и противодействуйте во всем с целью мести.</a:t>
            </a:r>
          </a:p>
          <a:p>
            <a:pPr algn="just"/>
            <a:r>
              <a:rPr lang="ru-RU" b="1" dirty="0">
                <a:solidFill>
                  <a:srgbClr val="C00000"/>
                </a:solidFill>
                <a:latin typeface="Georgia" panose="02040502050405020303" pitchFamily="18" charset="0"/>
              </a:rPr>
              <a:t>•        Долго и нудно объясняйте, чего вы от него хотите. Чем меньше ребенок поймет — тем лучше.</a:t>
            </a:r>
          </a:p>
          <a:p>
            <a:pPr algn="just"/>
            <a:r>
              <a:rPr lang="ru-RU" b="1" dirty="0">
                <a:solidFill>
                  <a:srgbClr val="C00000"/>
                </a:solidFill>
                <a:latin typeface="Georgia" panose="02040502050405020303" pitchFamily="18" charset="0"/>
              </a:rPr>
              <a:t>•        Постоянно меняйте требования. Строго следуя запретам, вы проявите излишнее упрямство. Не забывайте: если сегодня залезать на дерево нельзя, то завтра это обязательно нужно будет разрешить.</a:t>
            </a:r>
          </a:p>
          <a:p>
            <a:pPr algn="just"/>
            <a:endParaRPr lang="ru-RU" b="1" dirty="0">
              <a:solidFill>
                <a:srgbClr val="C00000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8221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4869160"/>
            <a:ext cx="914400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4400" b="1" dirty="0" smtClean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algn="ctr"/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                                         </a:t>
            </a:r>
          </a:p>
          <a:p>
            <a:pPr algn="ctr"/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                                              </a:t>
            </a:r>
            <a:endParaRPr lang="ru-RU" sz="2400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2" name="AutoShape 2" descr="http://www.playcast.ru/uploads/2016/02/28/17557755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http://www.playcast.ru/uploads/2016/02/28/17557755.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6" descr="http://www.playcast.ru/uploads/2016/02/28/17557755.pn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6" name="Picture 8" descr="http://zoozel.ru/gallery/images/148992_fon-dlya-prezentacii-odnotonny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7"/>
            <a:ext cx="9144000" cy="685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https://portal.iv-edu.ru/dep/mouovichrn/vichugarn_kolok/DocLib1/%D1%8D%D0%BC%D0%B1%D0%BB%D0%B5%D0%BC%D1%8B%20%D0%B3%D1%80%D1%83%D0%BF%D0%BF%20%D0%B8%20%D0%BA%D1%80%D1%83%D0%B6%D0%BA%D0%BE%D0%B2/%D0%BA%D0%BE%D0%BB%D0%BE%D0%BA%D0%BE%D0%BB%D1%8C%D1%87%D0%B8%D0%BA-%D1%86%D0%B2%D0%B5%D1%82%D0%BE%D0%B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5" y="4869160"/>
            <a:ext cx="3672408" cy="1763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60375" y="442316"/>
            <a:ext cx="8360097" cy="597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       </a:t>
            </a:r>
            <a:r>
              <a:rPr lang="ru-RU" b="1" dirty="0">
                <a:solidFill>
                  <a:srgbClr val="C00000"/>
                </a:solidFill>
                <a:latin typeface="Georgia" panose="02040502050405020303" pitchFamily="18" charset="0"/>
              </a:rPr>
              <a:t> </a:t>
            </a:r>
            <a:r>
              <a:rPr lang="ru-RU" sz="2000" b="1" i="1" dirty="0">
                <a:solidFill>
                  <a:srgbClr val="C00000"/>
                </a:solidFill>
                <a:latin typeface="Georgia" panose="02040502050405020303" pitchFamily="18" charset="0"/>
              </a:rPr>
              <a:t>Кризис трех лет — первое настоящее испытание терпения взрослых.</a:t>
            </a:r>
            <a:r>
              <a:rPr lang="ru-RU" b="1" i="1" dirty="0">
                <a:solidFill>
                  <a:srgbClr val="C00000"/>
                </a:solidFill>
                <a:latin typeface="Georgia" panose="02040502050405020303" pitchFamily="18" charset="0"/>
              </a:rPr>
              <a:t> </a:t>
            </a:r>
            <a:r>
              <a:rPr lang="ru-RU" b="1" dirty="0">
                <a:solidFill>
                  <a:srgbClr val="C00000"/>
                </a:solidFill>
                <a:latin typeface="Georgia" panose="02040502050405020303" pitchFamily="18" charset="0"/>
              </a:rPr>
              <a:t>Именно в этот период, проявляющиеся и ранее у малыша конфликтность, капризность и упрямство усиливаются настолько, что пропустить наступление критического возраста практически невозможно.</a:t>
            </a:r>
          </a:p>
          <a:p>
            <a:pPr algn="just"/>
            <a:r>
              <a:rPr lang="ru-RU" b="1" dirty="0">
                <a:solidFill>
                  <a:srgbClr val="C00000"/>
                </a:solidFill>
                <a:latin typeface="Georgia" panose="02040502050405020303" pitchFamily="18" charset="0"/>
              </a:rPr>
              <a:t>       Когда речь заходит о ступенях развития, возрастные рамки кризиса весьма условны. Он может начаться и в 2,5 года, и в 4 года. Продолжительность его, в большей степени, зависит от умения и желания взрослых подстроиться под изменившиеся способности и желания ребенка. При наихудшем стечении обстоятельств  кризис может длиться до года, с ярким проявлением самых негативных его особенностей. В то же время, новые приобретения в результате кризиса настолько серьезны, что вряд ли малышу удастся справиться с ними быстрее, чем за полгода.</a:t>
            </a:r>
          </a:p>
          <a:p>
            <a:pPr algn="just"/>
            <a:r>
              <a:rPr lang="ru-RU" b="1" dirty="0">
                <a:solidFill>
                  <a:srgbClr val="C00000"/>
                </a:solidFill>
                <a:latin typeface="Georgia" panose="02040502050405020303" pitchFamily="18" charset="0"/>
              </a:rPr>
              <a:t>      Психологи заметили: от того, как ребенок переживает этот первый серьезный кризис, </a:t>
            </a:r>
            <a:endParaRPr lang="ru-RU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как </a:t>
            </a:r>
            <a:r>
              <a:rPr lang="ru-RU" b="1" dirty="0">
                <a:solidFill>
                  <a:srgbClr val="C00000"/>
                </a:solidFill>
                <a:latin typeface="Georgia" panose="02040502050405020303" pitchFamily="18" charset="0"/>
              </a:rPr>
              <a:t>родители помогают </a:t>
            </a:r>
            <a:endParaRPr lang="ru-RU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(</a:t>
            </a:r>
            <a:r>
              <a:rPr lang="ru-RU" b="1" dirty="0">
                <a:solidFill>
                  <a:srgbClr val="C00000"/>
                </a:solidFill>
                <a:latin typeface="Georgia" panose="02040502050405020303" pitchFamily="18" charset="0"/>
              </a:rPr>
              <a:t>или мешают) ему приобретать </a:t>
            </a:r>
            <a:endParaRPr lang="ru-RU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новые </a:t>
            </a:r>
            <a:r>
              <a:rPr lang="ru-RU" b="1" dirty="0">
                <a:solidFill>
                  <a:srgbClr val="C00000"/>
                </a:solidFill>
                <a:latin typeface="Georgia" panose="02040502050405020303" pitchFamily="18" charset="0"/>
              </a:rPr>
              <a:t>навыки, напрямую зависит </a:t>
            </a:r>
            <a:endParaRPr lang="ru-RU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характер </a:t>
            </a:r>
            <a:r>
              <a:rPr lang="ru-RU" b="1" dirty="0">
                <a:solidFill>
                  <a:srgbClr val="C00000"/>
                </a:solidFill>
                <a:latin typeface="Georgia" panose="02040502050405020303" pitchFamily="18" charset="0"/>
              </a:rPr>
              <a:t>ребенок.</a:t>
            </a:r>
          </a:p>
        </p:txBody>
      </p:sp>
    </p:spTree>
    <p:extLst>
      <p:ext uri="{BB962C8B-B14F-4D97-AF65-F5344CB8AC3E}">
        <p14:creationId xmlns:p14="http://schemas.microsoft.com/office/powerpoint/2010/main" val="2092955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4869160"/>
            <a:ext cx="914400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4400" b="1" dirty="0" smtClean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algn="ctr"/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                                         </a:t>
            </a:r>
          </a:p>
          <a:p>
            <a:pPr algn="ctr"/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                                              </a:t>
            </a:r>
            <a:endParaRPr lang="ru-RU" sz="2400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2" name="AutoShape 2" descr="http://www.playcast.ru/uploads/2016/02/28/17557755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http://www.playcast.ru/uploads/2016/02/28/17557755.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6" descr="http://www.playcast.ru/uploads/2016/02/28/17557755.pn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6" name="Picture 8" descr="http://zoozel.ru/gallery/images/148992_fon-dlya-prezentacii-odnotonny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782" y="7937"/>
            <a:ext cx="9187782" cy="685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https://portal.iv-edu.ru/dep/mouovichrn/vichugarn_kolok/DocLib1/%D1%8D%D0%BC%D0%B1%D0%BB%D0%B5%D0%BC%D1%8B%20%D0%B3%D1%80%D1%83%D0%BF%D0%BF%20%D0%B8%20%D0%BA%D1%80%D1%83%D0%B6%D0%BA%D0%BE%D0%B2/%D0%BA%D0%BE%D0%BB%D0%BE%D0%BA%D0%BE%D0%BB%D1%8C%D1%87%D0%B8%D0%BA-%D1%86%D0%B2%D0%B5%D1%82%D0%BE%D0%B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3068960"/>
            <a:ext cx="3768353" cy="3308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07974" y="176654"/>
            <a:ext cx="844048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     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99963" y="312737"/>
            <a:ext cx="814407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         </a:t>
            </a:r>
            <a:r>
              <a:rPr lang="ru-RU" sz="2000" b="1" u="sng" dirty="0" smtClean="0">
                <a:solidFill>
                  <a:srgbClr val="C00000"/>
                </a:solidFill>
                <a:latin typeface="Georgia" panose="02040502050405020303" pitchFamily="18" charset="0"/>
              </a:rPr>
              <a:t> </a:t>
            </a:r>
            <a:endParaRPr lang="ru-RU" b="1" dirty="0">
              <a:solidFill>
                <a:srgbClr val="C00000"/>
              </a:solidFill>
              <a:latin typeface="Georgia" panose="02040502050405020303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49859" y="302713"/>
            <a:ext cx="8183661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 </a:t>
            </a:r>
            <a:r>
              <a:rPr lang="ru-RU" b="1" dirty="0">
                <a:solidFill>
                  <a:srgbClr val="C00000"/>
                </a:solidFill>
                <a:latin typeface="Georgia" panose="02040502050405020303" pitchFamily="18" charset="0"/>
              </a:rPr>
              <a:t>  </a:t>
            </a:r>
            <a:r>
              <a:rPr lang="ru-RU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 •        Чтобы ребенок не закатил истерику, предложите ему конфету или катание на карусели. Вы ведь не деспот — не можете пережить ни одной слезинки на любимом личике своего крохи.</a:t>
            </a:r>
          </a:p>
          <a:p>
            <a:pPr algn="just"/>
            <a:r>
              <a:rPr lang="ru-RU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•        Всегда всё делайте сами, не разрешайте ребенку самому одеваться, есть, чистить зубы. Ведь он так расстроится, если что-то не получится!</a:t>
            </a:r>
          </a:p>
          <a:p>
            <a:pPr algn="just"/>
            <a:r>
              <a:rPr lang="ru-RU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 </a:t>
            </a:r>
          </a:p>
          <a:p>
            <a:pPr algn="just"/>
            <a:r>
              <a:rPr lang="ru-RU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 </a:t>
            </a:r>
            <a:endParaRPr lang="ru-RU" b="1" dirty="0">
              <a:solidFill>
                <a:srgbClr val="C00000"/>
              </a:solidFill>
              <a:latin typeface="Georgia" panose="02040502050405020303" pitchFamily="18" charset="0"/>
            </a:endParaRPr>
          </a:p>
        </p:txBody>
      </p:sp>
      <p:pic>
        <p:nvPicPr>
          <p:cNvPr id="11" name="Picture 4" descr="http://zvezdochki11.ucoz.net/hh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348880"/>
            <a:ext cx="2592288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8619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4869160"/>
            <a:ext cx="914400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4400" b="1" dirty="0" smtClean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algn="ctr"/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                                         </a:t>
            </a:r>
          </a:p>
          <a:p>
            <a:pPr algn="ctr"/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                                              </a:t>
            </a:r>
            <a:endParaRPr lang="ru-RU" sz="2400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2" name="AutoShape 2" descr="http://www.playcast.ru/uploads/2016/02/28/17557755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http://www.playcast.ru/uploads/2016/02/28/17557755.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6" descr="http://www.playcast.ru/uploads/2016/02/28/17557755.pn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6" name="Picture 8" descr="http://zoozel.ru/gallery/images/148992_fon-dlya-prezentacii-odnotonny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7"/>
            <a:ext cx="9144000" cy="685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https://portal.iv-edu.ru/dep/mouovichrn/vichugarn_kolok/DocLib1/%D1%8D%D0%BC%D0%B1%D0%BB%D0%B5%D0%BC%D1%8B%20%D0%B3%D1%80%D1%83%D0%BF%D0%BF%20%D0%B8%20%D0%BA%D1%80%D1%83%D0%B6%D0%BA%D0%BE%D0%B2/%D0%BA%D0%BE%D0%BB%D0%BE%D0%BA%D0%BE%D0%BB%D1%8C%D1%87%D0%B8%D0%BA-%D1%86%D0%B2%D0%B5%D1%82%D0%BE%D0%B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4869160"/>
            <a:ext cx="3111897" cy="1958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286000" y="339594"/>
            <a:ext cx="631844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     </a:t>
            </a:r>
            <a:r>
              <a:rPr lang="ru-RU" sz="2400" dirty="0"/>
              <a:t>  </a:t>
            </a:r>
            <a:r>
              <a:rPr lang="ru-RU" sz="2400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В поисках золотой середины</a:t>
            </a:r>
          </a:p>
          <a:p>
            <a:pPr algn="ctr"/>
            <a:endParaRPr lang="ru-RU" sz="1000" b="1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b="1" dirty="0">
                <a:solidFill>
                  <a:srgbClr val="C00000"/>
                </a:solidFill>
                <a:latin typeface="Georgia" panose="02040502050405020303" pitchFamily="18" charset="0"/>
              </a:rPr>
              <a:t>       К трем годам ребенок начинает ощущать силу своих мышц, а его умственное развитие достигает такого уровня, что он с легкостью может делать выводы. Два этих фактора толкают еще вчера беспомощного и полностью зависимого от взрослых карапуза на исследование собственных возможностей.</a:t>
            </a:r>
          </a:p>
          <a:p>
            <a:pPr algn="just"/>
            <a:r>
              <a:rPr lang="ru-RU" b="1" dirty="0">
                <a:solidFill>
                  <a:srgbClr val="C00000"/>
                </a:solidFill>
                <a:latin typeface="Georgia" panose="02040502050405020303" pitchFamily="18" charset="0"/>
              </a:rPr>
              <a:t>       Естественным следствием появившейся уверенности является протест против самых близких людей и установленных ими рамок, которые мешают ребенку осваивать окружающий мир.  Он постепенно отделяется от родителей психологически и начинает ощущать себя личностью — свободной и полноправной.</a:t>
            </a:r>
          </a:p>
        </p:txBody>
      </p:sp>
      <p:pic>
        <p:nvPicPr>
          <p:cNvPr id="9" name="Picture 2" descr="http://microbik.ru/dosta/%D0%9F%D1%80%D0%B8%D0%B7%D0%BD%D0%B0%D0%BA%D0%B8+%D1%81%D1%82%D1%80%D0%B5%D1%81%D1%81%D0%BE%D0%B2%D0%BE%D0%B3%D0%BE+%D1%81%D0%BE%D1%81%D1%82%D0%BE%D1%8F%D0%BD%D0%B8%D1%8F+%D0%BC%D0%B0%D0%BB%D1%8B%D1%88%D0%B0+%D0%BF%D1%80%D0%B8+%D0%BD%D0%B0%D1%80%D1%83%D1%88%D0%B5%D0%BD%D0%B8%D0%B8+%D0%B5%D0%B3%D0%BE+%D0%BF%D1%81%D0%B8%D1%85%D0%BE%D0%BB%D0%BE%D0%B3%D0%B8%D1%87%D0%B5%D1%81%D0%BA%D0%BE%D0%B9+%D0%B1%D0%B5%D0%B7%D0%BE%D0%BF%D0%B0%D1%81%D0%BD%D0%BE%D1%81%D1%82%D0%B8+%D0%BC%D0%BE%D0%B3%D1%83%D1%82+%D0%BF%D1%80%D0%BE%D1%8F%D0%B2%D0%BB%D1%8F%D1%82%D1%8C%D1%81%D1%8Fa/12088_html_m7a6a9ea4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3212976"/>
            <a:ext cx="2256185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3256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4869160"/>
            <a:ext cx="914400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4400" b="1" dirty="0" smtClean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algn="ctr"/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                                         </a:t>
            </a:r>
          </a:p>
          <a:p>
            <a:pPr algn="ctr"/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                                              </a:t>
            </a:r>
            <a:endParaRPr lang="ru-RU" sz="2400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2" name="AutoShape 2" descr="http://www.playcast.ru/uploads/2016/02/28/17557755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http://www.playcast.ru/uploads/2016/02/28/17557755.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6" descr="http://www.playcast.ru/uploads/2016/02/28/17557755.pn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6" name="Picture 8" descr="http://zoozel.ru/gallery/images/148992_fon-dlya-prezentacii-odnotonny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7"/>
            <a:ext cx="9144000" cy="685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https://portal.iv-edu.ru/dep/mouovichrn/vichugarn_kolok/DocLib1/%D1%8D%D0%BC%D0%B1%D0%BB%D0%B5%D0%BC%D1%8B%20%D0%B3%D1%80%D1%83%D0%BF%D0%BF%20%D0%B8%20%D0%BA%D1%80%D1%83%D0%B6%D0%BA%D0%BE%D0%B2/%D0%BA%D0%BE%D0%BB%D0%BE%D0%BA%D0%BE%D0%BB%D1%8C%D1%87%D0%B8%D0%BA-%D1%86%D0%B2%D0%B5%D1%82%D0%BE%D0%B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5238328"/>
            <a:ext cx="3168352" cy="1503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60375" y="231243"/>
            <a:ext cx="8288089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           Ребенок </a:t>
            </a:r>
            <a:r>
              <a:rPr lang="ru-RU" b="1" dirty="0">
                <a:solidFill>
                  <a:srgbClr val="C00000"/>
                </a:solidFill>
                <a:latin typeface="Georgia" panose="02040502050405020303" pitchFamily="18" charset="0"/>
              </a:rPr>
              <a:t>очень избирательно проявляет свои отрицательные эмоции. Как правило, к человеку, на которого направлено больше всего негатива, он испытывает большую привязанность.</a:t>
            </a:r>
          </a:p>
          <a:p>
            <a:pPr algn="just"/>
            <a:r>
              <a:rPr lang="ru-RU" b="1" dirty="0">
                <a:solidFill>
                  <a:srgbClr val="C00000"/>
                </a:solidFill>
                <a:latin typeface="Georgia" panose="02040502050405020303" pitchFamily="18" charset="0"/>
              </a:rPr>
              <a:t>   </a:t>
            </a:r>
            <a:r>
              <a:rPr lang="ru-RU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 Формирование </a:t>
            </a:r>
            <a:r>
              <a:rPr lang="ru-RU" b="1" dirty="0">
                <a:solidFill>
                  <a:srgbClr val="C00000"/>
                </a:solidFill>
                <a:latin typeface="Georgia" panose="02040502050405020303" pitchFamily="18" charset="0"/>
              </a:rPr>
              <a:t>нового, захватывающего чувства «Я» — главное достижение кризиса трех лет. И именно с ним связаны все «прелести» этого периода. Почувствовав силу, ребенок требует от близких признания своей независимости и самостоятельности. А отсутствие умения ощущать временные рамки приводит к нетерпимости. Он не может ждать, когда станет взрослым, потому что хочет и, главное, чувствует в себе силы сделать ЭТО сию минуту! Вот тут и понадобится огромное терпение, приправленное уважением желаний ребенка и принятием произошедших в нем изменений.</a:t>
            </a:r>
          </a:p>
          <a:p>
            <a:pPr algn="just"/>
            <a:r>
              <a:rPr lang="ru-RU" b="1" dirty="0">
                <a:solidFill>
                  <a:srgbClr val="C00000"/>
                </a:solidFill>
                <a:latin typeface="Georgia" panose="02040502050405020303" pitchFamily="18" charset="0"/>
              </a:rPr>
              <a:t>     Но проблема в том, что трехлетка из-за возрастных особенностей может далеко не всё и по-прежнему остается зависимым от взрослых. Потому дети этого возраста так обидчивы, чувствительны и эмоциональны. А их возмущение часто выливается на родителей, </a:t>
            </a:r>
            <a:endParaRPr lang="ru-RU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особенно </a:t>
            </a:r>
            <a:r>
              <a:rPr lang="ru-RU" b="1" dirty="0">
                <a:solidFill>
                  <a:srgbClr val="C00000"/>
                </a:solidFill>
                <a:latin typeface="Georgia" panose="02040502050405020303" pitchFamily="18" charset="0"/>
              </a:rPr>
              <a:t>на маму, которая больше </a:t>
            </a:r>
            <a:endParaRPr lang="ru-RU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остальных </a:t>
            </a:r>
            <a:r>
              <a:rPr lang="ru-RU" b="1" dirty="0">
                <a:solidFill>
                  <a:srgbClr val="C00000"/>
                </a:solidFill>
                <a:latin typeface="Georgia" panose="02040502050405020303" pitchFamily="18" charset="0"/>
              </a:rPr>
              <a:t>проявляет заботу.</a:t>
            </a:r>
          </a:p>
        </p:txBody>
      </p:sp>
    </p:spTree>
    <p:extLst>
      <p:ext uri="{BB962C8B-B14F-4D97-AF65-F5344CB8AC3E}">
        <p14:creationId xmlns:p14="http://schemas.microsoft.com/office/powerpoint/2010/main" val="3149411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4869160"/>
            <a:ext cx="914400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4400" b="1" dirty="0" smtClean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algn="ctr"/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                                         </a:t>
            </a:r>
          </a:p>
          <a:p>
            <a:pPr algn="ctr"/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                                              </a:t>
            </a:r>
            <a:endParaRPr lang="ru-RU" sz="2400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2" name="AutoShape 2" descr="http://www.playcast.ru/uploads/2016/02/28/17557755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http://www.playcast.ru/uploads/2016/02/28/17557755.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6" descr="http://www.playcast.ru/uploads/2016/02/28/17557755.pn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6" name="Picture 8" descr="http://zoozel.ru/gallery/images/148992_fon-dlya-prezentacii-odnotonny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7"/>
            <a:ext cx="9144000" cy="685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26963" y="168275"/>
            <a:ext cx="8464525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C00000"/>
                </a:solidFill>
                <a:latin typeface="Georgia" panose="02040502050405020303" pitchFamily="18" charset="0"/>
              </a:rPr>
              <a:t>Именно на взрослых лежит вся ответственность за тяжесть протекания кризиса, возможные на его фоне сложности и последствия.</a:t>
            </a:r>
          </a:p>
          <a:p>
            <a:pPr algn="ctr"/>
            <a:r>
              <a:rPr lang="ru-RU" b="1" dirty="0">
                <a:solidFill>
                  <a:srgbClr val="C00000"/>
                </a:solidFill>
                <a:latin typeface="Georgia" panose="02040502050405020303" pitchFamily="18" charset="0"/>
              </a:rPr>
              <a:t>   </a:t>
            </a:r>
            <a:r>
              <a:rPr lang="ru-RU" b="1" u="sng" dirty="0">
                <a:solidFill>
                  <a:srgbClr val="C00000"/>
                </a:solidFill>
                <a:latin typeface="Georgia" panose="02040502050405020303" pitchFamily="18" charset="0"/>
              </a:rPr>
              <a:t> </a:t>
            </a:r>
            <a:r>
              <a:rPr lang="ru-RU" b="1" i="1" u="sng" dirty="0">
                <a:solidFill>
                  <a:srgbClr val="C00000"/>
                </a:solidFill>
                <a:latin typeface="Georgia" panose="02040502050405020303" pitchFamily="18" charset="0"/>
              </a:rPr>
              <a:t>От характера взаимоотношений с близкими зависит течение кризиса: чем больше давление на ребенка, тем сильнее его сопротивление</a:t>
            </a:r>
            <a:r>
              <a:rPr lang="ru-RU" b="1" i="1" dirty="0">
                <a:solidFill>
                  <a:srgbClr val="C00000"/>
                </a:solidFill>
                <a:latin typeface="Georgia" panose="02040502050405020303" pitchFamily="18" charset="0"/>
              </a:rPr>
              <a:t>. </a:t>
            </a:r>
          </a:p>
          <a:p>
            <a:pPr algn="just"/>
            <a:r>
              <a:rPr lang="ru-RU" b="1" dirty="0">
                <a:solidFill>
                  <a:srgbClr val="C00000"/>
                </a:solidFill>
                <a:latin typeface="Georgia" panose="02040502050405020303" pitchFamily="18" charset="0"/>
              </a:rPr>
              <a:t>    Авторитарность, часто необходимую в общении даже с двухлетним малышом, трехлетка не приемлет. Если взрослые не чувствуют необходимости изменить тактику взаимоотношений, продолжают излишне проявлять собственную волю и ограничивать самостоятельность ребенка, кризис приобретет характер противостояния. Капризность, агрессивность и крайняя раздражительность будут усиливаться и могут закрепиться, став отрицательными чертами характера, бороться с которыми придется, возможно, всю жизнь.     </a:t>
            </a:r>
            <a:endParaRPr lang="ru-RU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b="1" dirty="0">
                <a:solidFill>
                  <a:srgbClr val="C00000"/>
                </a:solidFill>
                <a:latin typeface="Georgia" panose="02040502050405020303" pitchFamily="18" charset="0"/>
              </a:rPr>
              <a:t> </a:t>
            </a:r>
            <a:r>
              <a:rPr lang="ru-RU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         Но </a:t>
            </a:r>
            <a:r>
              <a:rPr lang="ru-RU" b="1" dirty="0">
                <a:solidFill>
                  <a:srgbClr val="C00000"/>
                </a:solidFill>
                <a:latin typeface="Georgia" panose="02040502050405020303" pitchFamily="18" charset="0"/>
              </a:rPr>
              <a:t>и излишняя мягкость вредит не меньше. Уступая капризам и истерикам, родители подрывают собственный авторитет и формируют в ребенке завышенную самооценку и эгоизм. Поняв, что криками и истеричными выходками можно достичь всего, трехлетка будет применять их всегда, когда чего-то захочет. И никогда не научится согласовывать свои желания с реальными возможностями, что, безусловно, повредит ему в будущем.</a:t>
            </a:r>
          </a:p>
          <a:p>
            <a:pPr algn="just"/>
            <a:r>
              <a:rPr lang="ru-RU" b="1" dirty="0">
                <a:solidFill>
                  <a:srgbClr val="C00000"/>
                </a:solidFill>
                <a:latin typeface="Georgia" panose="02040502050405020303" pitchFamily="18" charset="0"/>
              </a:rPr>
              <a:t>      </a:t>
            </a:r>
          </a:p>
        </p:txBody>
      </p:sp>
    </p:spTree>
    <p:extLst>
      <p:ext uri="{BB962C8B-B14F-4D97-AF65-F5344CB8AC3E}">
        <p14:creationId xmlns:p14="http://schemas.microsoft.com/office/powerpoint/2010/main" val="3551227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4869160"/>
            <a:ext cx="914400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4400" b="1" dirty="0" smtClean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algn="ctr"/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                                         </a:t>
            </a:r>
          </a:p>
          <a:p>
            <a:pPr algn="ctr"/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                                              </a:t>
            </a:r>
            <a:endParaRPr lang="ru-RU" sz="2400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2" name="AutoShape 2" descr="http://www.playcast.ru/uploads/2016/02/28/17557755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http://www.playcast.ru/uploads/2016/02/28/17557755.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6" descr="http://www.playcast.ru/uploads/2016/02/28/17557755.pn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6" name="Picture 8" descr="http://zoozel.ru/gallery/images/148992_fon-dlya-prezentacii-odnotonny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7"/>
            <a:ext cx="9144000" cy="685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38265" y="339813"/>
            <a:ext cx="8584505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i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     Нелегко </a:t>
            </a:r>
            <a:r>
              <a:rPr lang="ru-RU" b="1" i="1" dirty="0">
                <a:solidFill>
                  <a:srgbClr val="C00000"/>
                </a:solidFill>
                <a:latin typeface="Georgia" panose="02040502050405020303" pitchFamily="18" charset="0"/>
              </a:rPr>
              <a:t>найти середину между этими крайностями. Но проявленные в течение кризисного периода тактичность, доброжелательность и гибкость в скором времени принесут свои плоды в виде самостоятельности, инициативности и сговорчивости ребенка</a:t>
            </a:r>
            <a:r>
              <a:rPr lang="ru-RU" b="1" i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.</a:t>
            </a:r>
          </a:p>
          <a:p>
            <a:pPr algn="just"/>
            <a:endParaRPr lang="ru-RU" sz="900" b="1" i="1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b="1" dirty="0">
                <a:solidFill>
                  <a:srgbClr val="C00000"/>
                </a:solidFill>
                <a:latin typeface="Georgia" panose="02040502050405020303" pitchFamily="18" charset="0"/>
              </a:rPr>
              <a:t>          </a:t>
            </a:r>
            <a:r>
              <a:rPr lang="ru-RU" sz="2000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Признаки позитивных изменений</a:t>
            </a:r>
            <a:endParaRPr lang="ru-RU" sz="2000" b="1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b="1" dirty="0">
                <a:solidFill>
                  <a:srgbClr val="C00000"/>
                </a:solidFill>
                <a:latin typeface="Georgia" panose="02040502050405020303" pitchFamily="18" charset="0"/>
              </a:rPr>
              <a:t>    Психологи выявили семь характеристик поведения ребенка, переживающего кризис трехлетнего возраста:</a:t>
            </a:r>
          </a:p>
          <a:p>
            <a:pPr algn="just"/>
            <a:r>
              <a:rPr lang="ru-RU" b="1" dirty="0">
                <a:solidFill>
                  <a:srgbClr val="C00000"/>
                </a:solidFill>
                <a:latin typeface="Georgia" panose="02040502050405020303" pitchFamily="18" charset="0"/>
              </a:rPr>
              <a:t>•        негативизм,                                      </a:t>
            </a:r>
          </a:p>
          <a:p>
            <a:pPr algn="just"/>
            <a:r>
              <a:rPr lang="ru-RU" b="1" dirty="0">
                <a:solidFill>
                  <a:srgbClr val="C00000"/>
                </a:solidFill>
                <a:latin typeface="Georgia" panose="02040502050405020303" pitchFamily="18" charset="0"/>
              </a:rPr>
              <a:t>•        упрямство,</a:t>
            </a:r>
          </a:p>
          <a:p>
            <a:pPr algn="just"/>
            <a:r>
              <a:rPr lang="ru-RU" b="1" dirty="0">
                <a:solidFill>
                  <a:srgbClr val="C00000"/>
                </a:solidFill>
                <a:latin typeface="Georgia" panose="02040502050405020303" pitchFamily="18" charset="0"/>
              </a:rPr>
              <a:t>•        строптивость,</a:t>
            </a:r>
          </a:p>
          <a:p>
            <a:pPr algn="just"/>
            <a:r>
              <a:rPr lang="ru-RU" b="1" dirty="0">
                <a:solidFill>
                  <a:srgbClr val="C00000"/>
                </a:solidFill>
                <a:latin typeface="Georgia" panose="02040502050405020303" pitchFamily="18" charset="0"/>
              </a:rPr>
              <a:t>•        своеволие,</a:t>
            </a:r>
          </a:p>
          <a:p>
            <a:pPr algn="just"/>
            <a:r>
              <a:rPr lang="ru-RU" b="1" dirty="0">
                <a:solidFill>
                  <a:srgbClr val="C00000"/>
                </a:solidFill>
                <a:latin typeface="Georgia" panose="02040502050405020303" pitchFamily="18" charset="0"/>
              </a:rPr>
              <a:t>•        обесценивание,</a:t>
            </a:r>
          </a:p>
          <a:p>
            <a:pPr algn="just"/>
            <a:r>
              <a:rPr lang="ru-RU" b="1" dirty="0">
                <a:solidFill>
                  <a:srgbClr val="C00000"/>
                </a:solidFill>
                <a:latin typeface="Georgia" panose="02040502050405020303" pitchFamily="18" charset="0"/>
              </a:rPr>
              <a:t>•        протест-бунт,</a:t>
            </a:r>
          </a:p>
          <a:p>
            <a:pPr algn="just"/>
            <a:r>
              <a:rPr lang="ru-RU" b="1" dirty="0">
                <a:solidFill>
                  <a:srgbClr val="C00000"/>
                </a:solidFill>
                <a:latin typeface="Georgia" panose="02040502050405020303" pitchFamily="18" charset="0"/>
              </a:rPr>
              <a:t>•        деспотизм.</a:t>
            </a:r>
          </a:p>
          <a:p>
            <a:pPr algn="just"/>
            <a:r>
              <a:rPr lang="ru-RU" b="1" dirty="0">
                <a:solidFill>
                  <a:srgbClr val="C00000"/>
                </a:solidFill>
                <a:latin typeface="Georgia" panose="02040502050405020303" pitchFamily="18" charset="0"/>
              </a:rPr>
              <a:t>        Эти особенности, в той или иной мере, присущи каждому ребенку. Представление о них дает возможность взрослым с наименьшими потерями пережить кризис самим и помочь в этом малышу. </a:t>
            </a:r>
            <a:r>
              <a:rPr lang="ru-RU" b="1" i="1" dirty="0">
                <a:solidFill>
                  <a:srgbClr val="C00000"/>
                </a:solidFill>
                <a:latin typeface="Georgia" panose="02040502050405020303" pitchFamily="18" charset="0"/>
              </a:rPr>
              <a:t>Важно!</a:t>
            </a:r>
            <a:r>
              <a:rPr lang="ru-RU" b="1" dirty="0">
                <a:solidFill>
                  <a:srgbClr val="C00000"/>
                </a:solidFill>
                <a:latin typeface="Georgia" panose="02040502050405020303" pitchFamily="18" charset="0"/>
              </a:rPr>
              <a:t> Подобные «симптомы» кризиса являются признаками позитивных изменений личности ребенка, необходимых для его полноценного развития. А негативными их делает, в большей степени, отношение к ним.</a:t>
            </a:r>
          </a:p>
          <a:p>
            <a:pPr algn="just"/>
            <a:r>
              <a:rPr lang="ru-RU" b="1" dirty="0">
                <a:solidFill>
                  <a:srgbClr val="C00000"/>
                </a:solidFill>
                <a:latin typeface="Georgia" panose="02040502050405020303" pitchFamily="18" charset="0"/>
              </a:rPr>
              <a:t> </a:t>
            </a:r>
          </a:p>
        </p:txBody>
      </p:sp>
      <p:pic>
        <p:nvPicPr>
          <p:cNvPr id="9" name="Picture 14" descr="https://portal.iv-edu.ru/dep/mouovichrn/vichugarn_kolok/DocLib1/%D1%8D%D0%BC%D0%B1%D0%BB%D0%B5%D0%BC%D1%8B%20%D0%B3%D1%80%D1%83%D0%BF%D0%BF%20%D0%B8%20%D0%BA%D1%80%D1%83%D0%B6%D0%BA%D0%BE%D0%B2/%D0%BA%D0%BE%D0%BB%D0%BE%D0%BA%D0%BE%D0%BB%D1%8C%D1%87%D0%B8%D0%BA-%D1%86%D0%B2%D0%B5%D1%82%D0%BE%D0%B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6732" y="2813006"/>
            <a:ext cx="3719604" cy="1912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3611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4869160"/>
            <a:ext cx="914400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4400" b="1" dirty="0" smtClean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algn="ctr"/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                                         </a:t>
            </a:r>
          </a:p>
          <a:p>
            <a:pPr algn="ctr"/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                                              </a:t>
            </a:r>
            <a:endParaRPr lang="ru-RU" sz="2400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2" name="AutoShape 2" descr="http://www.playcast.ru/uploads/2016/02/28/17557755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http://www.playcast.ru/uploads/2016/02/28/17557755.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6" descr="http://www.playcast.ru/uploads/2016/02/28/17557755.pn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6" name="Picture 8" descr="http://zoozel.ru/gallery/images/148992_fon-dlya-prezentacii-odnotonny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7"/>
            <a:ext cx="9144000" cy="685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https://portal.iv-edu.ru/dep/mouovichrn/vichugarn_kolok/DocLib1/%D1%8D%D0%BC%D0%B1%D0%BB%D0%B5%D0%BC%D1%8B%20%D0%B3%D1%80%D1%83%D0%BF%D0%BF%20%D0%B8%20%D0%BA%D1%80%D1%83%D0%B6%D0%BA%D0%BE%D0%B2/%D0%BA%D0%BE%D0%BB%D0%BE%D0%BA%D0%BE%D0%BB%D1%8C%D1%87%D0%B8%D0%BA-%D1%86%D0%B2%D0%B5%D1%82%D0%BE%D0%B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653136"/>
            <a:ext cx="4450410" cy="2027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07974" y="176654"/>
            <a:ext cx="8512497" cy="67710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     </a:t>
            </a:r>
            <a:r>
              <a:rPr lang="ru-RU" b="1" dirty="0">
                <a:solidFill>
                  <a:srgbClr val="C00000"/>
                </a:solidFill>
                <a:latin typeface="Georgia" panose="02040502050405020303" pitchFamily="18" charset="0"/>
              </a:rPr>
              <a:t> Под </a:t>
            </a:r>
            <a:r>
              <a:rPr lang="ru-RU" sz="2000" b="1" u="sng" dirty="0">
                <a:solidFill>
                  <a:srgbClr val="C00000"/>
                </a:solidFill>
                <a:latin typeface="Georgia" panose="02040502050405020303" pitchFamily="18" charset="0"/>
              </a:rPr>
              <a:t>негативизмом</a:t>
            </a:r>
            <a:r>
              <a:rPr lang="ru-RU" b="1" dirty="0">
                <a:solidFill>
                  <a:srgbClr val="C00000"/>
                </a:solidFill>
                <a:latin typeface="Georgia" panose="02040502050405020303" pitchFamily="18" charset="0"/>
              </a:rPr>
              <a:t> понимается стремление «сделать наоборот». Направлен он на взрослого и не имеет никакого отношения к желаниям ребенка. Противоречие исходит лишь из желания делать не так, как говорят взрослые, даже если ребенок только что сам хотел это сделать.</a:t>
            </a:r>
          </a:p>
          <a:p>
            <a:pPr algn="just"/>
            <a:r>
              <a:rPr lang="ru-RU" b="1" dirty="0">
                <a:solidFill>
                  <a:srgbClr val="C00000"/>
                </a:solidFill>
                <a:latin typeface="Georgia" panose="02040502050405020303" pitchFamily="18" charset="0"/>
              </a:rPr>
              <a:t>      Эта форма протеста иногда приводит к таким крайностям, как отказ от своих любимых конфет или нежелание гулять с лучшим другом только по той причине, что это предложение исходит от взрослого. Он действует так потому, что пока еще не умеет отстаивать собственное «Я» другими способами.</a:t>
            </a:r>
          </a:p>
          <a:p>
            <a:pPr algn="just"/>
            <a:r>
              <a:rPr lang="ru-RU" b="1" dirty="0">
                <a:solidFill>
                  <a:srgbClr val="C00000"/>
                </a:solidFill>
                <a:latin typeface="Georgia" panose="02040502050405020303" pitchFamily="18" charset="0"/>
              </a:rPr>
              <a:t>      Часто вспышки негативизма взрослые провоцируют сами, отдавая приказы, крича, требуя беспрекословного подчинения и не проявляя элементарной заинтересованности в достижениях маленького капризули. Лучший способом избежать или хотя бы уменьшить проявление этой черты — дать ребенку возможность делать то, что он хочет. В пределах разумного, конечно. Если задуманное удастся, ребенок </a:t>
            </a:r>
            <a:endParaRPr lang="ru-RU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почувствует </a:t>
            </a:r>
            <a:r>
              <a:rPr lang="ru-RU" b="1" dirty="0">
                <a:solidFill>
                  <a:srgbClr val="C00000"/>
                </a:solidFill>
                <a:latin typeface="Georgia" panose="02040502050405020303" pitchFamily="18" charset="0"/>
              </a:rPr>
              <a:t>себя более </a:t>
            </a:r>
            <a:endParaRPr lang="ru-RU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уверенным </a:t>
            </a:r>
            <a:r>
              <a:rPr lang="ru-RU" b="1" dirty="0">
                <a:solidFill>
                  <a:srgbClr val="C00000"/>
                </a:solidFill>
                <a:latin typeface="Georgia" panose="02040502050405020303" pitchFamily="18" charset="0"/>
              </a:rPr>
              <a:t>и получит </a:t>
            </a:r>
            <a:endParaRPr lang="ru-RU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заряд </a:t>
            </a:r>
            <a:r>
              <a:rPr lang="ru-RU" b="1" dirty="0">
                <a:solidFill>
                  <a:srgbClr val="C00000"/>
                </a:solidFill>
                <a:latin typeface="Georgia" panose="02040502050405020303" pitchFamily="18" charset="0"/>
              </a:rPr>
              <a:t>положительных </a:t>
            </a:r>
            <a:endParaRPr lang="ru-RU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эмоций</a:t>
            </a:r>
            <a:r>
              <a:rPr lang="ru-RU" b="1" dirty="0">
                <a:solidFill>
                  <a:srgbClr val="C00000"/>
                </a:solidFill>
                <a:latin typeface="Georgia" panose="02040502050405020303" pitchFamily="18" charset="0"/>
              </a:rPr>
              <a:t>. Если же не удастся — </a:t>
            </a:r>
            <a:endParaRPr lang="ru-RU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это </a:t>
            </a:r>
            <a:r>
              <a:rPr lang="ru-RU" b="1" dirty="0">
                <a:solidFill>
                  <a:srgbClr val="C00000"/>
                </a:solidFill>
                <a:latin typeface="Georgia" panose="02040502050405020303" pitchFamily="18" charset="0"/>
              </a:rPr>
              <a:t>будет ему уроком, который </a:t>
            </a:r>
            <a:endParaRPr lang="ru-RU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он </a:t>
            </a:r>
            <a:r>
              <a:rPr lang="ru-RU" b="1" dirty="0">
                <a:solidFill>
                  <a:srgbClr val="C00000"/>
                </a:solidFill>
                <a:latin typeface="Georgia" panose="02040502050405020303" pitchFamily="18" charset="0"/>
              </a:rPr>
              <a:t>усвоит надолго.</a:t>
            </a:r>
          </a:p>
          <a:p>
            <a:r>
              <a:rPr lang="ru-RU" dirty="0"/>
              <a:t>    </a:t>
            </a:r>
          </a:p>
        </p:txBody>
      </p:sp>
    </p:spTree>
    <p:extLst>
      <p:ext uri="{BB962C8B-B14F-4D97-AF65-F5344CB8AC3E}">
        <p14:creationId xmlns:p14="http://schemas.microsoft.com/office/powerpoint/2010/main" val="2919055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4869160"/>
            <a:ext cx="914400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4400" b="1" dirty="0" smtClean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algn="ctr"/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                                         </a:t>
            </a:r>
          </a:p>
          <a:p>
            <a:pPr algn="ctr"/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                                              </a:t>
            </a:r>
            <a:endParaRPr lang="ru-RU" sz="2400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2" name="AutoShape 2" descr="http://www.playcast.ru/uploads/2016/02/28/17557755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http://www.playcast.ru/uploads/2016/02/28/17557755.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6" descr="http://www.playcast.ru/uploads/2016/02/28/17557755.pn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6" name="Picture 8" descr="http://zoozel.ru/gallery/images/148992_fon-dlya-prezentacii-odnotonny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07974" y="176654"/>
            <a:ext cx="844048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     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07972" y="344289"/>
            <a:ext cx="851250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           Желание </a:t>
            </a:r>
            <a:r>
              <a:rPr lang="ru-RU" b="1" dirty="0">
                <a:solidFill>
                  <a:srgbClr val="C00000"/>
                </a:solidFill>
                <a:latin typeface="Georgia" panose="02040502050405020303" pitchFamily="18" charset="0"/>
              </a:rPr>
              <a:t>«поступать как взрослый» эффективнее всего перенаправляется в игру (кукла «понарошку» пошла в магазин за продуктами) или соревнование (кто быстрее оденется). Родители  помогут ребенку сформировать уверенность в себе, предоставляя ему возможность выбирать, из какой тарелки есть, с какими игрушками идти гулять, во что играть, что читать. В крайних случаях можно давать ребенку задание, противоположное тому, чего взрослые хотят от него добиться. Это следует делать в шутливой форме и, не увлекаясь. Ведь обман и манипуляция — не лучшие приемы воспитания.</a:t>
            </a:r>
          </a:p>
          <a:p>
            <a:pPr algn="just"/>
            <a:r>
              <a:rPr lang="ru-RU" b="1" dirty="0">
                <a:solidFill>
                  <a:srgbClr val="C00000"/>
                </a:solidFill>
                <a:latin typeface="Georgia" panose="02040502050405020303" pitchFamily="18" charset="0"/>
              </a:rPr>
              <a:t>     </a:t>
            </a:r>
            <a:r>
              <a:rPr lang="ru-RU" sz="2000" b="1" u="sng" dirty="0">
                <a:solidFill>
                  <a:srgbClr val="C00000"/>
                </a:solidFill>
                <a:latin typeface="Georgia" panose="02040502050405020303" pitchFamily="18" charset="0"/>
              </a:rPr>
              <a:t>Упрямство</a:t>
            </a:r>
            <a:r>
              <a:rPr lang="ru-RU" b="1" dirty="0">
                <a:solidFill>
                  <a:srgbClr val="C00000"/>
                </a:solidFill>
                <a:latin typeface="Georgia" panose="02040502050405020303" pitchFamily="18" charset="0"/>
              </a:rPr>
              <a:t> отличается от негативизма тем, что ребенком в этом случае движет стремление отстоять свою точку зрения. Он будет упорно двигаться к цели, пока не почувствует, что с его мнением считаются.</a:t>
            </a:r>
          </a:p>
          <a:p>
            <a:pPr algn="just"/>
            <a:r>
              <a:rPr lang="ru-RU" b="1" dirty="0">
                <a:solidFill>
                  <a:srgbClr val="C00000"/>
                </a:solidFill>
                <a:latin typeface="Georgia" panose="02040502050405020303" pitchFamily="18" charset="0"/>
              </a:rPr>
              <a:t>     Это проявление свидетельствует о развитии такой положительной черты характера, как умение отстаивать свое мнение. Важно лишь, чтобы родители не устраивали с ребенком соревнований в упрямстве, упорствуя там, где без риска для здоровья крохи и авторитета взрослого можно уступить. Ситуации с проявлением упрямства легко сглаживать, научив ребенка находить компромиссы и проявив, со своей стороны, уважение к мнению другого, достаточную гибкость и долю здорового упорства.</a:t>
            </a:r>
          </a:p>
        </p:txBody>
      </p:sp>
    </p:spTree>
    <p:extLst>
      <p:ext uri="{BB962C8B-B14F-4D97-AF65-F5344CB8AC3E}">
        <p14:creationId xmlns:p14="http://schemas.microsoft.com/office/powerpoint/2010/main" val="131887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4869160"/>
            <a:ext cx="914400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4400" b="1" dirty="0" smtClean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algn="ctr"/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                                         </a:t>
            </a:r>
          </a:p>
          <a:p>
            <a:pPr algn="ctr"/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                                              </a:t>
            </a:r>
            <a:endParaRPr lang="ru-RU" sz="2400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2" name="AutoShape 2" descr="http://www.playcast.ru/uploads/2016/02/28/17557755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http://www.playcast.ru/uploads/2016/02/28/17557755.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6" descr="http://www.playcast.ru/uploads/2016/02/28/17557755.pn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6" name="Picture 8" descr="http://zoozel.ru/gallery/images/148992_fon-dlya-prezentacii-odnotonny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7"/>
            <a:ext cx="9144000" cy="685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https://portal.iv-edu.ru/dep/mouovichrn/vichugarn_kolok/DocLib1/%D1%8D%D0%BC%D0%B1%D0%BB%D0%B5%D0%BC%D1%8B%20%D0%B3%D1%80%D1%83%D0%BF%D0%BF%20%D0%B8%20%D0%BA%D1%80%D1%83%D0%B6%D0%BA%D0%BE%D0%B2/%D0%BA%D0%BE%D0%BB%D0%BE%D0%BA%D0%BE%D0%BB%D1%8C%D1%87%D0%B8%D0%BA-%D1%86%D0%B2%D0%B5%D1%82%D0%BE%D0%B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5748972"/>
            <a:ext cx="2736304" cy="992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07974" y="176654"/>
            <a:ext cx="844048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     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07972" y="400742"/>
            <a:ext cx="8440489" cy="62170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          </a:t>
            </a:r>
            <a:r>
              <a:rPr lang="ru-RU" sz="2000" b="1" u="sng" dirty="0" smtClean="0">
                <a:solidFill>
                  <a:srgbClr val="C00000"/>
                </a:solidFill>
                <a:latin typeface="Georgia" panose="02040502050405020303" pitchFamily="18" charset="0"/>
              </a:rPr>
              <a:t>Строптивость</a:t>
            </a:r>
            <a:r>
              <a:rPr lang="ru-RU" sz="2000" b="1" dirty="0">
                <a:solidFill>
                  <a:srgbClr val="C00000"/>
                </a:solidFill>
                <a:latin typeface="Georgia" panose="02040502050405020303" pitchFamily="18" charset="0"/>
              </a:rPr>
              <a:t>,</a:t>
            </a:r>
            <a:r>
              <a:rPr lang="ru-RU" b="1" dirty="0">
                <a:solidFill>
                  <a:srgbClr val="C00000"/>
                </a:solidFill>
                <a:latin typeface="Georgia" panose="02040502050405020303" pitchFamily="18" charset="0"/>
              </a:rPr>
              <a:t> в отличие от негативизма, безлична — она направлена против норм и привычного образа жизни. А от упрямства отличается «глобальностью». Часто приступы строптивости встречают естественный отпор уверенного в своей правоте взрослого и поэтому сопровождаются истериками. В этом возрасте истерики уже меньше связаны с переутомлением и больше являются инструментом манипуляции взрослыми.</a:t>
            </a:r>
          </a:p>
          <a:p>
            <a:pPr algn="just"/>
            <a:r>
              <a:rPr lang="ru-RU" b="1" dirty="0">
                <a:solidFill>
                  <a:srgbClr val="C00000"/>
                </a:solidFill>
                <a:latin typeface="Georgia" panose="02040502050405020303" pitchFamily="18" charset="0"/>
              </a:rPr>
              <a:t>     Здесь, по возможности, следует на время отступить и предоставить ребёнку возможность обдумать смысл того действа, которого ждет от него взрослый. Эффективнее будет, если при этом ребенку отказывают в получении чего-то желаемого, пока он не сделает то, что необходимо (не пойдет гулять, не соберет игрушки). Соответственно, избежать протеста можно, заранее предоставив приятную перспективу («Мы сейчас уберем игрушки, а потом пойдем кататься с горки»).</a:t>
            </a:r>
          </a:p>
          <a:p>
            <a:pPr algn="just"/>
            <a:r>
              <a:rPr lang="ru-RU" b="1" dirty="0">
                <a:solidFill>
                  <a:srgbClr val="C00000"/>
                </a:solidFill>
                <a:latin typeface="Georgia" panose="02040502050405020303" pitchFamily="18" charset="0"/>
              </a:rPr>
              <a:t>     Во время истерики не следует говорить с ребенком — он не услышит. К разным детям необходим различный подход для успокоения: одним требуется полное игнорирование, другим помогает, когда их «жалеют», третьих легко отвлечь. Но в любом случае важно проявить твердость </a:t>
            </a:r>
            <a:endParaRPr lang="ru-RU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и </a:t>
            </a:r>
            <a:r>
              <a:rPr lang="ru-RU" b="1" dirty="0">
                <a:solidFill>
                  <a:srgbClr val="C00000"/>
                </a:solidFill>
                <a:latin typeface="Georgia" panose="02040502050405020303" pitchFamily="18" charset="0"/>
              </a:rPr>
              <a:t>всем видом излучать уверенность </a:t>
            </a:r>
            <a:endParaRPr lang="ru-RU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и </a:t>
            </a:r>
            <a:r>
              <a:rPr lang="ru-RU" b="1" dirty="0">
                <a:solidFill>
                  <a:srgbClr val="C00000"/>
                </a:solidFill>
                <a:latin typeface="Georgia" panose="02040502050405020303" pitchFamily="18" charset="0"/>
              </a:rPr>
              <a:t>спокойствие.</a:t>
            </a:r>
          </a:p>
        </p:txBody>
      </p:sp>
    </p:spTree>
    <p:extLst>
      <p:ext uri="{BB962C8B-B14F-4D97-AF65-F5344CB8AC3E}">
        <p14:creationId xmlns:p14="http://schemas.microsoft.com/office/powerpoint/2010/main" val="906960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453</TotalTime>
  <Words>420</Words>
  <Application>Microsoft Office PowerPoint</Application>
  <PresentationFormat>Экран (4:3)</PresentationFormat>
  <Paragraphs>193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Садик</dc:creator>
  <cp:lastModifiedBy>Садик</cp:lastModifiedBy>
  <cp:revision>55</cp:revision>
  <dcterms:created xsi:type="dcterms:W3CDTF">2017-03-31T16:27:02Z</dcterms:created>
  <dcterms:modified xsi:type="dcterms:W3CDTF">2017-05-06T08:54:51Z</dcterms:modified>
</cp:coreProperties>
</file>