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5" d="100"/>
          <a:sy n="6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5/02/22/12256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40618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Родителям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 правах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ребенка</a:t>
            </a:r>
          </a:p>
          <a:p>
            <a:pPr algn="ctr" fontAlgn="base"/>
            <a:endParaRPr lang="ru-R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«Большие права маленького человека»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fontAlgn="base"/>
            <a:r>
              <a:rPr lang="ru-RU" sz="3200" dirty="0">
                <a:latin typeface="Georgia" pitchFamily="18" charset="0"/>
              </a:rPr>
              <a:t>              </a:t>
            </a:r>
          </a:p>
        </p:txBody>
      </p:sp>
      <p:pic>
        <p:nvPicPr>
          <p:cNvPr id="1028" name="Picture 4" descr="http://galerey-room.ru/images/152804_14136316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0787" cy="15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school80.3dn.ru/globe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616"/>
            <a:ext cx="1224136" cy="138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http://cdttblagrb.ucoz.com/indexfyles/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9" y="1988840"/>
            <a:ext cx="5328592" cy="4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apenik.ru/dizain_skazka/skazka_8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3" y="2502721"/>
            <a:ext cx="2511151" cy="344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5/02/22/12256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40618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    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40618"/>
            <a:ext cx="8424936" cy="57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40618"/>
            <a:ext cx="8928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Десять заповедей родителей</a:t>
            </a:r>
          </a:p>
          <a:p>
            <a:endParaRPr lang="ru-RU" sz="1200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Не </a:t>
            </a:r>
            <a:r>
              <a:rPr lang="ru-RU" b="1" dirty="0">
                <a:latin typeface="Georgia" pitchFamily="18" charset="0"/>
              </a:rPr>
              <a:t>жди, что твой ребенок будет таким. Как ты. Или таким, как ты хочешь. Помоги ему стать не тобой, а собой</a:t>
            </a:r>
            <a:r>
              <a:rPr lang="ru-RU" b="1" dirty="0" smtClean="0">
                <a:latin typeface="Georgia" pitchFamily="18" charset="0"/>
              </a:rPr>
              <a:t>.</a:t>
            </a:r>
            <a:endParaRPr lang="ru-RU" b="1" dirty="0">
              <a:latin typeface="Georgia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>
                <a:latin typeface="Georgia" pitchFamily="18" charset="0"/>
              </a:rPr>
              <a:t>Не думай, что ребенок твой: он Божий</a:t>
            </a:r>
            <a:r>
              <a:rPr lang="ru-RU" b="1" dirty="0" smtClean="0">
                <a:latin typeface="Georgia" pitchFamily="18" charset="0"/>
              </a:rPr>
              <a:t>.</a:t>
            </a:r>
            <a:endParaRPr lang="ru-RU" b="1" dirty="0">
              <a:latin typeface="Georgia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Не </a:t>
            </a:r>
            <a:r>
              <a:rPr lang="ru-RU" b="1" dirty="0">
                <a:latin typeface="Georgia" pitchFamily="18" charset="0"/>
              </a:rPr>
              <a:t>требуй от ребенка платы за все, что ты для него  делаешь: ты дал ему жизнь, как он может отблагодарить тебя? Он даст жизнь другому, тот - третьему: это необратимый закон благодарности</a:t>
            </a:r>
            <a:r>
              <a:rPr lang="ru-RU" b="1" dirty="0" smtClean="0">
                <a:latin typeface="Georgia" pitchFamily="18" charset="0"/>
              </a:rPr>
              <a:t>.</a:t>
            </a:r>
            <a:endParaRPr lang="ru-RU" b="1" dirty="0">
              <a:latin typeface="Georgia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Не </a:t>
            </a:r>
            <a:r>
              <a:rPr lang="ru-RU" b="1" dirty="0">
                <a:latin typeface="Georgia" pitchFamily="18" charset="0"/>
              </a:rPr>
              <a:t>вымещай на ребенке свои обиды, чтобы в старости не есть горький хлеб, ибо что посеешь, то и взойдет</a:t>
            </a:r>
            <a:r>
              <a:rPr lang="ru-RU" b="1" dirty="0" smtClean="0">
                <a:latin typeface="Georgia" pitchFamily="18" charset="0"/>
              </a:rPr>
              <a:t>.</a:t>
            </a:r>
            <a:endParaRPr lang="ru-RU" b="1" dirty="0">
              <a:latin typeface="Georgia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>
                <a:latin typeface="Georgia" pitchFamily="18" charset="0"/>
              </a:rPr>
              <a:t>Не относись к его проблемам свысока: тяжесть жизни дана каждому по силам, и будь уверен, ему его ноша тяжела не меньше, чем тебе твоя. А может, и больше. Потому что у него еще нет привычки</a:t>
            </a:r>
            <a:r>
              <a:rPr lang="ru-RU" b="1" dirty="0" smtClean="0">
                <a:latin typeface="Georgia" pitchFamily="18" charset="0"/>
              </a:rPr>
              <a:t>.</a:t>
            </a:r>
            <a:endParaRPr lang="ru-RU" b="1" dirty="0">
              <a:latin typeface="Georgia" pitchFamily="18" charset="0"/>
            </a:endParaRPr>
          </a:p>
          <a:p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6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5/02/22/12256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40618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    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40618"/>
            <a:ext cx="8424936" cy="57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40618"/>
            <a:ext cx="89289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Десять заповедей родителей</a:t>
            </a:r>
          </a:p>
          <a:p>
            <a:endParaRPr lang="ru-RU" sz="1200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Не </a:t>
            </a:r>
            <a:r>
              <a:rPr lang="ru-RU" b="1" dirty="0">
                <a:latin typeface="Georgia" pitchFamily="18" charset="0"/>
              </a:rPr>
              <a:t>унижай</a:t>
            </a:r>
            <a:r>
              <a:rPr lang="ru-RU" b="1" dirty="0" smtClean="0">
                <a:latin typeface="Georgia" pitchFamily="18" charset="0"/>
              </a:rPr>
              <a:t>!</a:t>
            </a:r>
            <a:endParaRPr lang="ru-RU" b="1" dirty="0">
              <a:latin typeface="Georgia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>
                <a:latin typeface="Georgia" pitchFamily="18" charset="0"/>
              </a:rPr>
              <a:t>Не мучь себя, если не можешь сделать чего-то для своего ребенка, мучь - если можешь и не делаешь</a:t>
            </a:r>
            <a:r>
              <a:rPr lang="ru-RU" b="1" dirty="0" smtClean="0">
                <a:latin typeface="Georgia" pitchFamily="18" charset="0"/>
              </a:rPr>
              <a:t>.</a:t>
            </a:r>
            <a:endParaRPr lang="ru-RU" b="1" dirty="0">
              <a:latin typeface="Georgia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>
                <a:latin typeface="Georgia" pitchFamily="18" charset="0"/>
              </a:rPr>
              <a:t>Помни (перефразируя одного человека, сказавшего это об отечестве) - для ребенка сделано недостаточно, если не сделано все</a:t>
            </a:r>
            <a:r>
              <a:rPr lang="ru-RU" b="1" dirty="0" smtClean="0">
                <a:latin typeface="Georgia" pitchFamily="18" charset="0"/>
              </a:rPr>
              <a:t>.</a:t>
            </a:r>
            <a:endParaRPr lang="ru-RU" b="1" dirty="0">
              <a:latin typeface="Georgia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Georgia" pitchFamily="18" charset="0"/>
              </a:rPr>
              <a:t>Умей </a:t>
            </a:r>
            <a:r>
              <a:rPr lang="ru-RU" b="1" dirty="0">
                <a:latin typeface="Georgia" pitchFamily="18" charset="0"/>
              </a:rPr>
              <a:t>любить чужого ребенка. Никогда не делай чужому то, что не хотел бы, чтобы другие сделали твоему</a:t>
            </a:r>
            <a:r>
              <a:rPr lang="ru-RU" b="1" dirty="0" smtClean="0">
                <a:latin typeface="Georgia" pitchFamily="18" charset="0"/>
              </a:rPr>
              <a:t>.</a:t>
            </a:r>
            <a:endParaRPr lang="ru-RU" b="1" dirty="0">
              <a:latin typeface="Georgia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Люби </a:t>
            </a:r>
            <a:r>
              <a:rPr lang="ru-RU" b="1" dirty="0">
                <a:latin typeface="Georgia" pitchFamily="18" charset="0"/>
              </a:rPr>
              <a:t>своего </a:t>
            </a:r>
            <a:r>
              <a:rPr lang="ru-RU" b="1" dirty="0" smtClean="0">
                <a:latin typeface="Georgia" pitchFamily="18" charset="0"/>
              </a:rPr>
              <a:t>ребенка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Georgia" pitchFamily="18" charset="0"/>
              </a:rPr>
              <a:t> любым</a:t>
            </a:r>
            <a:r>
              <a:rPr lang="ru-RU" b="1" dirty="0">
                <a:latin typeface="Georgia" pitchFamily="18" charset="0"/>
              </a:rPr>
              <a:t>: не талантливым,  </a:t>
            </a:r>
            <a:endParaRPr lang="ru-RU" b="1" dirty="0" smtClean="0"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Georgia" pitchFamily="18" charset="0"/>
              </a:rPr>
              <a:t>   неудачливым</a:t>
            </a:r>
            <a:r>
              <a:rPr lang="ru-RU" b="1" dirty="0">
                <a:latin typeface="Georgia" pitchFamily="18" charset="0"/>
              </a:rPr>
              <a:t>, взрослым.</a:t>
            </a:r>
          </a:p>
        </p:txBody>
      </p:sp>
      <p:sp>
        <p:nvSpPr>
          <p:cNvPr id="2" name="AutoShape 2" descr="http://esfile.ru/photos/kartinki-dlya-detey-s-devochkami-3369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esfile.ru/photos/kartinki-dlya-detey-s-devochkami-33693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esfile.ru/photos/kartinki-dlya-detey-s-devochkami-33693-larg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esfile.ru/photos/kartinki-dlya-detey-s-devochkami-33693-larg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esfile.ru/photos/kartinki-dlya-detey-s-devochkami-33693-large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4" name="Picture 14" descr="http://test.ds107.spb.ru/userfiles/skanda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518457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5/02/22/12256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40618"/>
            <a:ext cx="903649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dirty="0">
                <a:latin typeface="Georgia" pitchFamily="18" charset="0"/>
              </a:rPr>
              <a:t>           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Документы регламентирующие права ребенка:</a:t>
            </a: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Декларация прав ребенка;</a:t>
            </a: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Конвенция ООН о правах ребенка;</a:t>
            </a: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Всемирная декларация об обеспечении выживания, защиты и развития детей.</a:t>
            </a:r>
          </a:p>
          <a:p>
            <a:pPr fontAlgn="base">
              <a:lnSpc>
                <a:spcPct val="150000"/>
              </a:lnSpc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285750" indent="-285750" fontAlgn="base">
              <a:buFont typeface="Wingdings" pitchFamily="2" charset="2"/>
              <a:buChar char="ü"/>
            </a:pP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3284984"/>
            <a:ext cx="66247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В нашей стране, кроме этих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документов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, принят ряд законодательных актов: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Семейный Кодекс РФ;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Закон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Об основных гарантиях прав ребенка в РФ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Закон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Об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образовании»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http://volok-dou19.edumsko.ru/uploads/2000/1021/section/257744/img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32" y="4067076"/>
            <a:ext cx="178117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mdou18cfilimonovo.caduk.ru/images/zak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4826638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5/02/22/12256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40618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    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40618"/>
            <a:ext cx="842493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перечисленных документах провозглашаются основные права детей: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на имя, гражданство, любовь, понимание, материальное обеспечение, социальную защиту и возможность получать образование, развиваться физически, умственно, нравственно и духовно в условиях свободы. Особое место уделяется защите прав ребенка. Указывается, что ребенок 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должен своевременно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получать помощь и 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быть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защищен от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всех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форм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небрежного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отношения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, 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жестокости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и эксплуатации.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053" name="Picture 5" descr="http://ds100nezabudka.ru/pics/semy_let000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932040" cy="347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3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5/02/22/12256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40618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    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40618"/>
            <a:ext cx="8424936" cy="57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20219"/>
            <a:ext cx="828092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  Законодательные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акты признают </a:t>
            </a:r>
            <a:r>
              <a:rPr lang="ru-RU" sz="2000" b="1" dirty="0">
                <a:latin typeface="Georgia" pitchFamily="18" charset="0"/>
              </a:rPr>
              <a:t>за каждым ребенком – независимо от расы, цвета кожи, пола, языка, религии политических или иных убеждений, национального, этнического и социального происхождения – юридическое право: на воспитание, развитие, защиту, активное участие в жизни общества.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Права ребенка увязываются с правами и обязанностями родителей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других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лиц,  несущих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ответственность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 жизнь детей,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их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развитие и защиту</a:t>
            </a:r>
          </a:p>
        </p:txBody>
      </p:sp>
      <p:pic>
        <p:nvPicPr>
          <p:cNvPr id="4098" name="Picture 2" descr="http://sitepchelavodstvo.ru/wp-content/uploads/2016/07/0_8cee6_95955ac5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48" y="3718541"/>
            <a:ext cx="477078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5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5/02/22/12256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40618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    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40618"/>
            <a:ext cx="8424936" cy="57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40618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Защита прав детей начинается с соблюдения основных положений Конвенции о правах ребенка»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latin typeface="Georgia" pitchFamily="18" charset="0"/>
              </a:rPr>
              <a:t>Ребенком считается человек, не достигший 18 летнего возраста, если по закону он не стал совершеннолетним ранее (статья 1).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latin typeface="Georgia" pitchFamily="18" charset="0"/>
              </a:rPr>
              <a:t>Все дети равны в своих правах (статья 2). Дети имеют одинаковые права независимо от пола, цвета кожи, религии, происхождения, материального положения и других различий.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latin typeface="Georgia" pitchFamily="18" charset="0"/>
              </a:rPr>
              <a:t>Интересы ребенка должны быть на первом месте (статья 3). Государство, принимая решения, затрагивающие интересы детей, учитывая права ребенка в первую очередь.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latin typeface="Georgia" pitchFamily="18" charset="0"/>
              </a:rPr>
              <a:t>Право на жизнь (статья 6). Никто не может лишить ребенка жизни или покушаться на его жизнь. Государство обязано обеспечить в максимально возможной степени выживание и здоровое развитие ребенка.</a:t>
            </a:r>
            <a:endParaRPr lang="ru-RU" b="1" dirty="0"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5/02/22/12256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40618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    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40618"/>
            <a:ext cx="8424936" cy="57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712968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Право ребенка на заботу своих родителей (статья 7). Каждый ребенок имеет право на имя и гражданство при рождении, а также право знать своих родителей и право на их заботу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 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Право на сохранение своей индивидуальности (статья 8). Каждый ребенок единственный в своем роде; со всеми своими особенностями внешности, характера, именем, семейными связями, мечтами и стремлениями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Право свободно выражать свое мнение (статья 12, 13) ребенок может выражать свои взгляды и мнения.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Право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на защиту от физического или психологического насилия, оскорбления, грубого или небрежного обращения (статья 19).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Государство должно защищать ребенка от всех видов насилия, отсутствия заботы и плохого обращения со стороны родителей, а также помогать ребенку, подвергшемуся жестокому обращению со стороны взрослых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5/02/22/12256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40618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    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40618"/>
            <a:ext cx="8424936" cy="57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568952" cy="6274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Право на охрану здоровья (статья 24). Каждый ребенок имеет право на охрану своего здоровья: на получение медицинской помощи, чистой питьевой воды и полноценного питания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 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Право на защиту от жестокого обращения (статья 34). Государство обеспечивает, чтобы ни один ребенок е подвергался пыткам, жестокому обращению, незаконному аресту и лишению свободы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 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Право на образование и обеспечение школьной дисциплины с помощью методов, уважающих достоинство ребенка (статья 28) Каждый ребенок имеет право на образование. Начальное образование должно быть обязательным и бесплатным, среднее и высшее должно быть доступным для всех детей. В школах должны соблюдаться права ребенка и проявляться уважение к его человеческому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достоинству.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algn="just">
              <a:lnSpc>
                <a:spcPct val="150000"/>
              </a:lnSpc>
            </a:pPr>
            <a:endParaRPr lang="ru-RU" b="1" dirty="0">
              <a:solidFill>
                <a:schemeClr val="accent5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5/02/22/12256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78" y="4783"/>
            <a:ext cx="9305764" cy="692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40618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    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40618"/>
            <a:ext cx="8424936" cy="57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8568952" cy="1882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Право на защиту от жестокого обращения (статья 34). Государство обеспечивает, чтобы ни один ребенок е подвергался пыткам, жестокому обращению, незаконному аресту и лишению свободы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148" name="Picture 4" descr="http://poilovo.narod.ru/images/39999999999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87129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4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5/02/22/12256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40618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    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algn="ctr" fontAlgn="base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40618"/>
            <a:ext cx="8424936" cy="57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  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70567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Нарушением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прав ребенка можно считать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</a:t>
            </a:r>
          </a:p>
          <a:p>
            <a:pPr algn="ctr"/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лишение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свободы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движения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;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 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уход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родителя из дома на несколько часов и оставление ребенка одного (ст. 156 Уголовного Кодекса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РФ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предполагает, что запирание на длительное время квалифицируется как неисполнение обязанностей по воспитанию несовершеннолетнего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);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применение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физического насилия 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ребенку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;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унижение достоинств ребенка — грубые замечания, высказывания в адрес ребенка;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угрозы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 адрес ребенка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 насилие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пыткам,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жестокое обращение, незаконный аресту и лишение свободы;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ложь и невыполнение взрослыми своих обещаний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,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 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отсутствие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элементарной заботы о ребенке, пренебрежение его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нуждами;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 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отсутствие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нормального питания, одежды, жилья, образования, медицинской помощи.</a:t>
            </a:r>
          </a:p>
        </p:txBody>
      </p:sp>
      <p:pic>
        <p:nvPicPr>
          <p:cNvPr id="5122" name="Picture 2" descr="http://deti-vmeste.ru/wp-content/uploads/2016/12/hello_html_4c02b6b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25448"/>
            <a:ext cx="4032448" cy="431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674</Words>
  <Application>Microsoft Office PowerPoint</Application>
  <PresentationFormat>Экран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Садик</dc:creator>
  <cp:lastModifiedBy>Садик</cp:lastModifiedBy>
  <cp:revision>47</cp:revision>
  <dcterms:created xsi:type="dcterms:W3CDTF">2017-01-12T11:07:28Z</dcterms:created>
  <dcterms:modified xsi:type="dcterms:W3CDTF">2017-02-22T17:13:58Z</dcterms:modified>
</cp:coreProperties>
</file>