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7"/>
  </p:notesMasterIdLst>
  <p:sldIdLst>
    <p:sldId id="268" r:id="rId2"/>
    <p:sldId id="306" r:id="rId3"/>
    <p:sldId id="318" r:id="rId4"/>
    <p:sldId id="307" r:id="rId5"/>
    <p:sldId id="308" r:id="rId6"/>
    <p:sldId id="309" r:id="rId7"/>
    <p:sldId id="310" r:id="rId8"/>
    <p:sldId id="311" r:id="rId9"/>
    <p:sldId id="294" r:id="rId10"/>
    <p:sldId id="296" r:id="rId11"/>
    <p:sldId id="299" r:id="rId12"/>
    <p:sldId id="302" r:id="rId13"/>
    <p:sldId id="300" r:id="rId14"/>
    <p:sldId id="301" r:id="rId15"/>
    <p:sldId id="298" r:id="rId16"/>
    <p:sldId id="303" r:id="rId17"/>
    <p:sldId id="312" r:id="rId18"/>
    <p:sldId id="314" r:id="rId19"/>
    <p:sldId id="313" r:id="rId20"/>
    <p:sldId id="315" r:id="rId21"/>
    <p:sldId id="316" r:id="rId22"/>
    <p:sldId id="274" r:id="rId23"/>
    <p:sldId id="260" r:id="rId24"/>
    <p:sldId id="317" r:id="rId25"/>
    <p:sldId id="287" r:id="rId26"/>
  </p:sldIdLst>
  <p:sldSz cx="9144000" cy="6858000" type="screen4x3"/>
  <p:notesSz cx="6888163" cy="100203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1" autoAdjust="0"/>
    <p:restoredTop sz="92629" autoAdjust="0"/>
  </p:normalViewPr>
  <p:slideViewPr>
    <p:cSldViewPr>
      <p:cViewPr varScale="1">
        <p:scale>
          <a:sx n="72" d="100"/>
          <a:sy n="72" d="100"/>
        </p:scale>
        <p:origin x="-112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pPr>
              <a:defRPr/>
            </a:pPr>
            <a:fld id="{E46B3BE8-795D-45E9-AF5B-786239D7BB86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6616" tIns="48308" rIns="96616" bIns="48308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pPr>
              <a:defRPr/>
            </a:pPr>
            <a:fld id="{50F787C7-154A-4914-A734-AF1546CE28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17AC425-D4ED-4173-B3CC-8C4E34E45E72}" type="slidenum">
              <a:rPr lang="ru-RU" smtClean="0"/>
              <a:pPr/>
              <a:t>1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A76FFD8-54C7-4B8A-8763-CFD1A4980720}" type="slidenum">
              <a:rPr lang="ru-RU" smtClean="0"/>
              <a:pPr/>
              <a:t>22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2A77DD-2BE5-41FB-8B9C-391B9BC6E49E}" type="slidenum">
              <a:rPr lang="ru-RU" smtClean="0"/>
              <a:pPr/>
              <a:t>23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707A822-BAB2-443C-A8EB-4EA2BD6D706F}" type="slidenum">
              <a:rPr lang="ru-RU" smtClean="0"/>
              <a:pPr/>
              <a:t>24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2B7011F-85E5-4D0D-94A1-1110F45400F4}" type="slidenum">
              <a:rPr lang="ru-RU" smtClean="0"/>
              <a:pPr/>
              <a:t>4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981996A-7E1A-44D2-9BA4-DF1F23C9B00A}" type="slidenum">
              <a:rPr lang="ru-RU" smtClean="0"/>
              <a:pPr/>
              <a:t>5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1F55F74-FFEC-4DB4-ACB0-57451CFB9B4B}" type="slidenum">
              <a:rPr lang="ru-RU" smtClean="0"/>
              <a:pPr/>
              <a:t>6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A085D3B-96F9-4CF7-B7BA-3A70A6061668}" type="slidenum">
              <a:rPr lang="ru-RU" smtClean="0"/>
              <a:pPr/>
              <a:t>8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2B7011F-85E5-4D0D-94A1-1110F45400F4}" type="slidenum">
              <a:rPr lang="ru-RU" smtClean="0"/>
              <a:pPr/>
              <a:t>9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18B66D1-69B2-4F4E-89C4-E57D2A746DFA}" type="slidenum">
              <a:rPr lang="ru-RU" smtClean="0"/>
              <a:pPr/>
              <a:t>18</a:t>
            </a:fld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5838002-CDA4-405A-BF90-08A88E845888}" type="slidenum">
              <a:rPr lang="ru-RU" smtClean="0"/>
              <a:pPr/>
              <a:t>20</a:t>
            </a:fld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B83FFF7-8C83-425F-BF2F-04F0D6BB32E5}" type="slidenum">
              <a:rPr lang="ru-RU" smtClean="0"/>
              <a:pPr/>
              <a:t>21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E6F6D-3DBE-43CD-86F6-DA01CEE0393D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F03A0-1EBF-46DE-88FE-2E4A128648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21DD5-A0BC-4923-A545-EB3AB2E95FB3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D0FE8-7F8D-4CED-9A35-BDB4343AFC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F497E-1AF7-4929-8E5E-7B1A513C0B41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50EF2-C20F-4C6F-948A-FB3C523CF1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пр42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8B160-F34B-4247-A48A-C9DD74ED50B7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F757C-0D46-482C-AD30-6F418F3093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561E3-36AF-4989-AA6F-F635EADED7EB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25721-7D20-4FDD-8C2B-49462BB403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8073E-995D-4755-ABE1-19811EF31322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C8610-48D3-4AA9-8DB4-43538E5A4B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D9F50-6EF3-4D45-9204-4480CB7A4815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F7A19-7502-412B-A55F-8625138063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B6B2C-EF8E-4812-824A-F87A5A50FB0E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49717-56BB-45E3-9491-CD98F6C0CF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E16C7-7901-48BB-B39A-0FD12C8CF152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EFF6E-6696-42E4-BF52-C843C57CE3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C9FA7-3304-4063-BEC6-0D7057E5297A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03E30-80C3-4D6C-BC56-842B02612E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0B69D-9D3B-47CE-98F2-93726C09A6E4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1B592-D9AE-4317-BEEE-88EA52DF6E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10136AD-B1B6-45E4-A2CF-118CF0DABDFE}" type="datetimeFigureOut">
              <a:rPr lang="ru-RU"/>
              <a:pPr>
                <a:defRPr/>
              </a:pPr>
              <a:t>03.04.2018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1F7EC7E-44FC-4C19-9EC8-9926984F47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1928813"/>
            <a:ext cx="7500938" cy="2681287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4800" b="1" i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 </a:t>
            </a:r>
          </a:p>
          <a:p>
            <a:pPr eaLnBrk="1" hangingPunct="1">
              <a:defRPr/>
            </a:pPr>
            <a:r>
              <a:rPr lang="ru-RU" sz="4800" b="1" i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«Правила дорожного</a:t>
            </a:r>
            <a: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i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движения»</a:t>
            </a:r>
            <a:r>
              <a:rPr lang="ru-RU" sz="4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48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3" name="WordArt 2"/>
          <p:cNvSpPr>
            <a:spLocks noChangeArrowheads="1" noChangeShapeType="1" noTextEdit="1"/>
          </p:cNvSpPr>
          <p:nvPr/>
        </p:nvSpPr>
        <p:spPr bwMode="auto">
          <a:xfrm>
            <a:off x="2000250" y="500063"/>
            <a:ext cx="5643563" cy="1000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53"/>
              </a:avLst>
            </a:prstTxWarp>
          </a:bodyPr>
          <a:lstStyle/>
          <a:p>
            <a:pPr algn="ctr"/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Подготовительная  группа  «Ягодка» </a:t>
            </a:r>
          </a:p>
        </p:txBody>
      </p:sp>
      <p:sp>
        <p:nvSpPr>
          <p:cNvPr id="5124" name="TextBox 7"/>
          <p:cNvSpPr txBox="1">
            <a:spLocks noChangeArrowheads="1"/>
          </p:cNvSpPr>
          <p:nvPr/>
        </p:nvSpPr>
        <p:spPr bwMode="auto">
          <a:xfrm>
            <a:off x="2442973" y="4500570"/>
            <a:ext cx="443929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Март  2017 – 2018 учебный год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5" name="Rectangle 1"/>
          <p:cNvSpPr>
            <a:spLocks noChangeArrowheads="1"/>
          </p:cNvSpPr>
          <p:nvPr/>
        </p:nvSpPr>
        <p:spPr bwMode="auto">
          <a:xfrm>
            <a:off x="428596" y="142852"/>
            <a:ext cx="8084969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bIns="0" anchor="ctr">
            <a:spAutoFit/>
          </a:bodyPr>
          <a:lstStyle/>
          <a:p>
            <a:pPr algn="ctr" eaLnBrk="0" hangingPunct="0"/>
            <a:r>
              <a:rPr lang="ru-RU" sz="1200" b="1" dirty="0">
                <a:solidFill>
                  <a:srgbClr val="0070C0"/>
                </a:solidFill>
                <a:cs typeface="Times New Roman" pitchFamily="18" charset="0"/>
              </a:rPr>
              <a:t>Муниципальное  автономное дошкольное образовательное учреждение детский сад № 3 «Светлячок</a:t>
            </a:r>
            <a:r>
              <a:rPr lang="ru-RU" sz="1200" b="1" dirty="0" smtClean="0">
                <a:solidFill>
                  <a:srgbClr val="0070C0"/>
                </a:solidFill>
                <a:cs typeface="Times New Roman" pitchFamily="18" charset="0"/>
              </a:rPr>
              <a:t>».</a:t>
            </a:r>
            <a:endParaRPr lang="ru-RU" sz="1400" dirty="0">
              <a:solidFill>
                <a:srgbClr val="0070C0"/>
              </a:solidFill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29322" y="5643578"/>
            <a:ext cx="313502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Подготовили воспитатели: </a:t>
            </a:r>
          </a:p>
          <a:p>
            <a:pPr>
              <a:defRPr/>
            </a:pP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Шаврина </a:t>
            </a: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Л. Н</a:t>
            </a: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I кв. категория</a:t>
            </a:r>
            <a:endParaRPr lang="ru-RU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Дворянинова Е. А.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332656"/>
            <a:ext cx="83582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Сюжетно ролевая игра «Автошкола» 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Ситуация «Практическое  обучение – за рулем»</a:t>
            </a:r>
            <a:endParaRPr lang="ru-RU" sz="20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57686" y="1556792"/>
            <a:ext cx="457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Ход игры: 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«Автоинспектор» показывает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дорожный  знак «водителю». 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Если «водитель» дает неправильный 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ответ, на место водителя садится 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ребенок, давший верный ответ.</a:t>
            </a:r>
            <a:endParaRPr lang="ru-RU" sz="20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DSCN2612"/>
          <p:cNvPicPr>
            <a:picLocks noChangeAspect="1" noChangeArrowheads="1"/>
          </p:cNvPicPr>
          <p:nvPr/>
        </p:nvPicPr>
        <p:blipFill>
          <a:blip r:embed="rId2" cstate="email"/>
          <a:stretch>
            <a:fillRect/>
          </a:stretch>
        </p:blipFill>
        <p:spPr bwMode="auto">
          <a:xfrm>
            <a:off x="179512" y="1052736"/>
            <a:ext cx="4071966" cy="2714644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5" descr="DSCN2612"/>
          <p:cNvPicPr>
            <a:picLocks noChangeAspect="1" noChangeArrowheads="1"/>
          </p:cNvPicPr>
          <p:nvPr/>
        </p:nvPicPr>
        <p:blipFill>
          <a:blip r:embed="rId3" cstate="email"/>
          <a:stretch>
            <a:fillRect/>
          </a:stretch>
        </p:blipFill>
        <p:spPr bwMode="auto">
          <a:xfrm>
            <a:off x="323528" y="4005064"/>
            <a:ext cx="4000528" cy="2667018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6" descr="DSCN2614"/>
          <p:cNvPicPr>
            <a:picLocks noChangeAspect="1" noChangeArrowheads="1"/>
          </p:cNvPicPr>
          <p:nvPr/>
        </p:nvPicPr>
        <p:blipFill>
          <a:blip r:embed="rId4" cstate="email"/>
          <a:stretch>
            <a:fillRect/>
          </a:stretch>
        </p:blipFill>
        <p:spPr bwMode="auto">
          <a:xfrm>
            <a:off x="4499992" y="3861048"/>
            <a:ext cx="4249737" cy="2833158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907704" y="0"/>
            <a:ext cx="5976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spc="50" dirty="0" smtClean="0">
                <a:ln w="11430"/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Социально - коммуникативное развитие.</a:t>
            </a:r>
            <a:endParaRPr lang="ru-RU" sz="2000" b="1" spc="50" dirty="0">
              <a:ln w="11430"/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42852"/>
            <a:ext cx="78163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Настольная  игра «Опасный ситуации на дороге» 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Ситуация «Что б аварии избежать – правила дорожные надо знать»</a:t>
            </a:r>
            <a:endParaRPr lang="ru-RU" sz="20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DSCN261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143240" y="928670"/>
            <a:ext cx="3714776" cy="285752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5" descr="DSCN2612"/>
          <p:cNvPicPr>
            <a:picLocks noChangeAspect="1" noChangeArrowheads="1"/>
          </p:cNvPicPr>
          <p:nvPr/>
        </p:nvPicPr>
        <p:blipFill>
          <a:blip r:embed="rId3" cstate="email"/>
          <a:stretch>
            <a:fillRect/>
          </a:stretch>
        </p:blipFill>
        <p:spPr bwMode="auto">
          <a:xfrm>
            <a:off x="214282" y="3929066"/>
            <a:ext cx="4000527" cy="2667018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6" descr="DSCN2614"/>
          <p:cNvPicPr>
            <a:picLocks noChangeAspect="1" noChangeArrowheads="1"/>
          </p:cNvPicPr>
          <p:nvPr/>
        </p:nvPicPr>
        <p:blipFill>
          <a:blip r:embed="rId4" cstate="email"/>
          <a:stretch>
            <a:fillRect/>
          </a:stretch>
        </p:blipFill>
        <p:spPr bwMode="auto">
          <a:xfrm>
            <a:off x="4500562" y="3857628"/>
            <a:ext cx="4249737" cy="2833158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https://d2gg9evh47fn9z.cloudfront.net/800px_COLOURBOX8654301.jpg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00892" y="1214422"/>
            <a:ext cx="1726299" cy="2435696"/>
          </a:xfrm>
          <a:prstGeom prst="rect">
            <a:avLst/>
          </a:prstGeom>
          <a:noFill/>
        </p:spPr>
      </p:pic>
      <p:pic>
        <p:nvPicPr>
          <p:cNvPr id="2050" name="Picture 2" descr="https://allyslide.com/thumbs/bdc0925ff295cf1f0ad706e4cda71e63/img3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57158" y="1714488"/>
            <a:ext cx="2571768" cy="1840693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Катюша\Desktop\скрин янв\Скриншот 02-04-2018 0909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3384376" cy="2398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Катюша\Desktop\скрин янв\Скриншот 02-04-2018 09103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196752"/>
            <a:ext cx="4560176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Катюша\Desktop\скрин янв\Скриншот 02-04-2018 09114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861048"/>
            <a:ext cx="6156011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339752" y="260648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Настольная игра «Собери знак»</a:t>
            </a:r>
            <a:endParaRPr lang="ru-RU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60232" y="4077072"/>
            <a:ext cx="24837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Настольная игра «Четвертый лишний»</a:t>
            </a:r>
            <a:endParaRPr lang="ru-RU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42852"/>
            <a:ext cx="79603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Интерактивные  игры с </a:t>
            </a:r>
            <a:r>
              <a:rPr lang="en-US" sz="20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Bee Bot</a:t>
            </a:r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«Умные пчелки»: «Найди предупреждающие, запрещающие,  знаки по форме, по цвету» </a:t>
            </a:r>
          </a:p>
        </p:txBody>
      </p:sp>
      <p:pic>
        <p:nvPicPr>
          <p:cNvPr id="4" name="Picture 5" descr="DSCN2612"/>
          <p:cNvPicPr>
            <a:picLocks noChangeAspect="1" noChangeArrowheads="1"/>
          </p:cNvPicPr>
          <p:nvPr/>
        </p:nvPicPr>
        <p:blipFill>
          <a:blip r:embed="rId2" cstate="email">
            <a:lum bright="20000" contrast="10000"/>
          </a:blip>
          <a:stretch>
            <a:fillRect/>
          </a:stretch>
        </p:blipFill>
        <p:spPr bwMode="auto">
          <a:xfrm>
            <a:off x="392876" y="928670"/>
            <a:ext cx="4179123" cy="278608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5" descr="DSCN2612"/>
          <p:cNvPicPr>
            <a:picLocks noChangeAspect="1" noChangeArrowheads="1"/>
          </p:cNvPicPr>
          <p:nvPr/>
        </p:nvPicPr>
        <p:blipFill>
          <a:blip r:embed="rId3" cstate="email">
            <a:lum bright="20000"/>
          </a:blip>
          <a:stretch>
            <a:fillRect/>
          </a:stretch>
        </p:blipFill>
        <p:spPr bwMode="auto">
          <a:xfrm>
            <a:off x="428596" y="3833815"/>
            <a:ext cx="4143403" cy="2762269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6" descr="DSCN2614"/>
          <p:cNvPicPr>
            <a:picLocks noChangeAspect="1" noChangeArrowheads="1"/>
          </p:cNvPicPr>
          <p:nvPr/>
        </p:nvPicPr>
        <p:blipFill>
          <a:blip r:embed="rId4" cstate="email">
            <a:lum bright="20000"/>
          </a:blip>
          <a:stretch>
            <a:fillRect/>
          </a:stretch>
        </p:blipFill>
        <p:spPr bwMode="auto">
          <a:xfrm>
            <a:off x="4643438" y="3714753"/>
            <a:ext cx="4321174" cy="288078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http://images.myshared.ru/5/393832/slide_2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000628" y="1071546"/>
            <a:ext cx="3643338" cy="23407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42852"/>
            <a:ext cx="76723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Дидактическая игра  «Опиши опасную ситуацию»</a:t>
            </a:r>
          </a:p>
        </p:txBody>
      </p:sp>
      <p:pic>
        <p:nvPicPr>
          <p:cNvPr id="4" name="Picture 5" descr="DSCN2612"/>
          <p:cNvPicPr>
            <a:picLocks noChangeAspect="1" noChangeArrowheads="1"/>
          </p:cNvPicPr>
          <p:nvPr/>
        </p:nvPicPr>
        <p:blipFill>
          <a:blip r:embed="rId2" cstate="email">
            <a:lum bright="20000"/>
          </a:blip>
          <a:stretch>
            <a:fillRect/>
          </a:stretch>
        </p:blipFill>
        <p:spPr bwMode="auto">
          <a:xfrm>
            <a:off x="285720" y="642918"/>
            <a:ext cx="4357718" cy="2905145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5" descr="DSCN2612"/>
          <p:cNvPicPr>
            <a:picLocks noChangeAspect="1" noChangeArrowheads="1"/>
          </p:cNvPicPr>
          <p:nvPr/>
        </p:nvPicPr>
        <p:blipFill>
          <a:blip r:embed="rId3" cstate="email">
            <a:lum bright="20000"/>
          </a:blip>
          <a:stretch>
            <a:fillRect/>
          </a:stretch>
        </p:blipFill>
        <p:spPr bwMode="auto">
          <a:xfrm>
            <a:off x="3857620" y="3357562"/>
            <a:ext cx="4500593" cy="3000395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7586" name="Picture 2" descr="https://d2gg9evh47fn9z.cloudfront.net/800px_COLOURBOX8654301.jp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86446" y="642918"/>
            <a:ext cx="1726299" cy="2435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142852"/>
            <a:ext cx="79563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Художественное творчество детей. Рисование «Дорожные знаки»</a:t>
            </a:r>
            <a:endParaRPr lang="ru-RU" sz="2000" dirty="0">
              <a:solidFill>
                <a:srgbClr val="0066FF"/>
              </a:solidFill>
            </a:endParaRPr>
          </a:p>
        </p:txBody>
      </p:sp>
      <p:pic>
        <p:nvPicPr>
          <p:cNvPr id="3" name="Picture 6" descr="P1140079"/>
          <p:cNvPicPr>
            <a:picLocks noChangeAspect="1" noChangeArrowheads="1"/>
          </p:cNvPicPr>
          <p:nvPr/>
        </p:nvPicPr>
        <p:blipFill>
          <a:blip r:embed="rId2" cstate="email">
            <a:lum bright="30000"/>
          </a:blip>
          <a:srcRect/>
          <a:stretch>
            <a:fillRect/>
          </a:stretch>
        </p:blipFill>
        <p:spPr bwMode="auto">
          <a:xfrm>
            <a:off x="571472" y="642918"/>
            <a:ext cx="2714644" cy="3643339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5" descr="P1140138"/>
          <p:cNvPicPr>
            <a:picLocks noChangeAspect="1" noChangeArrowheads="1"/>
          </p:cNvPicPr>
          <p:nvPr/>
        </p:nvPicPr>
        <p:blipFill>
          <a:blip r:embed="rId3" cstate="email">
            <a:lum bright="10000"/>
          </a:blip>
          <a:srcRect/>
          <a:stretch>
            <a:fillRect/>
          </a:stretch>
        </p:blipFill>
        <p:spPr bwMode="auto">
          <a:xfrm>
            <a:off x="3643306" y="857232"/>
            <a:ext cx="5153742" cy="2286016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5" descr="P1140138"/>
          <p:cNvPicPr>
            <a:picLocks noChangeAspect="1" noChangeArrowheads="1"/>
          </p:cNvPicPr>
          <p:nvPr/>
        </p:nvPicPr>
        <p:blipFill>
          <a:blip r:embed="rId4" cstate="email">
            <a:lum bright="20000"/>
          </a:blip>
          <a:srcRect/>
          <a:stretch>
            <a:fillRect/>
          </a:stretch>
        </p:blipFill>
        <p:spPr bwMode="auto">
          <a:xfrm>
            <a:off x="3643306" y="3429000"/>
            <a:ext cx="5140892" cy="2643206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6" descr="P1140079"/>
          <p:cNvPicPr>
            <a:picLocks noChangeAspect="1" noChangeArrowheads="1"/>
          </p:cNvPicPr>
          <p:nvPr/>
        </p:nvPicPr>
        <p:blipFill>
          <a:blip r:embed="rId5" cstate="email">
            <a:lum bright="30000"/>
          </a:blip>
          <a:srcRect/>
          <a:stretch>
            <a:fillRect/>
          </a:stretch>
        </p:blipFill>
        <p:spPr bwMode="auto">
          <a:xfrm rot="5400000">
            <a:off x="646084" y="4640272"/>
            <a:ext cx="2071703" cy="1649423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1"/>
            <a:ext cx="87484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Художественное творчество детей. Аппликация «Дорога глазами детей»</a:t>
            </a:r>
            <a:endParaRPr lang="ru-RU" sz="2000" dirty="0">
              <a:solidFill>
                <a:srgbClr val="0066FF"/>
              </a:solidFill>
            </a:endParaRPr>
          </a:p>
        </p:txBody>
      </p:sp>
      <p:pic>
        <p:nvPicPr>
          <p:cNvPr id="2050" name="Picture 2" descr="C:\Users\Катюша\Desktop\скрин янв\Скриншот 02-04-2018 0916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3573016"/>
            <a:ext cx="7374038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Катюша\Desktop\скрин янв\Скриншот 02-04-2018 09131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836712"/>
            <a:ext cx="4051987" cy="2609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C:\Users\Катюша\Desktop\скрин янв\Скриншот 02-04-2018 094603.png"/>
          <p:cNvPicPr>
            <a:picLocks noChangeAspect="1" noChangeArrowheads="1"/>
          </p:cNvPicPr>
          <p:nvPr/>
        </p:nvPicPr>
        <p:blipFill>
          <a:blip r:embed="rId4" cstate="print"/>
          <a:srcRect l="5072" r="2119"/>
          <a:stretch>
            <a:fillRect/>
          </a:stretch>
        </p:blipFill>
        <p:spPr bwMode="auto">
          <a:xfrm>
            <a:off x="4788024" y="908720"/>
            <a:ext cx="3888432" cy="2404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Пользователь\Desktop\Картинки по ПДД\c2066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5" y="642917"/>
            <a:ext cx="4784967" cy="335758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4" name="Прямоугольник 3"/>
          <p:cNvSpPr/>
          <p:nvPr/>
        </p:nvSpPr>
        <p:spPr>
          <a:xfrm>
            <a:off x="1071538" y="4286256"/>
            <a:ext cx="77152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ctr" eaLnBrk="0" hangingPunct="0">
              <a:tabLst>
                <a:tab pos="457200" algn="l"/>
              </a:tabLst>
              <a:defRPr/>
            </a:pP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Составление творческих рассказов: </a:t>
            </a: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0850" algn="just" eaLnBrk="0" hangingPunct="0">
              <a:buFont typeface="Arial" pitchFamily="34" charset="0"/>
              <a:buChar char="•"/>
              <a:tabLst>
                <a:tab pos="457200" algn="l"/>
              </a:tabLst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 случилось бы, если бы все дорожные знаки исчезли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?»;</a:t>
            </a:r>
          </a:p>
          <a:p>
            <a:pPr indent="450850" algn="just" eaLnBrk="0" hangingPunct="0">
              <a:buFont typeface="Arial" pitchFamily="34" charset="0"/>
              <a:buChar char="•"/>
              <a:tabLst>
                <a:tab pos="457200" algn="l"/>
              </a:tabLst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 случилось бы, если бы не было правил дорожного движения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?»; </a:t>
            </a:r>
          </a:p>
          <a:p>
            <a:pPr indent="450850" algn="just" eaLnBrk="0" hangingPunct="0">
              <a:buFont typeface="Arial" pitchFamily="34" charset="0"/>
              <a:buChar char="•"/>
              <a:tabLst>
                <a:tab pos="457200" algn="l"/>
              </a:tabLst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Истории в транспорте»; </a:t>
            </a: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0850" algn="just" eaLnBrk="0" hangingPunct="0">
              <a:buFont typeface="Arial" pitchFamily="34" charset="0"/>
              <a:buChar char="•"/>
              <a:tabLst>
                <a:tab pos="457200" algn="l"/>
              </a:tabLst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Интересный случай на дороге».</a:t>
            </a:r>
          </a:p>
        </p:txBody>
      </p:sp>
      <p:pic>
        <p:nvPicPr>
          <p:cNvPr id="5" name="Picture 2" descr="C:\Users\Пользователь\Desktop\Картинки по ПДД\c2066-7.jpg"/>
          <p:cNvPicPr>
            <a:picLocks noChangeAspect="1" noChangeArrowheads="1"/>
          </p:cNvPicPr>
          <p:nvPr/>
        </p:nvPicPr>
        <p:blipFill>
          <a:blip r:embed="rId3" cstate="email"/>
          <a:stretch>
            <a:fillRect/>
          </a:stretch>
        </p:blipFill>
        <p:spPr bwMode="auto">
          <a:xfrm>
            <a:off x="6215074" y="571480"/>
            <a:ext cx="2445583" cy="350044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6" name="TextBox 5"/>
          <p:cNvSpPr txBox="1"/>
          <p:nvPr/>
        </p:nvSpPr>
        <p:spPr>
          <a:xfrm>
            <a:off x="2357422" y="0"/>
            <a:ext cx="3857652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Речевое развитие.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357166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Игры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(подвижные, дидактические, сюжетно - ролевые, театрализованные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):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«Зебра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»;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«Водитель такси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»; «Инспектор ГИБДД»;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«Поезд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»; «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Стоп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!»; «Цветные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автомобили».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643174" y="0"/>
            <a:ext cx="3382401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Физическое развитие.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Катюша\Desktop\скрин янв\Скриншот 02-04-2018 0835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12776"/>
            <a:ext cx="3816424" cy="2202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Users\Катюша\Desktop\скрин янв\Скриншот 02-04-2018 08360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412776"/>
            <a:ext cx="4193488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C:\Users\Катюша\Desktop\скрин янв\Скриншот 02-04-2018 08401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861048"/>
            <a:ext cx="4716214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1" name="Picture 5" descr="C:\Users\Катюша\Desktop\скрин янв\Скриншот 02-04-2018 08373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3896519"/>
            <a:ext cx="3678982" cy="2772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Катюша\Desktop\скрин янв\Скриншот 02-04-2018 09005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3460360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 descr="C:\Users\Катюша\Desktop\скрин янв\Скриншот 02-04-2018 09015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05064"/>
            <a:ext cx="3667395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C:\Users\Катюша\Desktop\скрин янв\Скриншот 02-04-2018 09061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3645024"/>
            <a:ext cx="4854592" cy="3046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131840" y="188640"/>
            <a:ext cx="32990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Физическое развитие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11760" y="836712"/>
            <a:ext cx="52565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«Волшебный жезл» 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779912" y="1232615"/>
            <a:ext cx="51845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Правила: У кого в руках жезл,  называет  одно из правил поведения пешехода на улице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или дорожный знак.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3779912" y="2347305"/>
            <a:ext cx="5184576" cy="86177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66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 «Зажги светофор»</a:t>
            </a:r>
            <a:endParaRPr lang="ru-RU" sz="2000" b="1" dirty="0" smtClean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1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Зелёный цвет – топать ногами, будто идут. Жёлтый цвет – приседаем. Красный цвет –</a:t>
            </a:r>
            <a:r>
              <a:rPr kumimoji="0" lang="ru-RU" sz="1500" b="1" i="0" u="none" strike="noStrike" cap="none" normalizeH="0" dirty="0" smtClean="0">
                <a:ln>
                  <a:noFill/>
                </a:ln>
                <a:solidFill>
                  <a:srgbClr val="0066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500" b="1" i="0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тишина, идти нельзя.</a:t>
            </a:r>
            <a:endParaRPr kumimoji="0" lang="ru-RU" sz="1500" b="1" i="0" u="none" strike="noStrike" cap="none" normalizeH="0" baseline="0" dirty="0" smtClean="0">
              <a:ln>
                <a:noFill/>
              </a:ln>
              <a:solidFill>
                <a:srgbClr val="0066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>
            <a:spLocks noGrp="1"/>
          </p:cNvSpPr>
          <p:nvPr>
            <p:ph type="ctrTitle"/>
          </p:nvPr>
        </p:nvSpPr>
        <p:spPr>
          <a:xfrm>
            <a:off x="1475656" y="1"/>
            <a:ext cx="7488832" cy="6857999"/>
          </a:xfrm>
        </p:spPr>
        <p:txBody>
          <a:bodyPr/>
          <a:lstStyle/>
          <a:p>
            <a:pPr algn="just"/>
            <a:r>
              <a:rPr lang="ru-RU" sz="2400" b="1" i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2600" b="1" i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2600" b="1" i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проекта:</a:t>
            </a:r>
            <a:r>
              <a:rPr lang="ru-RU" sz="2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Расширять у детей представления о безопасном поведении на улицах города (безопасный маршрут от дома до детского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сада). Закреплять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знания детей о правилах дорожного движения и о назначении дорожных знаков; о понятиях «пешеход»; о работе сотрудников ГИБДД. Дополнить представления детей о движении машин на перекрестке; знания о том, как переходить улицу на перекрестке, где нет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указателей.                                       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600" b="1" i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Задачи: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Совершенствовать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знания детей о значении сигналов регулировщика.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Продолжать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знакомить детей с особенностями передвижения всех видов общественного транспорта и правилами поведения в нем; правилами езды на велосипеде и самокате. Учить использовать знания правил дорожного движения при передвижении без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взрослого. Развивать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у детей ориентировку в окружающем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пространстве 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 умение наблюдать за движением машин по проезжей части города и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во дворе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200" dirty="0" smtClean="0"/>
              <a:t/>
            </a:r>
            <a:br>
              <a:rPr lang="ru-RU" sz="2200" dirty="0" smtClean="0"/>
            </a:b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" y="0"/>
            <a:ext cx="9144000" cy="181588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200" b="1" spc="50" dirty="0">
                <a:ln w="11430"/>
                <a:solidFill>
                  <a:srgbClr val="00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Целевая прогулка к светофору, к остановке городского транспорта. </a:t>
            </a:r>
            <a:endParaRPr lang="ru-RU" sz="2200" b="1" spc="50" dirty="0" smtClean="0">
              <a:ln w="11430"/>
              <a:solidFill>
                <a:srgbClr val="0066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200" b="1" spc="50" dirty="0" smtClean="0">
                <a:ln w="11430"/>
                <a:solidFill>
                  <a:srgbClr val="00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Закрепление </a:t>
            </a:r>
            <a:r>
              <a:rPr lang="ru-RU" sz="2200" b="1" spc="50" dirty="0">
                <a:ln w="11430"/>
                <a:solidFill>
                  <a:srgbClr val="00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частей улицы, дорожных </a:t>
            </a:r>
            <a:r>
              <a:rPr lang="ru-RU" sz="2200" b="1" spc="50" dirty="0" smtClean="0">
                <a:ln w="11430"/>
                <a:solidFill>
                  <a:srgbClr val="00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знаков. </a:t>
            </a:r>
          </a:p>
          <a:p>
            <a:pPr algn="ctr">
              <a:defRPr/>
            </a:pPr>
            <a:r>
              <a:rPr lang="ru-RU" sz="2200" b="1" spc="50" dirty="0" smtClean="0">
                <a:ln w="11430"/>
                <a:solidFill>
                  <a:srgbClr val="00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Наблюдения</a:t>
            </a:r>
            <a:r>
              <a:rPr lang="ru-RU" sz="2200" b="1" spc="50" dirty="0">
                <a:ln w="11430"/>
                <a:solidFill>
                  <a:srgbClr val="00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200" b="1" spc="50" dirty="0" smtClean="0">
                <a:ln w="11430"/>
                <a:solidFill>
                  <a:srgbClr val="00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200" b="1" spc="50" dirty="0">
                <a:ln w="11430"/>
                <a:solidFill>
                  <a:srgbClr val="00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видами транспорта,  за трудом водителя,  за пешеходной дорожкой</a:t>
            </a:r>
          </a:p>
          <a:p>
            <a:pPr algn="ctr">
              <a:defRPr/>
            </a:pP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Катюша\Desktop\скрин янв\Скриншот 02-04-2018 08324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700808"/>
            <a:ext cx="3877401" cy="2289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Катюша\Desktop\скрин янв\Скриншот 02-04-2018 08331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6817" y="2708920"/>
            <a:ext cx="3867671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C:\Users\Катюша\Desktop\скрин янв\Скриншот 02-04-2018 08335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4121696"/>
            <a:ext cx="3888432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Пользователь\Desktop\Картинки по ПДД\c2066-7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71538" y="2643182"/>
            <a:ext cx="5278445" cy="400052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9" name="Picture 2" descr="C:\Users\Пользователь\Desktop\Картинки по ПДД\c2066-7.jpg"/>
          <p:cNvPicPr>
            <a:picLocks noChangeAspect="1" noChangeArrowheads="1"/>
          </p:cNvPicPr>
          <p:nvPr/>
        </p:nvPicPr>
        <p:blipFill>
          <a:blip r:embed="rId4" cstate="email"/>
          <a:stretch>
            <a:fillRect/>
          </a:stretch>
        </p:blipFill>
        <p:spPr bwMode="auto">
          <a:xfrm>
            <a:off x="3500430" y="2500306"/>
            <a:ext cx="2714644" cy="1872271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0" name="Picture 2" descr="C:\Users\Пользователь\Desktop\Картинки по ПДД\c2066-7.jpg"/>
          <p:cNvPicPr>
            <a:picLocks noChangeAspect="1" noChangeArrowheads="1"/>
          </p:cNvPicPr>
          <p:nvPr/>
        </p:nvPicPr>
        <p:blipFill>
          <a:blip r:embed="rId5" cstate="email"/>
          <a:stretch>
            <a:fillRect/>
          </a:stretch>
        </p:blipFill>
        <p:spPr bwMode="auto">
          <a:xfrm>
            <a:off x="539552" y="4500570"/>
            <a:ext cx="2991743" cy="235743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1" name="Picture 2" descr="C:\Users\Пользователь\Desktop\Картинки по ПДД\c2066-7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072198" y="2643182"/>
            <a:ext cx="2954338" cy="359092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12" name="TextBox 11"/>
          <p:cNvSpPr txBox="1"/>
          <p:nvPr/>
        </p:nvSpPr>
        <p:spPr>
          <a:xfrm>
            <a:off x="1285852" y="285728"/>
            <a:ext cx="7500937" cy="224676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Разрезные картинки (дорожные знаки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)»;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Можно – нельзя» (правила поведения на тротуаре и проезжей части дороги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);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Ребусы по ППД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»: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«Детям о правилах дорожного движения» (мультфильмы, компьютерные игры);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Картотека игр «Правила ДД».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85984" y="0"/>
            <a:ext cx="5221622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Изготовление дидактических игр: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Пользователь\Desktop\Картинки по ПДД\c2066-7.jpg"/>
          <p:cNvPicPr>
            <a:picLocks noChangeAspect="1" noChangeArrowheads="1"/>
          </p:cNvPicPr>
          <p:nvPr/>
        </p:nvPicPr>
        <p:blipFill>
          <a:blip r:embed="rId3" cstate="email"/>
          <a:stretch>
            <a:fillRect/>
          </a:stretch>
        </p:blipFill>
        <p:spPr bwMode="auto">
          <a:xfrm>
            <a:off x="1071538" y="2428868"/>
            <a:ext cx="3643338" cy="242889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8" name="TextBox 7"/>
          <p:cNvSpPr txBox="1"/>
          <p:nvPr/>
        </p:nvSpPr>
        <p:spPr>
          <a:xfrm>
            <a:off x="2928926" y="0"/>
            <a:ext cx="3460884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2400" b="1" spc="50" dirty="0">
                <a:ln w="11430"/>
                <a:solidFill>
                  <a:srgbClr val="00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 с родителями.  </a:t>
            </a:r>
          </a:p>
        </p:txBody>
      </p:sp>
      <p:pic>
        <p:nvPicPr>
          <p:cNvPr id="10" name="Picture 2" descr="C:\Users\Пользователь\Desktop\Картинки по ПДД\c2066-7.jpg"/>
          <p:cNvPicPr>
            <a:picLocks noChangeAspect="1" noChangeArrowheads="1"/>
          </p:cNvPicPr>
          <p:nvPr/>
        </p:nvPicPr>
        <p:blipFill>
          <a:blip r:embed="rId4" cstate="email"/>
          <a:stretch>
            <a:fillRect/>
          </a:stretch>
        </p:blipFill>
        <p:spPr bwMode="auto">
          <a:xfrm>
            <a:off x="1000100" y="4000504"/>
            <a:ext cx="3714776" cy="2476021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1" name="Picture 2" descr="C:\Users\Пользователь\Desktop\Картинки по ПДД\c2066-7.jpg"/>
          <p:cNvPicPr>
            <a:picLocks noChangeAspect="1" noChangeArrowheads="1"/>
          </p:cNvPicPr>
          <p:nvPr/>
        </p:nvPicPr>
        <p:blipFill>
          <a:blip r:embed="rId5" cstate="email"/>
          <a:stretch>
            <a:fillRect/>
          </a:stretch>
        </p:blipFill>
        <p:spPr bwMode="auto">
          <a:xfrm>
            <a:off x="4786315" y="2452680"/>
            <a:ext cx="3071834" cy="2047889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12" name="TextBox 11"/>
          <p:cNvSpPr txBox="1"/>
          <p:nvPr/>
        </p:nvSpPr>
        <p:spPr>
          <a:xfrm>
            <a:off x="214313" y="285728"/>
            <a:ext cx="8929687" cy="224676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Уголок родителей: </a:t>
            </a: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95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95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амятка </a:t>
            </a:r>
            <a:r>
              <a:rPr lang="ru-RU" sz="195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использованию световозвращающих </a:t>
            </a:r>
            <a:r>
              <a:rPr lang="ru-RU" sz="195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элементов; </a:t>
            </a:r>
            <a:r>
              <a:rPr lang="ru-RU" sz="195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«Правила перевозки детей в автомобиле</a:t>
            </a:r>
            <a:r>
              <a:rPr lang="ru-RU" sz="195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»;  </a:t>
            </a:r>
            <a:r>
              <a:rPr lang="ru-RU" sz="195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буклет «Почему нужны ремни безопасности и детские удерживающие средства»; консультации:  «Я – пассажир, я – участник дорожного движения</a:t>
            </a:r>
            <a:r>
              <a:rPr lang="ru-RU" sz="195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!»; </a:t>
            </a:r>
            <a:r>
              <a:rPr lang="ru-RU" sz="195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«Безопасность детей – забота взрослых</a:t>
            </a:r>
            <a:r>
              <a:rPr lang="ru-RU" sz="195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»; </a:t>
            </a:r>
            <a:r>
              <a:rPr lang="ru-RU" sz="195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«О поведение в общественном транспорте</a:t>
            </a:r>
            <a:r>
              <a:rPr lang="ru-RU" sz="195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»; </a:t>
            </a:r>
            <a:r>
              <a:rPr lang="ru-RU" sz="195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папки – передвижки: «Безопасная дорога</a:t>
            </a:r>
            <a:r>
              <a:rPr lang="ru-RU" sz="195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95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Пользователь\Desktop\Картинки по ПДД\c2066-7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714876" y="3929066"/>
            <a:ext cx="3840162" cy="264318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28750" y="214313"/>
            <a:ext cx="6244017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 с родителями.  Буклеты, памятки.</a:t>
            </a:r>
          </a:p>
        </p:txBody>
      </p:sp>
      <p:pic>
        <p:nvPicPr>
          <p:cNvPr id="9" name="Picture 2" descr="C:\Users\Пользователь\Desktop\Картинки по ПДД\c2066-7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786563" y="3429000"/>
            <a:ext cx="2214562" cy="307181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0" name="Picture 2" descr="C:\Users\Пользователь\Desktop\Картинки по ПДД\c2066-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500563" y="3500438"/>
            <a:ext cx="2279650" cy="307181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1" name="Picture 2" descr="C:\Users\Пользователь\Desktop\Картинки по ПДД\c2066-7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429250" y="857250"/>
            <a:ext cx="3344863" cy="250031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7" name="Picture 2" descr="C:\Users\Пользователь\Desktop\Картинки по ПДД\c2066-7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643063" y="785813"/>
            <a:ext cx="3657600" cy="257175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2" name="Picture 2" descr="C:\Users\Пользователь\Desktop\Картинки по ПДД\c2066-7.jpg"/>
          <p:cNvPicPr>
            <a:picLocks noChangeAspect="1" noChangeArrowheads="1"/>
          </p:cNvPicPr>
          <p:nvPr/>
        </p:nvPicPr>
        <p:blipFill>
          <a:blip r:embed="rId7" cstate="email"/>
          <a:stretch>
            <a:fillRect/>
          </a:stretch>
        </p:blipFill>
        <p:spPr bwMode="auto">
          <a:xfrm>
            <a:off x="2428875" y="3571875"/>
            <a:ext cx="2084388" cy="296703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3" name="Picture 2" descr="C:\Users\Пользователь\Desktop\Картинки по ПДД\c2066-7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85750" y="2857500"/>
            <a:ext cx="2603500" cy="184308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Пользователь\Desktop\Картинки по ПДД\c2066-7.jpg"/>
          <p:cNvPicPr>
            <a:picLocks noChangeAspect="1" noChangeArrowheads="1"/>
          </p:cNvPicPr>
          <p:nvPr/>
        </p:nvPicPr>
        <p:blipFill>
          <a:blip r:embed="rId3" cstate="email">
            <a:lum bright="20000"/>
          </a:blip>
          <a:srcRect/>
          <a:stretch>
            <a:fillRect/>
          </a:stretch>
        </p:blipFill>
        <p:spPr bwMode="auto">
          <a:xfrm>
            <a:off x="2786051" y="928670"/>
            <a:ext cx="4429156" cy="564506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24579" name="Прямоугольник 2"/>
          <p:cNvSpPr>
            <a:spLocks noChangeArrowheads="1"/>
          </p:cNvSpPr>
          <p:nvPr/>
        </p:nvSpPr>
        <p:spPr bwMode="auto">
          <a:xfrm>
            <a:off x="428625" y="0"/>
            <a:ext cx="90725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Выставки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«Безопасная дорога домой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 творческих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  родителей и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детей в групповой комнате.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"/>
          <p:cNvSpPr>
            <a:spLocks noChangeArrowheads="1"/>
          </p:cNvSpPr>
          <p:nvPr/>
        </p:nvSpPr>
        <p:spPr bwMode="auto">
          <a:xfrm>
            <a:off x="1857375" y="571500"/>
            <a:ext cx="6858000" cy="554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450850" algn="ctr" eaLnBrk="0" hangingPunct="0">
              <a:defRPr/>
            </a:pP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Анализ полученных результатов.</a:t>
            </a:r>
            <a:endParaRPr lang="ru-RU" sz="24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indent="450850" algn="ctr" eaLnBrk="0" hangingPunct="0">
              <a:defRPr/>
            </a:pP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Вывод:</a:t>
            </a:r>
            <a:r>
              <a:rPr lang="ru-RU" sz="2400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</a:t>
            </a:r>
            <a:endParaRPr lang="ru-RU" sz="24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indent="450850" algn="ctr" eaLnBrk="0" hangingPunct="0">
              <a:defRPr/>
            </a:pPr>
            <a: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По итогам Проекта можно сказать: формирование безопасного поведения дошкольников на дорогах и улицах – процесс длительный и трудоёмкий, но очень увлекательный и познавательный не только для детей, но и для взрослых. Хочется надеяться, что работа в данном направлении принесёт в будущем хорошие плоды, и знания, полученные детьми, помогут им избежать неприятностей на дороге.</a:t>
            </a:r>
          </a:p>
          <a:p>
            <a:pPr indent="450850" algn="ctr" eaLnBrk="0" hangingPunct="0">
              <a:defRPr/>
            </a:pP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 с родителями:</a:t>
            </a:r>
            <a:endParaRPr lang="ru-RU" sz="24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indent="450850" algn="ctr" eaLnBrk="0" hangingPunct="0">
              <a:defRPr/>
            </a:pPr>
            <a: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Предложить родителям продолжить работу по формированию у детей знаний по </a:t>
            </a:r>
            <a:r>
              <a:rPr lang="ru-RU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ПДД.</a:t>
            </a:r>
            <a:endParaRPr lang="ru-RU" sz="24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indent="450850" algn="ctr" eaLnBrk="0" hangingPunct="0">
              <a:defRPr/>
            </a:pP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608262" y="161399"/>
          <a:ext cx="7356226" cy="6696601"/>
        </p:xfrm>
        <a:graphic>
          <a:graphicData uri="http://schemas.openxmlformats.org/drawingml/2006/table">
            <a:tbl>
              <a:tblPr/>
              <a:tblGrid>
                <a:gridCol w="7356226"/>
              </a:tblGrid>
              <a:tr h="66966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Ожидаемый</a:t>
                      </a: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результат</a:t>
                      </a: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20002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Дети знают:</a:t>
                      </a:r>
                    </a:p>
                    <a:p>
                      <a:pPr marL="0" marR="0" lvl="0" indent="20002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• алгоритм перехода дороги « остановись – посмотри – перейди»;</a:t>
                      </a:r>
                    </a:p>
                    <a:p>
                      <a:pPr marL="0" marR="0" lvl="0" indent="20002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• умеют выбрать способ перехода проезжей части дороги, различать пешеходные переходы (наземный, надземный, подземный, регулируемый, нерегулируемый) и средства регулирования дорожного движения (светофор, регулировщик), а так же дорожные знаки;</a:t>
                      </a:r>
                    </a:p>
                    <a:p>
                      <a:pPr marL="0" marR="0" lvl="0" indent="20002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• знают правила перехода проезжей части по регулируемому и нерегулируемому пешеходным переходам;</a:t>
                      </a:r>
                    </a:p>
                    <a:p>
                      <a:pPr marL="0" marR="0" lvl="0" indent="20002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•	совершенствована исследовательская деятельность детей;</a:t>
                      </a:r>
                    </a:p>
                    <a:p>
                      <a:pPr marL="0" marR="0" lvl="0" indent="20002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•	сформированы знания о дорожных знаках; </a:t>
                      </a:r>
                    </a:p>
                    <a:p>
                      <a:pPr marL="0" marR="0" lvl="0" indent="20002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•	соблюдение элементарных ПДД.</a:t>
                      </a:r>
                    </a:p>
                    <a:p>
                      <a:pPr marL="0" marR="0" lvl="0" indent="20002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Родители: </a:t>
                      </a:r>
                    </a:p>
                    <a:p>
                      <a:pPr marL="0" marR="0" lvl="0" indent="20002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•	</a:t>
                      </a: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тесное сотрудничество с педагогами; </a:t>
                      </a:r>
                    </a:p>
                    <a:p>
                      <a:pPr marL="0" marR="0" lvl="0" indent="20002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•	расширение педагогической грамотности родителей по вопросам безопасного поведения детей на дорогах.</a:t>
                      </a:r>
                    </a:p>
                    <a:p>
                      <a:pPr marL="0" marR="0" lvl="0" indent="20002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Педагог: </a:t>
                      </a:r>
                    </a:p>
                    <a:p>
                      <a:pPr marL="0" marR="0" lvl="0" indent="20002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•	</a:t>
                      </a: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повышение знаний по безопасности; </a:t>
                      </a:r>
                    </a:p>
                    <a:p>
                      <a:pPr marL="0" marR="0" lvl="0" indent="200025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•	взаимосвязь с родителями по созданию совместных проектов.</a:t>
                      </a:r>
                      <a:r>
                        <a:rPr kumimoji="0" lang="ru-RU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115" marR="43115" marT="0" marB="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Пользователь\Desktop\Картинки по ПДД\c2066-7.jpg"/>
          <p:cNvPicPr>
            <a:picLocks noChangeAspect="1" noChangeArrowheads="1"/>
          </p:cNvPicPr>
          <p:nvPr/>
        </p:nvPicPr>
        <p:blipFill>
          <a:blip r:embed="rId3" cstate="email"/>
          <a:stretch>
            <a:fillRect/>
          </a:stretch>
        </p:blipFill>
        <p:spPr bwMode="auto">
          <a:xfrm>
            <a:off x="1143000" y="785813"/>
            <a:ext cx="5715000" cy="436880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3" name="Прямоугольник 2"/>
          <p:cNvSpPr/>
          <p:nvPr/>
        </p:nvSpPr>
        <p:spPr>
          <a:xfrm>
            <a:off x="928662" y="214290"/>
            <a:ext cx="8072438" cy="461962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Развивающая предметно – пространственная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среда.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Пользователь\Desktop\Картинки по ПДД\c2066-7.jpg"/>
          <p:cNvPicPr>
            <a:picLocks noChangeAspect="1" noChangeArrowheads="1"/>
          </p:cNvPicPr>
          <p:nvPr/>
        </p:nvPicPr>
        <p:blipFill>
          <a:blip r:embed="rId4" cstate="print">
            <a:lum bright="30000" contrast="10000"/>
          </a:blip>
          <a:stretch>
            <a:fillRect/>
          </a:stretch>
        </p:blipFill>
        <p:spPr bwMode="auto">
          <a:xfrm>
            <a:off x="4429125" y="3571875"/>
            <a:ext cx="4530725" cy="302101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Пользователь\Desktop\Картинки по ПДД\c2066-7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857356" y="642918"/>
            <a:ext cx="6742112" cy="599281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3" name="Прямоугольник 2"/>
          <p:cNvSpPr/>
          <p:nvPr/>
        </p:nvSpPr>
        <p:spPr>
          <a:xfrm>
            <a:off x="1214414" y="142852"/>
            <a:ext cx="8072437" cy="461963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Развивающая предметно – пространственная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среда.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Пользователь\Desktop\Картинки по ПДД\c2066-7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214438" y="1000125"/>
            <a:ext cx="7664450" cy="542925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3" name="Прямоугольник 2"/>
          <p:cNvSpPr/>
          <p:nvPr/>
        </p:nvSpPr>
        <p:spPr>
          <a:xfrm>
            <a:off x="1071562" y="285728"/>
            <a:ext cx="8072438" cy="461962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Развивающая предметно – пространственная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среда.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Катюша\Desktop\ППД фотоотчет\104NIKON\DSCN2654.JPG"/>
          <p:cNvPicPr>
            <a:picLocks noChangeAspect="1" noChangeArrowheads="1"/>
          </p:cNvPicPr>
          <p:nvPr/>
        </p:nvPicPr>
        <p:blipFill>
          <a:blip r:embed="rId2" cstate="print"/>
          <a:srcRect t="13548" r="893" b="1928"/>
          <a:stretch>
            <a:fillRect/>
          </a:stretch>
        </p:blipFill>
        <p:spPr bwMode="auto">
          <a:xfrm>
            <a:off x="683568" y="1340768"/>
            <a:ext cx="7992888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1331640" y="404665"/>
            <a:ext cx="7812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Развивающая предметно – пространственная среда.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Пользователь\Desktop\Картинки по ПДД\c2066-7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57158" y="2928934"/>
            <a:ext cx="5072098" cy="350043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8" name="TextBox 7"/>
          <p:cNvSpPr txBox="1"/>
          <p:nvPr/>
        </p:nvSpPr>
        <p:spPr>
          <a:xfrm>
            <a:off x="714348" y="500042"/>
            <a:ext cx="842965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Просмотр мультфильмов и диафильмов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для ознакомления детей с правилами дорожного движения: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«Уроки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тетушки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Совы»;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Азбука безопасности на дороге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Смешарики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Азбука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безопасности;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Мультипликационный фильм ППД;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Братья Пилоты: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безопасность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ДД.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C:\Users\Пользователь\Desktop\Картинки по ПДД\c2066-7.jpg"/>
          <p:cNvPicPr>
            <a:picLocks noChangeAspect="1" noChangeArrowheads="1"/>
          </p:cNvPicPr>
          <p:nvPr/>
        </p:nvPicPr>
        <p:blipFill>
          <a:blip r:embed="rId4" cstate="email"/>
          <a:stretch>
            <a:fillRect/>
          </a:stretch>
        </p:blipFill>
        <p:spPr bwMode="auto">
          <a:xfrm>
            <a:off x="5143504" y="2357430"/>
            <a:ext cx="3884611" cy="258926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5" name="TextBox 4"/>
          <p:cNvSpPr txBox="1"/>
          <p:nvPr/>
        </p:nvSpPr>
        <p:spPr>
          <a:xfrm>
            <a:off x="1142976" y="0"/>
            <a:ext cx="681340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solidFill>
                  <a:srgbClr val="0066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Социально- коммуникативное развитие.</a:t>
            </a:r>
            <a:endParaRPr lang="ru-RU" sz="2400" b="1" spc="50" dirty="0">
              <a:ln w="11430"/>
              <a:solidFill>
                <a:srgbClr val="0066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04664"/>
            <a:ext cx="9001100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Сюжетно </a:t>
            </a:r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ролевая игра «Автошкола» Ситуация «Теоретическое обучение» </a:t>
            </a:r>
            <a:endParaRPr lang="ru-RU" sz="2000" b="1" dirty="0">
              <a:ln w="1143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5" descr="DSCN2612"/>
          <p:cNvPicPr>
            <a:picLocks noChangeAspect="1" noChangeArrowheads="1"/>
          </p:cNvPicPr>
          <p:nvPr/>
        </p:nvPicPr>
        <p:blipFill>
          <a:blip r:embed="rId3" cstate="email"/>
          <a:stretch>
            <a:fillRect/>
          </a:stretch>
        </p:blipFill>
        <p:spPr bwMode="auto">
          <a:xfrm>
            <a:off x="683568" y="1124744"/>
            <a:ext cx="3857653" cy="2571768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4" descr="DSCN261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004048" y="1052736"/>
            <a:ext cx="3857652" cy="2619393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5" descr="DSCN2612"/>
          <p:cNvPicPr>
            <a:picLocks noChangeAspect="1" noChangeArrowheads="1"/>
          </p:cNvPicPr>
          <p:nvPr/>
        </p:nvPicPr>
        <p:blipFill>
          <a:blip r:embed="rId5" cstate="email"/>
          <a:stretch>
            <a:fillRect/>
          </a:stretch>
        </p:blipFill>
        <p:spPr bwMode="auto">
          <a:xfrm>
            <a:off x="323528" y="3933056"/>
            <a:ext cx="4000528" cy="2738457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6" descr="DSCN2614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644008" y="3861048"/>
            <a:ext cx="4000528" cy="2833158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835696" y="692696"/>
            <a:ext cx="6912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n w="11430"/>
                <a:solidFill>
                  <a:srgbClr val="0066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 игры: Расширять знания детей о дорожных знаках </a:t>
            </a:r>
            <a:endParaRPr lang="ru-RU" b="1" dirty="0">
              <a:ln w="11430"/>
              <a:solidFill>
                <a:srgbClr val="0066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828600" y="-531440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Социально- коммуникативное развитие.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91680" y="0"/>
            <a:ext cx="6480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spc="50" dirty="0" smtClean="0">
                <a:ln w="11430"/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Социально - </a:t>
            </a:r>
            <a:r>
              <a:rPr lang="ru-RU" sz="2000" b="1" spc="50" dirty="0" smtClean="0">
                <a:ln w="11430"/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коммуникативное развитие.</a:t>
            </a:r>
            <a:endParaRPr lang="ru-RU" sz="2000" b="1" spc="50" dirty="0">
              <a:ln w="11430"/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76_dLO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Мой город</Template>
  <TotalTime>684</TotalTime>
  <Words>795</Words>
  <Application>Microsoft Office PowerPoint</Application>
  <PresentationFormat>Экран (4:3)</PresentationFormat>
  <Paragraphs>103</Paragraphs>
  <Slides>25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76_dLO</vt:lpstr>
      <vt:lpstr>Слайд 1</vt:lpstr>
      <vt:lpstr>                Цель проекта: Расширять у детей представления о безопасном поведении на улицах города (безопасный маршрут от дома до детского сада). Закреплять знания детей о правилах дорожного движения и о назначении дорожных знаков; о понятиях «пешеход»; о работе сотрудников ГИБДД. Дополнить представления детей о движении машин на перекрестке; знания о том, как переходить улицу на перекрестке, где нет указателей.                                                        Задачи: Совершенствовать знания детей о значении сигналов регулировщика. Продолжать знакомить детей с особенностями передвижения всех видов общественного транспорта и правилами поведения в нем; правилами езды на велосипеде и самокате. Учить использовать знания правил дорожного движения при передвижении без взрослого. Развивать у детей ориентировку в окружающем пространстве  и умение наблюдать за движением машин по проезжей части города и во дворе.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МАДОУ детский сад №3 " Светлячок"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ПДД</dc:title>
  <dc:creator>Шаврина Любовь Николаевна</dc:creator>
  <cp:lastModifiedBy>Катюша</cp:lastModifiedBy>
  <cp:revision>57</cp:revision>
  <dcterms:created xsi:type="dcterms:W3CDTF">2011-01-05T18:31:26Z</dcterms:created>
  <dcterms:modified xsi:type="dcterms:W3CDTF">2018-04-03T04:19:07Z</dcterms:modified>
</cp:coreProperties>
</file>