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3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3DB87-409A-445F-A28B-BDE30B87E9B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8829B-21CA-4B1F-93CD-C5043DBFC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6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4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5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0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6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5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8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0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5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1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50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17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3AE2-93B6-4D80-BCB7-DBE2864660B0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D0CA-3C99-4C9D-8439-75C85EDD2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1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2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лья\Desktop\фото для презы\ДЛЯ ПРЕЗЕНТАЦИИ ДЛЯ САЙТА\1614694158_73-p-detskii-fon-s-ramkoi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204864"/>
            <a:ext cx="8424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rgbClr val="C00000"/>
                </a:solidFill>
                <a:latin typeface="Arial Black" pitchFamily="34" charset="0"/>
              </a:rPr>
              <a:t>Игры </a:t>
            </a:r>
            <a:endParaRPr lang="ru-RU" sz="32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на автоматизацию звука </a:t>
            </a:r>
            <a:r>
              <a:rPr lang="en-US" sz="3200" dirty="0" smtClean="0">
                <a:solidFill>
                  <a:srgbClr val="C00000"/>
                </a:solidFill>
                <a:latin typeface="Arial Rounded MT Bold" pitchFamily="34" charset="0"/>
              </a:rPr>
              <a:t>[ 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Р </a:t>
            </a:r>
            <a:r>
              <a:rPr lang="en-US" sz="3200" dirty="0" smtClean="0">
                <a:solidFill>
                  <a:srgbClr val="C00000"/>
                </a:solidFill>
                <a:latin typeface="Arial Rounded MT Bold" pitchFamily="34" charset="0"/>
              </a:rPr>
              <a:t>]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4797151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</a:rPr>
              <a:t>Багина</a:t>
            </a:r>
            <a:r>
              <a:rPr lang="ru-RU" sz="1600" b="1" dirty="0" smtClean="0">
                <a:solidFill>
                  <a:srgbClr val="002060"/>
                </a:solidFill>
              </a:rPr>
              <a:t> Анна Анатольевна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учитель-логопед МАОУ д/с №3 «Светлячок»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г. Кировград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8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5" y="44624"/>
            <a:ext cx="7344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Определи место звука </a:t>
            </a:r>
            <a:r>
              <a:rPr lang="en-US" sz="3200" dirty="0" smtClean="0">
                <a:solidFill>
                  <a:srgbClr val="007A37"/>
                </a:solidFill>
                <a:latin typeface="Arial Black" pitchFamily="34" charset="0"/>
              </a:rPr>
              <a:t>[</a:t>
            </a:r>
            <a:r>
              <a:rPr lang="ru-RU" sz="3200" dirty="0" smtClean="0">
                <a:solidFill>
                  <a:srgbClr val="007A37"/>
                </a:solidFill>
                <a:latin typeface="Arial Black" pitchFamily="34" charset="0"/>
              </a:rPr>
              <a:t> Р </a:t>
            </a:r>
            <a:r>
              <a:rPr lang="en-US" sz="3200" dirty="0" smtClean="0">
                <a:solidFill>
                  <a:srgbClr val="007A37"/>
                </a:solidFill>
                <a:latin typeface="Arial Black" pitchFamily="34" charset="0"/>
              </a:rPr>
              <a:t>]</a:t>
            </a:r>
            <a:r>
              <a:rPr lang="ru-RU" sz="3200" dirty="0" smtClean="0">
                <a:solidFill>
                  <a:srgbClr val="007A37"/>
                </a:solidFill>
                <a:latin typeface="Arial Black" pitchFamily="34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в словах.</a:t>
            </a:r>
          </a:p>
          <a:p>
            <a:pPr algn="ctr"/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104629"/>
            <a:ext cx="85893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7A37"/>
                </a:solidFill>
              </a:rPr>
              <a:t>Назови все картинки, в названиях которых звук </a:t>
            </a:r>
            <a:r>
              <a:rPr lang="en-US" sz="3400" b="1" dirty="0" smtClean="0">
                <a:solidFill>
                  <a:srgbClr val="C00000"/>
                </a:solidFill>
              </a:rPr>
              <a:t>[</a:t>
            </a:r>
            <a:r>
              <a:rPr lang="ru-RU" sz="3400" b="1" dirty="0" smtClean="0">
                <a:solidFill>
                  <a:srgbClr val="C00000"/>
                </a:solidFill>
              </a:rPr>
              <a:t> Р </a:t>
            </a:r>
            <a:r>
              <a:rPr lang="en-US" sz="3400" b="1" dirty="0" smtClean="0">
                <a:solidFill>
                  <a:srgbClr val="C00000"/>
                </a:solidFill>
              </a:rPr>
              <a:t>]</a:t>
            </a:r>
            <a:r>
              <a:rPr lang="ru-RU" sz="3400" b="1" dirty="0" smtClean="0">
                <a:solidFill>
                  <a:srgbClr val="C00000"/>
                </a:solidFill>
              </a:rPr>
              <a:t> </a:t>
            </a:r>
            <a:r>
              <a:rPr lang="ru-RU" sz="3400" b="1" dirty="0" smtClean="0">
                <a:solidFill>
                  <a:srgbClr val="007A37"/>
                </a:solidFill>
              </a:rPr>
              <a:t>в </a:t>
            </a:r>
            <a:r>
              <a:rPr lang="ru-RU" sz="3400" b="1" u="sng" dirty="0" smtClean="0">
                <a:solidFill>
                  <a:srgbClr val="007A37"/>
                </a:solidFill>
              </a:rPr>
              <a:t>начале слова</a:t>
            </a:r>
            <a:r>
              <a:rPr lang="ru-RU" sz="3400" b="1" dirty="0" smtClean="0">
                <a:solidFill>
                  <a:srgbClr val="007A37"/>
                </a:solidFill>
              </a:rPr>
              <a:t>.</a:t>
            </a:r>
            <a:endParaRPr lang="ru-RU" sz="3400" dirty="0"/>
          </a:p>
        </p:txBody>
      </p:sp>
      <p:pic>
        <p:nvPicPr>
          <p:cNvPr id="2051" name="Picture 3" descr="C:\Users\Илья\Downloads\pngwing.com (8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270">
            <a:off x="-48265" y="1838647"/>
            <a:ext cx="2581969" cy="140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лья\Downloads\pngwing.com (8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41168"/>
            <a:ext cx="2031575" cy="208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Илья\Downloads\pngwing.com (8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48830"/>
            <a:ext cx="1798237" cy="16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Илья\Downloads\pngwing.com (8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15296"/>
            <a:ext cx="3672409" cy="242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Илья\Downloads\pngwing.com (63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48306"/>
            <a:ext cx="2449590" cy="24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Илья\Downloads\pngwing.com (84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7" y="4067974"/>
            <a:ext cx="2452825" cy="26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Илья\Downloads\pngwing.com (85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674016"/>
            <a:ext cx="2245970" cy="27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4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0" y="0"/>
            <a:ext cx="9218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67730" y="188640"/>
            <a:ext cx="91762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7A37"/>
                </a:solidFill>
              </a:rPr>
              <a:t>Назови все картинки, в названиях которых </a:t>
            </a:r>
            <a:endParaRPr lang="ru-RU" sz="3400" b="1" dirty="0" smtClean="0">
              <a:solidFill>
                <a:srgbClr val="007A37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7A37"/>
                </a:solidFill>
              </a:rPr>
              <a:t>звук </a:t>
            </a:r>
            <a:r>
              <a:rPr lang="en-US" sz="3400" b="1" dirty="0">
                <a:solidFill>
                  <a:srgbClr val="C00000"/>
                </a:solidFill>
              </a:rPr>
              <a:t>[</a:t>
            </a:r>
            <a:r>
              <a:rPr lang="ru-RU" sz="3400" b="1" dirty="0">
                <a:solidFill>
                  <a:srgbClr val="C00000"/>
                </a:solidFill>
              </a:rPr>
              <a:t> Р </a:t>
            </a:r>
            <a:r>
              <a:rPr lang="en-US" sz="3400" b="1" dirty="0">
                <a:solidFill>
                  <a:srgbClr val="C00000"/>
                </a:solidFill>
              </a:rPr>
              <a:t>]</a:t>
            </a:r>
            <a:r>
              <a:rPr lang="ru-RU" sz="3400" b="1" dirty="0">
                <a:solidFill>
                  <a:srgbClr val="C00000"/>
                </a:solidFill>
              </a:rPr>
              <a:t> </a:t>
            </a:r>
            <a:r>
              <a:rPr lang="ru-RU" sz="3400" b="1">
                <a:solidFill>
                  <a:srgbClr val="007A37"/>
                </a:solidFill>
              </a:rPr>
              <a:t>в </a:t>
            </a:r>
            <a:r>
              <a:rPr lang="ru-RU" sz="3400" b="1" u="sng" smtClean="0">
                <a:solidFill>
                  <a:srgbClr val="007A37"/>
                </a:solidFill>
              </a:rPr>
              <a:t>середине</a:t>
            </a:r>
            <a:r>
              <a:rPr lang="ru-RU" sz="3400" b="1" u="sng" smtClean="0">
                <a:solidFill>
                  <a:srgbClr val="007A37"/>
                </a:solidFill>
              </a:rPr>
              <a:t> </a:t>
            </a:r>
            <a:r>
              <a:rPr lang="ru-RU" sz="3400" b="1" u="sng" dirty="0" smtClean="0">
                <a:solidFill>
                  <a:srgbClr val="007A37"/>
                </a:solidFill>
              </a:rPr>
              <a:t>слова.</a:t>
            </a:r>
            <a:endParaRPr lang="ru-RU" sz="3400" dirty="0"/>
          </a:p>
        </p:txBody>
      </p:sp>
      <p:pic>
        <p:nvPicPr>
          <p:cNvPr id="3074" name="Picture 2" descr="C:\Users\Илья\Downloads\pngwing.com (8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966">
            <a:off x="-67116" y="730877"/>
            <a:ext cx="2118727" cy="211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лья\Downloads\pngwing.com (8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6" y="3472791"/>
            <a:ext cx="1944216" cy="16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лья\Downloads\pngwing.com (88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826906"/>
            <a:ext cx="3836819" cy="320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Илья\Downloads\pngwing.com (4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10653"/>
            <a:ext cx="2304256" cy="17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Илья\Downloads\pngwing.com (89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02" y="4697760"/>
            <a:ext cx="43204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Илья\Downloads\pngwing.com (90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462">
            <a:off x="7039010" y="290387"/>
            <a:ext cx="1574909" cy="321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Илья\Downloads\pngwing.com (9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88" y="1052736"/>
            <a:ext cx="2045890" cy="231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0" y="0"/>
            <a:ext cx="9218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8892" y="116632"/>
            <a:ext cx="87849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7A37"/>
                </a:solidFill>
              </a:rPr>
              <a:t>Назови все картинки, в названиях которых </a:t>
            </a:r>
          </a:p>
          <a:p>
            <a:pPr algn="ctr"/>
            <a:r>
              <a:rPr lang="ru-RU" sz="3400" b="1" dirty="0">
                <a:solidFill>
                  <a:srgbClr val="007A37"/>
                </a:solidFill>
              </a:rPr>
              <a:t>звук </a:t>
            </a:r>
            <a:r>
              <a:rPr lang="en-US" sz="3400" b="1" dirty="0">
                <a:solidFill>
                  <a:srgbClr val="C00000"/>
                </a:solidFill>
              </a:rPr>
              <a:t>[</a:t>
            </a:r>
            <a:r>
              <a:rPr lang="ru-RU" sz="3400" b="1" dirty="0">
                <a:solidFill>
                  <a:srgbClr val="C00000"/>
                </a:solidFill>
              </a:rPr>
              <a:t> Р </a:t>
            </a:r>
            <a:r>
              <a:rPr lang="en-US" sz="3400" b="1" dirty="0">
                <a:solidFill>
                  <a:srgbClr val="C00000"/>
                </a:solidFill>
              </a:rPr>
              <a:t>]</a:t>
            </a:r>
            <a:r>
              <a:rPr lang="ru-RU" sz="3400" b="1" dirty="0">
                <a:solidFill>
                  <a:srgbClr val="C00000"/>
                </a:solidFill>
              </a:rPr>
              <a:t> </a:t>
            </a:r>
            <a:r>
              <a:rPr lang="ru-RU" sz="3400" b="1" dirty="0">
                <a:solidFill>
                  <a:srgbClr val="007A37"/>
                </a:solidFill>
              </a:rPr>
              <a:t>в </a:t>
            </a:r>
            <a:r>
              <a:rPr lang="ru-RU" sz="3400" b="1" u="sng" dirty="0" smtClean="0">
                <a:solidFill>
                  <a:srgbClr val="007A37"/>
                </a:solidFill>
              </a:rPr>
              <a:t>конце </a:t>
            </a:r>
            <a:r>
              <a:rPr lang="ru-RU" sz="3400" b="1" u="sng" dirty="0">
                <a:solidFill>
                  <a:srgbClr val="007A37"/>
                </a:solidFill>
              </a:rPr>
              <a:t>слова.</a:t>
            </a:r>
            <a:endParaRPr lang="ru-RU" sz="3400" dirty="0"/>
          </a:p>
        </p:txBody>
      </p:sp>
      <p:pic>
        <p:nvPicPr>
          <p:cNvPr id="4" name="Picture 5" descr="C:\Users\Илья\Downloads\pngwing.com (5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69160"/>
            <a:ext cx="1636125" cy="21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Илья\Downloads\pngwing.com (5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7156">
            <a:off x="226289" y="696025"/>
            <a:ext cx="1944216" cy="292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Илья\Downloads\pngwing.com (9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553">
            <a:off x="6180918" y="789837"/>
            <a:ext cx="3011016" cy="16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лья\Downloads\pngwing.com (9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10415"/>
            <a:ext cx="2484437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лья\Downloads\pngwing.com (94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" y="4614540"/>
            <a:ext cx="2030892" cy="21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Илья\Downloads\pngwing.com (67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91" y="3229747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Илья\Downloads\pngwing.com (95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02" y="1412776"/>
            <a:ext cx="3523118" cy="24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1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40"/>
            <a:ext cx="9166675" cy="68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1299" y="548680"/>
            <a:ext cx="73251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Цель: </a:t>
            </a:r>
            <a:r>
              <a:rPr lang="ru-RU" sz="3000" b="1" dirty="0" smtClean="0">
                <a:solidFill>
                  <a:srgbClr val="007A37"/>
                </a:solidFill>
              </a:rPr>
              <a:t>автоматизация звука </a:t>
            </a:r>
            <a:r>
              <a:rPr lang="en-US" sz="3000" b="1" dirty="0" smtClean="0">
                <a:solidFill>
                  <a:srgbClr val="007A37"/>
                </a:solidFill>
              </a:rPr>
              <a:t>[ </a:t>
            </a:r>
            <a:r>
              <a:rPr lang="ru-RU" sz="3000" b="1" dirty="0" smtClean="0">
                <a:solidFill>
                  <a:srgbClr val="007A37"/>
                </a:solidFill>
              </a:rPr>
              <a:t>Р </a:t>
            </a:r>
            <a:r>
              <a:rPr lang="en-US" sz="3000" b="1" dirty="0" smtClean="0">
                <a:solidFill>
                  <a:srgbClr val="007A37"/>
                </a:solidFill>
              </a:rPr>
              <a:t>]</a:t>
            </a:r>
            <a:r>
              <a:rPr lang="ru-RU" sz="3000" b="1" dirty="0" smtClean="0">
                <a:solidFill>
                  <a:srgbClr val="007A37"/>
                </a:solidFill>
              </a:rPr>
              <a:t> </a:t>
            </a:r>
          </a:p>
          <a:p>
            <a:r>
              <a:rPr lang="ru-RU" sz="3000" b="1" dirty="0" smtClean="0">
                <a:solidFill>
                  <a:srgbClr val="007A37"/>
                </a:solidFill>
              </a:rPr>
              <a:t>в словах и предложениях.</a:t>
            </a:r>
            <a:endParaRPr lang="ru-RU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770952"/>
            <a:ext cx="75608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Задачи:</a:t>
            </a:r>
            <a:r>
              <a:rPr lang="ru-RU" sz="3600" b="1" i="1" dirty="0" smtClean="0"/>
              <a:t> </a:t>
            </a:r>
            <a:r>
              <a:rPr lang="ru-RU" sz="3000" b="1" dirty="0" smtClean="0">
                <a:solidFill>
                  <a:srgbClr val="007A37"/>
                </a:solidFill>
              </a:rPr>
              <a:t>1. Закрепить правильное произношение звука Р в словах и предложениях.</a:t>
            </a:r>
          </a:p>
          <a:p>
            <a:r>
              <a:rPr lang="ru-RU" sz="3000" b="1" dirty="0" smtClean="0">
                <a:solidFill>
                  <a:srgbClr val="007A37"/>
                </a:solidFill>
              </a:rPr>
              <a:t>2. Закреплять понятие «согласный, твердый, звонкий».</a:t>
            </a:r>
          </a:p>
          <a:p>
            <a:r>
              <a:rPr lang="ru-RU" sz="3000" b="1" dirty="0" smtClean="0">
                <a:solidFill>
                  <a:srgbClr val="007A37"/>
                </a:solidFill>
              </a:rPr>
              <a:t>3. Формировать умение составлять предложение с заданными словами.</a:t>
            </a:r>
          </a:p>
          <a:p>
            <a:r>
              <a:rPr lang="ru-RU" sz="3000" b="1" dirty="0">
                <a:solidFill>
                  <a:srgbClr val="007A37"/>
                </a:solidFill>
              </a:rPr>
              <a:t> </a:t>
            </a:r>
            <a:r>
              <a:rPr lang="ru-RU" sz="3000" b="1" dirty="0" smtClean="0">
                <a:solidFill>
                  <a:srgbClr val="007A37"/>
                </a:solidFill>
              </a:rPr>
              <a:t>4. Развивать фонематическое восприятие, память, мышление. </a:t>
            </a:r>
            <a:r>
              <a:rPr lang="ru-RU" sz="3000" dirty="0" smtClean="0"/>
              <a:t> </a:t>
            </a:r>
            <a:endParaRPr lang="ru-RU" sz="3000" dirty="0"/>
          </a:p>
        </p:txBody>
      </p:sp>
      <p:pic>
        <p:nvPicPr>
          <p:cNvPr id="1030" name="Picture 6" descr="C:\Users\Илья\Downloads\pngwing.com (7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7"/>
            <a:ext cx="9275195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9360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Игра «Посчитай предметы»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13433"/>
            <a:ext cx="896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A37"/>
                </a:solidFill>
              </a:rPr>
              <a:t>1 воробей, 2 воробья, 3 воробья, 4 воробья, 5 воробьев, 6 воробьев… </a:t>
            </a:r>
            <a:endParaRPr lang="ru-RU" sz="2200" b="1" dirty="0">
              <a:solidFill>
                <a:srgbClr val="007A37"/>
              </a:solidFill>
            </a:endParaRPr>
          </a:p>
        </p:txBody>
      </p:sp>
      <p:pic>
        <p:nvPicPr>
          <p:cNvPr id="4099" name="Picture 3" descr="C:\Users\Илья\Downloads\pngwing.com (3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37183"/>
            <a:ext cx="1442355" cy="9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Илья\Downloads\pngwing.com (3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800" y="1637182"/>
            <a:ext cx="1442357" cy="9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Илья\Downloads\pngwing.com (3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9" y="1647014"/>
            <a:ext cx="1444401" cy="99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Илья\Downloads\pngwing.com (3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61031"/>
            <a:ext cx="1440160" cy="99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Илья\Downloads\pngwing.com (36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75377"/>
            <a:ext cx="1456185" cy="10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Илья\Downloads\pngwing.com (3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35" y="1700808"/>
            <a:ext cx="1382650" cy="95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лья\Downloads\pngwing.com (3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91707"/>
            <a:ext cx="1298339" cy="1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Илья\Downloads\pngwing.com (3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50" y="2953589"/>
            <a:ext cx="1298339" cy="1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Илья\Downloads\pngwing.com (3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53589"/>
            <a:ext cx="1298339" cy="1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Илья\Downloads\pngwing.com (3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20" y="3009345"/>
            <a:ext cx="1298339" cy="1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Илья\Downloads\pngwing.com (3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21" y="3009345"/>
            <a:ext cx="1298339" cy="1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Илья\Downloads\pngwing.com (3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46" y="2953589"/>
            <a:ext cx="1298339" cy="1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Илья\Downloads\pngwing.com (3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25144"/>
            <a:ext cx="1453451" cy="21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Илья\Downloads\pngwing.com (3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50" y="4744330"/>
            <a:ext cx="1453451" cy="21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Илья\Downloads\pngwing.com (3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83" y="4725144"/>
            <a:ext cx="1453451" cy="21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Илья\Downloads\pngwing.com (3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63" y="4746436"/>
            <a:ext cx="1453451" cy="21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Илья\Downloads\pngwing.com (3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01" y="4740674"/>
            <a:ext cx="1453451" cy="21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Илья\Downloads\pngwing.com (3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589" y="4725144"/>
            <a:ext cx="1453451" cy="21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40"/>
            <a:ext cx="9166675" cy="68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2313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Игра «Один - много»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572" y="1052736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A37"/>
                </a:solidFill>
              </a:rPr>
              <a:t>Одна ракета – много ракет, …</a:t>
            </a:r>
            <a:endParaRPr lang="ru-RU" sz="2200" dirty="0"/>
          </a:p>
        </p:txBody>
      </p:sp>
      <p:pic>
        <p:nvPicPr>
          <p:cNvPr id="5122" name="Picture 2" descr="C:\Users\Илья\Downloads\pngwing.com (39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764">
            <a:off x="4542884" y="707302"/>
            <a:ext cx="1138352" cy="19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Илья\Downloads\pngwing.com (3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9017"/>
            <a:ext cx="1208962" cy="21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Илья\Downloads\pngwing.com (3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82" y="-23963"/>
            <a:ext cx="1134971" cy="19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Илья\Downloads\pngwing.com (39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46" y="1408135"/>
            <a:ext cx="115932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Илья\Downloads\pngwing.com (40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8" y="1947712"/>
            <a:ext cx="1149649" cy="11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Илья\Downloads\pngwing.com (40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3" y="2599791"/>
            <a:ext cx="921769" cy="9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Илья\Downloads\pngwing.com (40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98" y="2157272"/>
            <a:ext cx="933288" cy="9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Илья\Downloads\pngwing.com (40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037">
            <a:off x="2249856" y="2601389"/>
            <a:ext cx="991944" cy="9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31" y="1633746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A37"/>
                </a:solidFill>
              </a:rPr>
              <a:t>Одна ракушка– много … </a:t>
            </a:r>
            <a:endParaRPr lang="ru-RU" sz="2200" dirty="0"/>
          </a:p>
        </p:txBody>
      </p:sp>
      <p:pic>
        <p:nvPicPr>
          <p:cNvPr id="5124" name="Picture 4" descr="C:\Users\Илья\Downloads\pngwing.com (4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00" y="4149080"/>
            <a:ext cx="194549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Илья\Downloads\pngwing.com (4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85" y="4797152"/>
            <a:ext cx="329761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9102" y="4149080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A37"/>
                </a:solidFill>
              </a:rPr>
              <a:t>Одна ромашка– много… </a:t>
            </a:r>
            <a:endParaRPr lang="ru-RU" sz="2200" dirty="0"/>
          </a:p>
        </p:txBody>
      </p:sp>
      <p:pic>
        <p:nvPicPr>
          <p:cNvPr id="5126" name="Picture 6" descr="C:\Users\Илья\Downloads\pngwing.com (43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99" y="3278846"/>
            <a:ext cx="1612593" cy="14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Илья\Downloads\pngwing.com (44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13" y="4772516"/>
            <a:ext cx="2179086" cy="21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14347" y="363244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A37"/>
                </a:solidFill>
              </a:rPr>
              <a:t>Одна рыба – много…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0927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26064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Игра «Назови ласково»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88158"/>
            <a:ext cx="5112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A37"/>
                </a:solidFill>
              </a:rPr>
              <a:t>Перо – перышко, горох – горошек, …</a:t>
            </a:r>
            <a:endParaRPr lang="ru-RU" sz="2200" dirty="0"/>
          </a:p>
        </p:txBody>
      </p:sp>
      <p:pic>
        <p:nvPicPr>
          <p:cNvPr id="6146" name="Picture 2" descr="C:\Users\Илья\Downloads\pngwing.com (45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53" y="214443"/>
            <a:ext cx="2676743" cy="33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Илья\Downloads\pngwing.com (4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1241"/>
            <a:ext cx="2376264" cy="18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Илья\Downloads\pngwing.com (46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01659"/>
            <a:ext cx="1512168" cy="11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Илья\Downloads\pngwing.com (4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41" y="991772"/>
            <a:ext cx="2445780" cy="24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Илья\Downloads\pngwing.com (4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5202">
            <a:off x="5982095" y="2780928"/>
            <a:ext cx="855712" cy="85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Илья\Downloads\pngwing.com (48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374" y="3140968"/>
            <a:ext cx="191752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Илья\Downloads\pngwing.com (48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89" y="4395371"/>
            <a:ext cx="1249284" cy="24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Илья\Downloads\pngwing.com (49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15296"/>
            <a:ext cx="2816349" cy="30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Илья\Downloads\pngwing.com (49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52446"/>
            <a:ext cx="1584176" cy="17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3173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«Рифмы»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86332" y="1495237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A37"/>
                </a:solidFill>
              </a:rPr>
              <a:t>РА – РА – РА – вот собачья …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70892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A37"/>
                </a:solidFill>
              </a:rPr>
              <a:t>РЫ – РЫ </a:t>
            </a:r>
            <a:r>
              <a:rPr lang="ru-RU" sz="3200" b="1" dirty="0">
                <a:solidFill>
                  <a:srgbClr val="007A37"/>
                </a:solidFill>
              </a:rPr>
              <a:t>– </a:t>
            </a:r>
            <a:r>
              <a:rPr lang="ru-RU" sz="3200" b="1" dirty="0" smtClean="0">
                <a:solidFill>
                  <a:srgbClr val="007A37"/>
                </a:solidFill>
              </a:rPr>
              <a:t>РЫ </a:t>
            </a:r>
            <a:r>
              <a:rPr lang="ru-RU" sz="3200" b="1" dirty="0">
                <a:solidFill>
                  <a:srgbClr val="007A37"/>
                </a:solidFill>
              </a:rPr>
              <a:t>– </a:t>
            </a:r>
            <a:r>
              <a:rPr lang="ru-RU" sz="3200" b="1" dirty="0" smtClean="0">
                <a:solidFill>
                  <a:srgbClr val="007A37"/>
                </a:solidFill>
              </a:rPr>
              <a:t>разноцветные …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286332" y="400506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A37"/>
                </a:solidFill>
              </a:rPr>
              <a:t>РО </a:t>
            </a:r>
            <a:r>
              <a:rPr lang="ru-RU" sz="3200" b="1" dirty="0">
                <a:solidFill>
                  <a:srgbClr val="007A37"/>
                </a:solidFill>
              </a:rPr>
              <a:t>– </a:t>
            </a:r>
            <a:r>
              <a:rPr lang="ru-RU" sz="3200" b="1" dirty="0" smtClean="0">
                <a:solidFill>
                  <a:srgbClr val="007A37"/>
                </a:solidFill>
              </a:rPr>
              <a:t>РО </a:t>
            </a:r>
            <a:r>
              <a:rPr lang="ru-RU" sz="3200" b="1" dirty="0">
                <a:solidFill>
                  <a:srgbClr val="007A37"/>
                </a:solidFill>
              </a:rPr>
              <a:t>– </a:t>
            </a:r>
            <a:r>
              <a:rPr lang="ru-RU" sz="3200" b="1" dirty="0" smtClean="0">
                <a:solidFill>
                  <a:srgbClr val="007A37"/>
                </a:solidFill>
              </a:rPr>
              <a:t>РО </a:t>
            </a:r>
            <a:r>
              <a:rPr lang="ru-RU" sz="3200" b="1" dirty="0">
                <a:solidFill>
                  <a:srgbClr val="007A37"/>
                </a:solidFill>
              </a:rPr>
              <a:t>– </a:t>
            </a:r>
            <a:r>
              <a:rPr lang="ru-RU" sz="3200" b="1" dirty="0" smtClean="0">
                <a:solidFill>
                  <a:srgbClr val="007A37"/>
                </a:solidFill>
              </a:rPr>
              <a:t>воробьиное …</a:t>
            </a:r>
            <a:endParaRPr lang="ru-RU" sz="3200" dirty="0"/>
          </a:p>
        </p:txBody>
      </p:sp>
      <p:pic>
        <p:nvPicPr>
          <p:cNvPr id="1026" name="Picture 2" descr="C:\Users\Илья\Downloads\pngwing.com (5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3" y="0"/>
            <a:ext cx="2524635" cy="25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лья\Downloads\pngwing.com (5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87625"/>
            <a:ext cx="1569534" cy="23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лья\Downloads\pngwing.com (5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7571">
            <a:off x="6856019" y="3247540"/>
            <a:ext cx="2502924" cy="25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220489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A37"/>
                </a:solidFill>
              </a:rPr>
              <a:t>ОР – ОР – ОР – ядовитый… </a:t>
            </a:r>
            <a:endParaRPr lang="ru-RU" sz="3200" dirty="0"/>
          </a:p>
        </p:txBody>
      </p:sp>
      <p:pic>
        <p:nvPicPr>
          <p:cNvPr id="1029" name="Picture 5" descr="C:\Users\Илья\Downloads\pngwing.com (5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69160"/>
            <a:ext cx="1636125" cy="21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4000"/>
            <a:ext cx="9143999" cy="6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 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«Замени звук»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834971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A37"/>
                </a:solidFill>
              </a:rPr>
              <a:t>Замени звук</a:t>
            </a:r>
            <a:r>
              <a:rPr lang="en-US" sz="3200" b="1" dirty="0" smtClean="0">
                <a:solidFill>
                  <a:srgbClr val="007A37"/>
                </a:solidFill>
              </a:rPr>
              <a:t> [ </a:t>
            </a:r>
            <a:r>
              <a:rPr lang="ru-RU" sz="3200" b="1" dirty="0" smtClean="0">
                <a:solidFill>
                  <a:srgbClr val="007A37"/>
                </a:solidFill>
              </a:rPr>
              <a:t>Л </a:t>
            </a:r>
            <a:r>
              <a:rPr lang="en-US" sz="3200" b="1" dirty="0" smtClean="0">
                <a:solidFill>
                  <a:srgbClr val="007A37"/>
                </a:solidFill>
              </a:rPr>
              <a:t>]</a:t>
            </a:r>
            <a:r>
              <a:rPr lang="ru-RU" sz="3200" b="1" dirty="0" smtClean="0">
                <a:solidFill>
                  <a:srgbClr val="007A37"/>
                </a:solidFill>
              </a:rPr>
              <a:t> на звук  </a:t>
            </a:r>
            <a:r>
              <a:rPr lang="en-US" sz="3200" b="1" dirty="0" smtClean="0">
                <a:solidFill>
                  <a:srgbClr val="007A37"/>
                </a:solidFill>
              </a:rPr>
              <a:t>[ </a:t>
            </a:r>
            <a:r>
              <a:rPr lang="ru-RU" sz="3200" b="1" dirty="0" smtClean="0">
                <a:solidFill>
                  <a:srgbClr val="007A37"/>
                </a:solidFill>
              </a:rPr>
              <a:t>Р </a:t>
            </a:r>
            <a:r>
              <a:rPr lang="en-US" sz="3200" b="1" dirty="0" smtClean="0">
                <a:solidFill>
                  <a:srgbClr val="007A37"/>
                </a:solidFill>
              </a:rPr>
              <a:t>]</a:t>
            </a:r>
            <a:r>
              <a:rPr lang="ru-RU" sz="3200" b="1" dirty="0" smtClean="0">
                <a:solidFill>
                  <a:srgbClr val="007A37"/>
                </a:solidFill>
              </a:rPr>
              <a:t> в словах.</a:t>
            </a:r>
            <a:endParaRPr lang="ru-RU" sz="3200" dirty="0"/>
          </a:p>
        </p:txBody>
      </p:sp>
      <p:pic>
        <p:nvPicPr>
          <p:cNvPr id="2050" name="Picture 2" descr="C:\Users\Илья\Downloads\pngwing.com (5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34" y="1381032"/>
            <a:ext cx="1008112" cy="169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лья\Downloads\pngwing.com (5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381">
            <a:off x="6048556" y="1238972"/>
            <a:ext cx="1031526" cy="19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лья\Downloads\pngwing.com (56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65" y="4965977"/>
            <a:ext cx="1806935" cy="18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Илья\Downloads\pngwing.com (5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54" y="3134577"/>
            <a:ext cx="2253630" cy="16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Илья\Downloads\pngwing.com (58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20" y="3093854"/>
            <a:ext cx="1615520" cy="13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Илья\Downloads\pngwing.com (59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22" y="5139356"/>
            <a:ext cx="2148694" cy="14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1803887"/>
            <a:ext cx="1352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л</a:t>
            </a:r>
            <a:r>
              <a:rPr lang="ru-RU" sz="5400" b="1" dirty="0" smtClean="0">
                <a:solidFill>
                  <a:srgbClr val="007A37"/>
                </a:solidFill>
              </a:rPr>
              <a:t>ак</a:t>
            </a:r>
            <a:r>
              <a:rPr lang="ru-RU" sz="4000" b="1" dirty="0" smtClean="0">
                <a:solidFill>
                  <a:srgbClr val="007A37"/>
                </a:solidFill>
              </a:rPr>
              <a:t> 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301350" y="1803887"/>
            <a:ext cx="1320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р</a:t>
            </a:r>
            <a:r>
              <a:rPr lang="ru-RU" sz="5400" b="1" dirty="0" smtClean="0">
                <a:solidFill>
                  <a:srgbClr val="007A37"/>
                </a:solidFill>
              </a:rPr>
              <a:t>ак</a:t>
            </a:r>
            <a:endParaRPr lang="ru-RU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-62952" y="3387060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</a:rPr>
              <a:t>ко</a:t>
            </a:r>
            <a:r>
              <a:rPr lang="ru-RU" sz="5400" b="1" dirty="0" smtClean="0">
                <a:solidFill>
                  <a:srgbClr val="FF0000"/>
                </a:solidFill>
              </a:rPr>
              <a:t>л</a:t>
            </a:r>
            <a:r>
              <a:rPr lang="ru-RU" sz="5400" b="1" dirty="0" smtClean="0">
                <a:solidFill>
                  <a:srgbClr val="007A37"/>
                </a:solidFill>
              </a:rPr>
              <a:t>обок</a:t>
            </a:r>
            <a:endParaRPr lang="ru-RU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4770452" y="339212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</a:rPr>
              <a:t>ко</a:t>
            </a:r>
            <a:r>
              <a:rPr lang="ru-RU" sz="5400" b="1" dirty="0" smtClean="0">
                <a:solidFill>
                  <a:srgbClr val="FF0000"/>
                </a:solidFill>
              </a:rPr>
              <a:t>р</a:t>
            </a:r>
            <a:r>
              <a:rPr lang="ru-RU" sz="5400" b="1" dirty="0" smtClean="0">
                <a:solidFill>
                  <a:srgbClr val="007A37"/>
                </a:solidFill>
              </a:rPr>
              <a:t>обок</a:t>
            </a:r>
            <a:endParaRPr lang="ru-RU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3491880" y="1803887"/>
            <a:ext cx="75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A37"/>
                </a:solidFill>
              </a:rPr>
              <a:t>-</a:t>
            </a:r>
            <a:endParaRPr lang="ru-RU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07930" y="3394680"/>
            <a:ext cx="828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7A37"/>
                </a:solidFill>
              </a:rPr>
              <a:t>-</a:t>
            </a:r>
            <a:endParaRPr lang="ru-RU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09374" y="5301208"/>
            <a:ext cx="1884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</a:rPr>
              <a:t>иг</a:t>
            </a:r>
            <a:r>
              <a:rPr lang="ru-RU" sz="5400" b="1" dirty="0" smtClean="0">
                <a:solidFill>
                  <a:srgbClr val="FF0000"/>
                </a:solidFill>
              </a:rPr>
              <a:t>л</a:t>
            </a:r>
            <a:r>
              <a:rPr lang="ru-RU" sz="5400" b="1" dirty="0" smtClean="0">
                <a:solidFill>
                  <a:srgbClr val="007A37"/>
                </a:solidFill>
              </a:rPr>
              <a:t>а</a:t>
            </a:r>
            <a:endParaRPr lang="ru-RU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7692" y="5244316"/>
            <a:ext cx="1788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</a:rPr>
              <a:t>иг</a:t>
            </a:r>
            <a:r>
              <a:rPr lang="ru-RU" sz="5400" b="1" dirty="0" smtClean="0">
                <a:solidFill>
                  <a:srgbClr val="FF0000"/>
                </a:solidFill>
              </a:rPr>
              <a:t>р</a:t>
            </a:r>
            <a:r>
              <a:rPr lang="ru-RU" sz="5400" b="1" dirty="0" smtClean="0">
                <a:solidFill>
                  <a:srgbClr val="007A37"/>
                </a:solidFill>
              </a:rPr>
              <a:t>а</a:t>
            </a:r>
            <a:endParaRPr lang="ru-RU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98772" y="5139356"/>
            <a:ext cx="396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7A37"/>
                </a:solidFill>
              </a:rPr>
              <a:t>-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0144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951" y="18864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 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«Четвертый лишний»</a:t>
            </a:r>
            <a:endParaRPr lang="ru-RU" sz="3600" dirty="0"/>
          </a:p>
        </p:txBody>
      </p:sp>
      <p:pic>
        <p:nvPicPr>
          <p:cNvPr id="4" name="Picture 5" descr="C:\Users\Илья\Downloads\pngwing.com (48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834972"/>
            <a:ext cx="1080120" cy="209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Илья\Downloads\pngwing.com (4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4971"/>
            <a:ext cx="1464764" cy="203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лья\Downloads\pngwing.com (6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070">
            <a:off x="6982235" y="604945"/>
            <a:ext cx="1817438" cy="27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лья\Downloads\pngwing.com (6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17" y="834972"/>
            <a:ext cx="2226844" cy="20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лья\Downloads\pngwing.com (6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6" y="2999083"/>
            <a:ext cx="1566867" cy="17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Илья\Downloads\pngwing.com (63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48" y="2773165"/>
            <a:ext cx="2255285" cy="22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Илья\Downloads\pngwing.com (64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61" y="2928736"/>
            <a:ext cx="2338843" cy="177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Илья\Downloads\pngwing.com (65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66" y="2851606"/>
            <a:ext cx="2167035" cy="21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Илья\Downloads\pngwing.com (66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" y="5266773"/>
            <a:ext cx="1768162" cy="167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Илья\Downloads\pngwing.com (6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513" y="5108731"/>
            <a:ext cx="1833376" cy="18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Илья\Downloads\pngwing.com (68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71" y="5007021"/>
            <a:ext cx="2232248" cy="180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Илья\Downloads\pngwing.com (69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62" y="5082953"/>
            <a:ext cx="1830423" cy="18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я\Desktop\фото для презы\ДЛЯ ПРЕЗЕНТАЦИИ ДЛЯ САЙТА\Кремовый фон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 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«Отвечай-ка»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19490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A37"/>
                </a:solidFill>
              </a:rPr>
              <a:t>Чем рисуют? </a:t>
            </a:r>
            <a:endParaRPr lang="ru-RU" sz="3600" dirty="0"/>
          </a:p>
        </p:txBody>
      </p:sp>
      <p:pic>
        <p:nvPicPr>
          <p:cNvPr id="4098" name="Picture 2" descr="C:\Users\Илья\Downloads\pngwing.com (7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454">
            <a:off x="4703438" y="419418"/>
            <a:ext cx="2113695" cy="219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76" y="2762665"/>
            <a:ext cx="313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A37"/>
                </a:solidFill>
              </a:rPr>
              <a:t>Чем </a:t>
            </a:r>
            <a:r>
              <a:rPr lang="ru-RU" sz="3600" b="1" dirty="0" smtClean="0">
                <a:solidFill>
                  <a:srgbClr val="007A37"/>
                </a:solidFill>
              </a:rPr>
              <a:t>рубят?</a:t>
            </a:r>
            <a:endParaRPr lang="ru-RU" sz="3600" dirty="0"/>
          </a:p>
        </p:txBody>
      </p:sp>
      <p:pic>
        <p:nvPicPr>
          <p:cNvPr id="4099" name="Picture 3" descr="C:\Users\Илья\Downloads\pngwing.com (7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26079"/>
            <a:ext cx="1571732" cy="19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лья\Downloads\pngwing.com (7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34" y="3804900"/>
            <a:ext cx="2876357" cy="185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194" y="42930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A37"/>
                </a:solidFill>
              </a:rPr>
              <a:t>Чем </a:t>
            </a:r>
            <a:r>
              <a:rPr lang="ru-RU" sz="3600" b="1" dirty="0" smtClean="0">
                <a:solidFill>
                  <a:srgbClr val="007A37"/>
                </a:solidFill>
              </a:rPr>
              <a:t>красят?</a:t>
            </a:r>
            <a:endParaRPr lang="ru-RU" sz="3600" dirty="0"/>
          </a:p>
        </p:txBody>
      </p:sp>
      <p:pic>
        <p:nvPicPr>
          <p:cNvPr id="4101" name="Picture 5" descr="C:\Users\Илья\Downloads\pngwing.com (7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67731"/>
            <a:ext cx="1633364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76" y="5661248"/>
            <a:ext cx="335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A37"/>
                </a:solidFill>
              </a:rPr>
              <a:t>Чем </a:t>
            </a:r>
            <a:r>
              <a:rPr lang="ru-RU" sz="3600" b="1" dirty="0" smtClean="0">
                <a:solidFill>
                  <a:srgbClr val="007A37"/>
                </a:solidFill>
              </a:rPr>
              <a:t>пишут? </a:t>
            </a:r>
            <a:endParaRPr lang="ru-RU" sz="3600" dirty="0"/>
          </a:p>
        </p:txBody>
      </p:sp>
      <p:pic>
        <p:nvPicPr>
          <p:cNvPr id="4102" name="Picture 6" descr="C:\Users\Илья\Downloads\pngwing.com (7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39" y="0"/>
            <a:ext cx="2120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284</Words>
  <Application>Microsoft Office PowerPoint</Application>
  <PresentationFormat>Экран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Илья</cp:lastModifiedBy>
  <cp:revision>28</cp:revision>
  <dcterms:created xsi:type="dcterms:W3CDTF">2023-06-15T11:34:02Z</dcterms:created>
  <dcterms:modified xsi:type="dcterms:W3CDTF">2023-06-20T09:10:22Z</dcterms:modified>
</cp:coreProperties>
</file>