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56" r:id="rId4"/>
    <p:sldId id="257" r:id="rId5"/>
    <p:sldId id="258" r:id="rId6"/>
    <p:sldId id="259" r:id="rId7"/>
    <p:sldId id="260"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3615168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2939736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138533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3226741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2613545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CE91FBC-C7DE-4118-B97D-E75695284E5F}" type="datetimeFigureOut">
              <a:rPr lang="ru-RU" smtClean="0"/>
              <a:t>18.12.2020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48648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CE91FBC-C7DE-4118-B97D-E75695284E5F}" type="datetimeFigureOut">
              <a:rPr lang="ru-RU" smtClean="0"/>
              <a:t>18.12.2020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1036365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CE91FBC-C7DE-4118-B97D-E75695284E5F}" type="datetimeFigureOut">
              <a:rPr lang="ru-RU" smtClean="0"/>
              <a:t>18.12.2020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35164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CE91FBC-C7DE-4118-B97D-E75695284E5F}" type="datetimeFigureOut">
              <a:rPr lang="ru-RU" smtClean="0"/>
              <a:t>18.12.2020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3139330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E91FBC-C7DE-4118-B97D-E75695284E5F}" type="datetimeFigureOut">
              <a:rPr lang="ru-RU" smtClean="0"/>
              <a:t>18.12.2020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380288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E91FBC-C7DE-4118-B97D-E75695284E5F}" type="datetimeFigureOut">
              <a:rPr lang="ru-RU" smtClean="0"/>
              <a:t>18.12.2020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C7BC5B-CF5E-4750-90CE-6E28E9998B81}" type="slidenum">
              <a:rPr lang="ru-RU" smtClean="0"/>
              <a:t>‹#›</a:t>
            </a:fld>
            <a:endParaRPr lang="ru-RU"/>
          </a:p>
        </p:txBody>
      </p:sp>
    </p:spTree>
    <p:extLst>
      <p:ext uri="{BB962C8B-B14F-4D97-AF65-F5344CB8AC3E}">
        <p14:creationId xmlns:p14="http://schemas.microsoft.com/office/powerpoint/2010/main" val="2395709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E91FBC-C7DE-4118-B97D-E75695284E5F}" type="datetimeFigureOut">
              <a:rPr lang="ru-RU" smtClean="0"/>
              <a:t>18.12.2020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7BC5B-CF5E-4750-90CE-6E28E9998B81}" type="slidenum">
              <a:rPr lang="ru-RU" smtClean="0"/>
              <a:t>‹#›</a:t>
            </a:fld>
            <a:endParaRPr lang="ru-RU"/>
          </a:p>
        </p:txBody>
      </p:sp>
    </p:spTree>
    <p:extLst>
      <p:ext uri="{BB962C8B-B14F-4D97-AF65-F5344CB8AC3E}">
        <p14:creationId xmlns:p14="http://schemas.microsoft.com/office/powerpoint/2010/main" val="491825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448"/>
            <a:ext cx="9202771" cy="688044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330545" y="476672"/>
            <a:ext cx="6626942" cy="523220"/>
          </a:xfrm>
          <a:prstGeom prst="rect">
            <a:avLst/>
          </a:prstGeom>
          <a:noFill/>
        </p:spPr>
        <p:txBody>
          <a:bodyPr wrap="none" rtlCol="0">
            <a:spAutoFit/>
          </a:bodyPr>
          <a:lstStyle/>
          <a:p>
            <a:pPr algn="ctr"/>
            <a:r>
              <a:rPr lang="ru-RU" sz="1400" b="1" dirty="0" smtClean="0">
                <a:solidFill>
                  <a:schemeClr val="accent5">
                    <a:lumMod val="50000"/>
                  </a:schemeClr>
                </a:solidFill>
                <a:latin typeface="Arial" panose="020B0604020202020204" pitchFamily="34" charset="0"/>
                <a:cs typeface="Arial" panose="020B0604020202020204" pitchFamily="34" charset="0"/>
              </a:rPr>
              <a:t>Муниципальное автономное дошкольное образовательное учреждение</a:t>
            </a:r>
          </a:p>
          <a:p>
            <a:pPr algn="ctr"/>
            <a:r>
              <a:rPr lang="ru-RU" sz="1400" b="1" dirty="0" smtClean="0">
                <a:solidFill>
                  <a:schemeClr val="accent5">
                    <a:lumMod val="50000"/>
                  </a:schemeClr>
                </a:solidFill>
                <a:latin typeface="Arial" panose="020B0604020202020204" pitchFamily="34" charset="0"/>
                <a:cs typeface="Arial" panose="020B0604020202020204" pitchFamily="34" charset="0"/>
              </a:rPr>
              <a:t>Детский сад № 3 «Светлячок»</a:t>
            </a:r>
            <a:endParaRPr lang="ru-RU" sz="1400" b="1" dirty="0">
              <a:solidFill>
                <a:schemeClr val="accent5">
                  <a:lumMod val="50000"/>
                </a:schemeClr>
              </a:solidFill>
              <a:latin typeface="Arial" panose="020B0604020202020204" pitchFamily="34" charset="0"/>
              <a:cs typeface="Arial" panose="020B0604020202020204" pitchFamily="34" charset="0"/>
            </a:endParaRPr>
          </a:p>
        </p:txBody>
      </p:sp>
      <p:sp>
        <p:nvSpPr>
          <p:cNvPr id="3" name="TextBox 2"/>
          <p:cNvSpPr txBox="1"/>
          <p:nvPr/>
        </p:nvSpPr>
        <p:spPr>
          <a:xfrm>
            <a:off x="1330545" y="2300924"/>
            <a:ext cx="6696744" cy="1446550"/>
          </a:xfrm>
          <a:prstGeom prst="rect">
            <a:avLst/>
          </a:prstGeom>
          <a:noFill/>
        </p:spPr>
        <p:txBody>
          <a:bodyPr wrap="square" rtlCol="0">
            <a:spAutoFit/>
          </a:bodyPr>
          <a:lstStyle/>
          <a:p>
            <a:pPr algn="ctr"/>
            <a:r>
              <a:rPr lang="ru-RU" sz="4400" b="1" dirty="0" smtClean="0">
                <a:solidFill>
                  <a:schemeClr val="accent3">
                    <a:lumMod val="50000"/>
                  </a:schemeClr>
                </a:solidFill>
              </a:rPr>
              <a:t>ЭКОЛОГИЧЕСКАЯ АКЦИЯ</a:t>
            </a:r>
          </a:p>
          <a:p>
            <a:pPr algn="ctr"/>
            <a:r>
              <a:rPr lang="ru-RU" sz="4400" b="1" dirty="0" smtClean="0">
                <a:solidFill>
                  <a:schemeClr val="accent3">
                    <a:lumMod val="50000"/>
                  </a:schemeClr>
                </a:solidFill>
              </a:rPr>
              <a:t>«ЁЛОЧКА, ЖИВИ!»</a:t>
            </a:r>
            <a:endParaRPr lang="ru-RU" sz="4400" b="1" dirty="0">
              <a:solidFill>
                <a:schemeClr val="accent3">
                  <a:lumMod val="50000"/>
                </a:schemeClr>
              </a:solidFill>
            </a:endParaRPr>
          </a:p>
        </p:txBody>
      </p:sp>
      <p:sp>
        <p:nvSpPr>
          <p:cNvPr id="4" name="TextBox 3"/>
          <p:cNvSpPr txBox="1"/>
          <p:nvPr/>
        </p:nvSpPr>
        <p:spPr>
          <a:xfrm>
            <a:off x="5220072" y="4058488"/>
            <a:ext cx="3547318" cy="1477328"/>
          </a:xfrm>
          <a:prstGeom prst="rect">
            <a:avLst/>
          </a:prstGeom>
          <a:noFill/>
        </p:spPr>
        <p:txBody>
          <a:bodyPr wrap="none" rtlCol="0">
            <a:spAutoFit/>
          </a:bodyPr>
          <a:lstStyle/>
          <a:p>
            <a:r>
              <a:rPr lang="ru-RU" b="1" dirty="0">
                <a:solidFill>
                  <a:schemeClr val="accent5">
                    <a:lumMod val="50000"/>
                  </a:schemeClr>
                </a:solidFill>
                <a:latin typeface="Arial" panose="020B0604020202020204" pitchFamily="34" charset="0"/>
                <a:cs typeface="Arial" panose="020B0604020202020204" pitchFamily="34" charset="0"/>
              </a:rPr>
              <a:t>а</a:t>
            </a:r>
            <a:r>
              <a:rPr lang="ru-RU" b="1" dirty="0" smtClean="0">
                <a:solidFill>
                  <a:schemeClr val="accent5">
                    <a:lumMod val="50000"/>
                  </a:schemeClr>
                </a:solidFill>
                <a:latin typeface="Arial" panose="020B0604020202020204" pitchFamily="34" charset="0"/>
                <a:cs typeface="Arial" panose="020B0604020202020204" pitchFamily="34" charset="0"/>
              </a:rPr>
              <a:t>вторы:</a:t>
            </a:r>
          </a:p>
          <a:p>
            <a:r>
              <a:rPr lang="ru-RU" b="1" dirty="0" smtClean="0">
                <a:solidFill>
                  <a:schemeClr val="accent5">
                    <a:lumMod val="50000"/>
                  </a:schemeClr>
                </a:solidFill>
                <a:latin typeface="Arial" panose="020B0604020202020204" pitchFamily="34" charset="0"/>
                <a:cs typeface="Arial" panose="020B0604020202020204" pitchFamily="34" charset="0"/>
              </a:rPr>
              <a:t>Борисова Т.А.</a:t>
            </a:r>
          </a:p>
          <a:p>
            <a:r>
              <a:rPr lang="ru-RU" b="1" dirty="0">
                <a:solidFill>
                  <a:schemeClr val="accent5">
                    <a:lumMod val="50000"/>
                  </a:schemeClr>
                </a:solidFill>
                <a:latin typeface="Arial" panose="020B0604020202020204" pitchFamily="34" charset="0"/>
                <a:cs typeface="Arial" panose="020B0604020202020204" pitchFamily="34" charset="0"/>
              </a:rPr>
              <a:t>м</a:t>
            </a:r>
            <a:r>
              <a:rPr lang="ru-RU" b="1" dirty="0" smtClean="0">
                <a:solidFill>
                  <a:schemeClr val="accent5">
                    <a:lumMod val="50000"/>
                  </a:schemeClr>
                </a:solidFill>
                <a:latin typeface="Arial" panose="020B0604020202020204" pitchFamily="34" charset="0"/>
                <a:cs typeface="Arial" panose="020B0604020202020204" pitchFamily="34" charset="0"/>
              </a:rPr>
              <a:t>узыкальный руководитель,</a:t>
            </a:r>
          </a:p>
          <a:p>
            <a:r>
              <a:rPr lang="ru-RU" b="1" dirty="0" smtClean="0">
                <a:solidFill>
                  <a:schemeClr val="accent5">
                    <a:lumMod val="50000"/>
                  </a:schemeClr>
                </a:solidFill>
                <a:latin typeface="Arial" panose="020B0604020202020204" pitchFamily="34" charset="0"/>
                <a:cs typeface="Arial" panose="020B0604020202020204" pitchFamily="34" charset="0"/>
              </a:rPr>
              <a:t>Ознобихина Н.В.</a:t>
            </a:r>
          </a:p>
          <a:p>
            <a:r>
              <a:rPr lang="ru-RU" b="1" dirty="0">
                <a:solidFill>
                  <a:schemeClr val="accent5">
                    <a:lumMod val="50000"/>
                  </a:schemeClr>
                </a:solidFill>
                <a:latin typeface="Arial" panose="020B0604020202020204" pitchFamily="34" charset="0"/>
                <a:cs typeface="Arial" panose="020B0604020202020204" pitchFamily="34" charset="0"/>
              </a:rPr>
              <a:t>и</a:t>
            </a:r>
            <a:r>
              <a:rPr lang="ru-RU" b="1" dirty="0" smtClean="0">
                <a:solidFill>
                  <a:schemeClr val="accent5">
                    <a:lumMod val="50000"/>
                  </a:schemeClr>
                </a:solidFill>
                <a:latin typeface="Arial" panose="020B0604020202020204" pitchFamily="34" charset="0"/>
                <a:cs typeface="Arial" panose="020B0604020202020204" pitchFamily="34" charset="0"/>
              </a:rPr>
              <a:t>нструктор по ФИЗО</a:t>
            </a:r>
            <a:endParaRPr lang="ru-RU" b="1" dirty="0">
              <a:solidFill>
                <a:schemeClr val="accent5">
                  <a:lumMod val="50000"/>
                </a:schemeClr>
              </a:solidFill>
              <a:latin typeface="Arial" panose="020B0604020202020204" pitchFamily="34" charset="0"/>
              <a:cs typeface="Arial" panose="020B0604020202020204" pitchFamily="34" charset="0"/>
            </a:endParaRPr>
          </a:p>
        </p:txBody>
      </p:sp>
      <p:sp>
        <p:nvSpPr>
          <p:cNvPr id="5" name="TextBox 4"/>
          <p:cNvSpPr txBox="1"/>
          <p:nvPr/>
        </p:nvSpPr>
        <p:spPr>
          <a:xfrm>
            <a:off x="3203848" y="6237312"/>
            <a:ext cx="3153447" cy="369332"/>
          </a:xfrm>
          <a:prstGeom prst="rect">
            <a:avLst/>
          </a:prstGeom>
          <a:noFill/>
        </p:spPr>
        <p:txBody>
          <a:bodyPr wrap="square" rtlCol="0">
            <a:spAutoFit/>
          </a:bodyPr>
          <a:lstStyle/>
          <a:p>
            <a:pPr algn="ctr"/>
            <a:r>
              <a:rPr lang="ru-RU" b="1" dirty="0">
                <a:solidFill>
                  <a:schemeClr val="accent5">
                    <a:lumMod val="50000"/>
                  </a:schemeClr>
                </a:solidFill>
                <a:latin typeface="Arial" panose="020B0604020202020204" pitchFamily="34" charset="0"/>
                <a:cs typeface="Arial" panose="020B0604020202020204" pitchFamily="34" charset="0"/>
              </a:rPr>
              <a:t>д</a:t>
            </a:r>
            <a:r>
              <a:rPr lang="ru-RU" b="1" dirty="0" smtClean="0">
                <a:solidFill>
                  <a:schemeClr val="accent5">
                    <a:lumMod val="50000"/>
                  </a:schemeClr>
                </a:solidFill>
                <a:latin typeface="Arial" panose="020B0604020202020204" pitchFamily="34" charset="0"/>
                <a:cs typeface="Arial" panose="020B0604020202020204" pitchFamily="34" charset="0"/>
              </a:rPr>
              <a:t>екабрь 2020 г.</a:t>
            </a:r>
            <a:endParaRPr lang="ru-RU" b="1" dirty="0">
              <a:solidFill>
                <a:schemeClr val="accent5">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9469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9039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619649" y="1268760"/>
            <a:ext cx="6524351" cy="4093428"/>
          </a:xfrm>
          <a:prstGeom prst="rect">
            <a:avLst/>
          </a:prstGeom>
          <a:noFill/>
        </p:spPr>
        <p:txBody>
          <a:bodyPr wrap="square" rtlCol="0">
            <a:spAutoFit/>
          </a:bodyPr>
          <a:lstStyle/>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Мы в садике нашем дружно живём:</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Играем, и много всего узнаём.</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О том, что полезно, о том, что нельзя,</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О том, что случиться может беда!</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Ёлочки гибнут в нашем лесу:</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Люди срубают, домой их несут.</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Что делать?</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Не можем мы больше молчать!</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Решили листовки мы всем раздавать.</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Мы в них рассказали, как делать нельзя,</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Что может случиться большая беда.</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Что нужно природу беречь и хранить,</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А ёлочку можно на рынке купить.</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96" y="525522"/>
            <a:ext cx="2740444" cy="4343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273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619" y="476671"/>
            <a:ext cx="3818341" cy="50911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9992" y="1652244"/>
            <a:ext cx="4284712" cy="4185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139952" y="476671"/>
            <a:ext cx="5220208" cy="707886"/>
          </a:xfrm>
          <a:prstGeom prst="rect">
            <a:avLst/>
          </a:prstGeom>
          <a:noFill/>
        </p:spPr>
        <p:txBody>
          <a:bodyPr wrap="square" rtlCol="0">
            <a:spAutoFit/>
          </a:bodyPr>
          <a:lstStyle/>
          <a:p>
            <a:pPr algn="ctr"/>
            <a:r>
              <a:rPr lang="ru-RU" sz="2000" b="1" dirty="0" smtClean="0">
                <a:solidFill>
                  <a:schemeClr val="accent3">
                    <a:lumMod val="50000"/>
                  </a:schemeClr>
                </a:solidFill>
                <a:latin typeface="Arial" panose="020B0604020202020204" pitchFamily="34" charset="0"/>
                <a:cs typeface="Arial" panose="020B0604020202020204" pitchFamily="34" charset="0"/>
              </a:rPr>
              <a:t>Рита и Даша первыми стали,</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Кто наши листовки прохожим раздали.</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42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552" y="0"/>
            <a:ext cx="9753600" cy="682942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6" y="1052736"/>
            <a:ext cx="3471308" cy="4628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347864" y="692696"/>
            <a:ext cx="5616624" cy="707886"/>
          </a:xfrm>
          <a:prstGeom prst="rect">
            <a:avLst/>
          </a:prstGeom>
          <a:noFill/>
        </p:spPr>
        <p:txBody>
          <a:bodyPr wrap="square" rtlCol="0">
            <a:spAutoFit/>
          </a:bodyPr>
          <a:lstStyle/>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А это  </a:t>
            </a:r>
            <a:r>
              <a:rPr lang="ru-RU" sz="2000" b="1" dirty="0" err="1" smtClean="0">
                <a:solidFill>
                  <a:schemeClr val="accent3">
                    <a:lumMod val="50000"/>
                  </a:schemeClr>
                </a:solidFill>
                <a:latin typeface="Arial" panose="020B0604020202020204" pitchFamily="34" charset="0"/>
                <a:cs typeface="Arial" panose="020B0604020202020204" pitchFamily="34" charset="0"/>
              </a:rPr>
              <a:t>Настюша</a:t>
            </a:r>
            <a:r>
              <a:rPr lang="ru-RU" sz="2000" b="1" dirty="0" smtClean="0">
                <a:solidFill>
                  <a:schemeClr val="accent3">
                    <a:lumMod val="50000"/>
                  </a:schemeClr>
                </a:solidFill>
                <a:latin typeface="Arial" panose="020B0604020202020204" pitchFamily="34" charset="0"/>
                <a:cs typeface="Arial" panose="020B0604020202020204" pitchFamily="34" charset="0"/>
              </a:rPr>
              <a:t> листовку даёт:</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Читайте, учитесь, взрослый народ!</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sp>
        <p:nvSpPr>
          <p:cNvPr id="3" name="TextBox 2"/>
          <p:cNvSpPr txBox="1"/>
          <p:nvPr/>
        </p:nvSpPr>
        <p:spPr>
          <a:xfrm>
            <a:off x="3563888" y="1628800"/>
            <a:ext cx="5040560" cy="2862322"/>
          </a:xfrm>
          <a:prstGeom prst="rect">
            <a:avLst/>
          </a:prstGeom>
          <a:noFill/>
        </p:spPr>
        <p:txBody>
          <a:bodyPr wrap="square" rtlCol="0">
            <a:spAutoFit/>
          </a:bodyPr>
          <a:lstStyle/>
          <a:p>
            <a:r>
              <a:rPr lang="ru-RU" b="1" dirty="0">
                <a:solidFill>
                  <a:schemeClr val="accent5">
                    <a:lumMod val="50000"/>
                  </a:schemeClr>
                </a:solidFill>
                <a:latin typeface="Arial" panose="020B0604020202020204" pitchFamily="34" charset="0"/>
                <a:cs typeface="Arial" panose="020B0604020202020204" pitchFamily="34" charset="0"/>
              </a:rPr>
              <a:t>НЕ рубите её, а оставьте в лесу,-</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Я вам запах еловый в горсти принесу,</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А шаров разноцветных сверкающий звон</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Пусть наполнит звучаньем хрустальный плафон.</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Будут свечи, хлопушки, огни, серпантин</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Ну, а елку мы сами в лесу навестим…</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Погрустим в тишине, помечтаем о ней-</a:t>
            </a:r>
            <a:endParaRPr lang="ru-RU" dirty="0">
              <a:solidFill>
                <a:schemeClr val="accent5">
                  <a:lumMod val="50000"/>
                </a:schemeClr>
              </a:solidFill>
              <a:latin typeface="Arial" panose="020B0604020202020204" pitchFamily="34" charset="0"/>
              <a:cs typeface="Arial" panose="020B0604020202020204" pitchFamily="34" charset="0"/>
            </a:endParaRPr>
          </a:p>
          <a:p>
            <a:r>
              <a:rPr lang="ru-RU" b="1" dirty="0">
                <a:solidFill>
                  <a:schemeClr val="accent5">
                    <a:lumMod val="50000"/>
                  </a:schemeClr>
                </a:solidFill>
                <a:latin typeface="Arial" panose="020B0604020202020204" pitchFamily="34" charset="0"/>
                <a:cs typeface="Arial" panose="020B0604020202020204" pitchFamily="34" charset="0"/>
              </a:rPr>
              <a:t>Там ,где россыпь иголок и множество пней.</a:t>
            </a:r>
            <a:endParaRPr lang="ru-RU" dirty="0">
              <a:solidFill>
                <a:schemeClr val="accent5">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7533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91567"/>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1321" t="-1702" r="12500" b="1702"/>
          <a:stretch/>
        </p:blipFill>
        <p:spPr bwMode="auto">
          <a:xfrm>
            <a:off x="4875237" y="1268760"/>
            <a:ext cx="3977580" cy="513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71626" y="692696"/>
            <a:ext cx="8548846" cy="707886"/>
          </a:xfrm>
          <a:prstGeom prst="rect">
            <a:avLst/>
          </a:prstGeom>
          <a:noFill/>
        </p:spPr>
        <p:txBody>
          <a:bodyPr wrap="square" rtlCol="0">
            <a:spAutoFit/>
          </a:bodyPr>
          <a:lstStyle/>
          <a:p>
            <a:pPr algn="ctr"/>
            <a:r>
              <a:rPr lang="ru-RU" sz="2000" b="1" dirty="0" smtClean="0">
                <a:solidFill>
                  <a:srgbClr val="00B050"/>
                </a:solidFill>
                <a:latin typeface="Arial" panose="020B0604020202020204" pitchFamily="34" charset="0"/>
                <a:cs typeface="Arial" panose="020B0604020202020204" pitchFamily="34" charset="0"/>
              </a:rPr>
              <a:t> </a:t>
            </a:r>
            <a:r>
              <a:rPr lang="ru-RU" sz="2000" b="1" dirty="0" smtClean="0">
                <a:solidFill>
                  <a:schemeClr val="accent3">
                    <a:lumMod val="50000"/>
                  </a:schemeClr>
                </a:solidFill>
                <a:latin typeface="Arial" panose="020B0604020202020204" pitchFamily="34" charset="0"/>
                <a:cs typeface="Arial" panose="020B0604020202020204" pitchFamily="34" charset="0"/>
              </a:rPr>
              <a:t>Кто – то сразу внимательно всё прочитал,</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И много полезного  раз – и узнал!</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sp>
        <p:nvSpPr>
          <p:cNvPr id="5" name="TextBox 4"/>
          <p:cNvSpPr txBox="1"/>
          <p:nvPr/>
        </p:nvSpPr>
        <p:spPr>
          <a:xfrm>
            <a:off x="827584" y="1628800"/>
            <a:ext cx="3888432" cy="5078313"/>
          </a:xfrm>
          <a:prstGeom prst="rect">
            <a:avLst/>
          </a:prstGeom>
          <a:noFill/>
        </p:spPr>
        <p:txBody>
          <a:bodyPr wrap="square" rtlCol="0">
            <a:spAutoFit/>
          </a:bodyPr>
          <a:lstStyle/>
          <a:p>
            <a:r>
              <a:rPr lang="ru-RU" b="1" dirty="0">
                <a:solidFill>
                  <a:schemeClr val="accent5">
                    <a:lumMod val="50000"/>
                  </a:schemeClr>
                </a:solidFill>
              </a:rPr>
              <a:t>Приближается Новый год. Символом этого праздника является зеленая красавица, которую вы после 14 января выбросите. Возле наших домов будут опять образованы целые кладбища убитых лесов. Зачем? Ведь хвойные деревья растут десятки и более лет. Не лучше ли собрать деньги на искусственную елку, зато встречать новогодние праздники она будет с вами всю жизнь и перейдет по наследству. Или сделать букет из сосновых веток, который придает комнате аромат, а оригинальность композиции будет соответствовать вашим фантазиям.</a:t>
            </a:r>
            <a:endParaRPr lang="ru-RU" dirty="0">
              <a:solidFill>
                <a:schemeClr val="accent5">
                  <a:lumMod val="50000"/>
                </a:schemeClr>
              </a:solidFill>
            </a:endParaRPr>
          </a:p>
          <a:p>
            <a:r>
              <a:rPr lang="ru-RU" b="1" dirty="0">
                <a:solidFill>
                  <a:schemeClr val="accent5">
                    <a:lumMod val="50000"/>
                  </a:schemeClr>
                </a:solidFill>
              </a:rPr>
              <a:t>Сберегите зеленую красавицу!</a:t>
            </a:r>
            <a:endParaRPr lang="ru-RU" dirty="0">
              <a:solidFill>
                <a:schemeClr val="accent5">
                  <a:lumMod val="50000"/>
                </a:schemeClr>
              </a:solidFill>
            </a:endParaRPr>
          </a:p>
        </p:txBody>
      </p:sp>
    </p:spTree>
    <p:extLst>
      <p:ext uri="{BB962C8B-B14F-4D97-AF65-F5344CB8AC3E}">
        <p14:creationId xmlns:p14="http://schemas.microsoft.com/office/powerpoint/2010/main" val="945240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484784"/>
            <a:ext cx="388843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548679"/>
            <a:ext cx="3913682" cy="5218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95537" y="332656"/>
            <a:ext cx="4176464" cy="1015663"/>
          </a:xfrm>
          <a:prstGeom prst="rect">
            <a:avLst/>
          </a:prstGeom>
          <a:noFill/>
        </p:spPr>
        <p:txBody>
          <a:bodyPr wrap="square" rtlCol="0">
            <a:spAutoFit/>
          </a:bodyPr>
          <a:lstStyle/>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Милана и Тёма, брат и сестра.</a:t>
            </a:r>
          </a:p>
          <a:p>
            <a:pPr algn="ctr"/>
            <a:r>
              <a:rPr lang="ru-RU" sz="2000" b="1" dirty="0" smtClean="0">
                <a:solidFill>
                  <a:schemeClr val="accent3">
                    <a:lumMod val="50000"/>
                  </a:schemeClr>
                </a:solidFill>
                <a:latin typeface="Arial" panose="020B0604020202020204" pitchFamily="34" charset="0"/>
                <a:cs typeface="Arial" panose="020B0604020202020204" pitchFamily="34" charset="0"/>
              </a:rPr>
              <a:t>Возраст  пусть разный, забота одна!</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3453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14\Desktop\0_75ef8_c7ad5121_XXXL-1024x7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97280" cy="6857999"/>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5199" y="1429643"/>
            <a:ext cx="3596060" cy="4794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457808" y="476672"/>
            <a:ext cx="8434672" cy="707886"/>
          </a:xfrm>
          <a:prstGeom prst="rect">
            <a:avLst/>
          </a:prstGeom>
          <a:noFill/>
        </p:spPr>
        <p:txBody>
          <a:bodyPr wrap="square" rtlCol="0">
            <a:spAutoFit/>
          </a:bodyPr>
          <a:lstStyle/>
          <a:p>
            <a:pPr algn="ctr"/>
            <a:r>
              <a:rPr lang="ru-RU" sz="2000" b="1" dirty="0" smtClean="0">
                <a:solidFill>
                  <a:srgbClr val="00B050"/>
                </a:solidFill>
                <a:latin typeface="Arial" panose="020B0604020202020204" pitchFamily="34" charset="0"/>
                <a:cs typeface="Arial" panose="020B0604020202020204" pitchFamily="34" charset="0"/>
              </a:rPr>
              <a:t> </a:t>
            </a:r>
            <a:r>
              <a:rPr lang="ru-RU" sz="2000" b="1" dirty="0" smtClean="0">
                <a:solidFill>
                  <a:schemeClr val="accent3">
                    <a:lumMod val="50000"/>
                  </a:schemeClr>
                </a:solidFill>
                <a:latin typeface="Arial" panose="020B0604020202020204" pitchFamily="34" charset="0"/>
                <a:cs typeface="Arial" panose="020B0604020202020204" pitchFamily="34" charset="0"/>
              </a:rPr>
              <a:t>И пусть мы малы, но уверены всё же,</a:t>
            </a:r>
            <a:br>
              <a:rPr lang="ru-RU" sz="2000" b="1" dirty="0" smtClean="0">
                <a:solidFill>
                  <a:schemeClr val="accent3">
                    <a:lumMod val="50000"/>
                  </a:schemeClr>
                </a:solidFill>
                <a:latin typeface="Arial" panose="020B0604020202020204" pitchFamily="34" charset="0"/>
                <a:cs typeface="Arial" panose="020B0604020202020204" pitchFamily="34" charset="0"/>
              </a:rPr>
            </a:br>
            <a:r>
              <a:rPr lang="ru-RU" sz="2000" b="1" dirty="0" smtClean="0">
                <a:solidFill>
                  <a:schemeClr val="accent3">
                    <a:lumMod val="50000"/>
                  </a:schemeClr>
                </a:solidFill>
                <a:latin typeface="Arial" panose="020B0604020202020204" pitchFamily="34" charset="0"/>
                <a:cs typeface="Arial" panose="020B0604020202020204" pitchFamily="34" charset="0"/>
              </a:rPr>
              <a:t>Сделать мир лучше тоже мы сможем!</a:t>
            </a:r>
            <a:endParaRPr lang="ru-RU" sz="2000" b="1" dirty="0">
              <a:solidFill>
                <a:schemeClr val="accent3">
                  <a:lumMod val="50000"/>
                </a:schemeClr>
              </a:solidFill>
              <a:latin typeface="Arial" panose="020B0604020202020204" pitchFamily="34" charset="0"/>
              <a:cs typeface="Arial" panose="020B0604020202020204" pitchFamily="34" charset="0"/>
            </a:endParaRPr>
          </a:p>
        </p:txBody>
      </p:sp>
      <p:sp>
        <p:nvSpPr>
          <p:cNvPr id="3" name="TextBox 2"/>
          <p:cNvSpPr txBox="1"/>
          <p:nvPr/>
        </p:nvSpPr>
        <p:spPr>
          <a:xfrm>
            <a:off x="854875" y="1429643"/>
            <a:ext cx="4536504" cy="4247317"/>
          </a:xfrm>
          <a:prstGeom prst="rect">
            <a:avLst/>
          </a:prstGeom>
          <a:noFill/>
        </p:spPr>
        <p:txBody>
          <a:bodyPr wrap="square" rtlCol="0">
            <a:spAutoFit/>
          </a:bodyPr>
          <a:lstStyle/>
          <a:p>
            <a:r>
              <a:rPr lang="ru-RU" b="1" dirty="0">
                <a:solidFill>
                  <a:schemeClr val="accent5">
                    <a:lumMod val="50000"/>
                  </a:schemeClr>
                </a:solidFill>
              </a:rPr>
              <a:t>Да, рубить и наряжать елку к Новому году – это традиция. Но зародилась она очень давно, когда деревьев на планете было значительно больше, а людей – меньше, и когда Земля не задыхалась от недостатка чистого воздуха. Конечно, встреча Нового года – любимый и радостный праздник, а ёлка – символ этого праздника. Но ведь радость можно создать,  не принося вреда живому. Ведь символы мы можем смастерить сами, своими руками. А елочки пусть останутся в лесу, радуют нас своей красотой и выполняют бесценную работу – очищают нашу планету от последствий неразумных действий </a:t>
            </a:r>
            <a:r>
              <a:rPr lang="ru-RU" b="1" dirty="0" smtClean="0">
                <a:solidFill>
                  <a:schemeClr val="accent5">
                    <a:lumMod val="50000"/>
                  </a:schemeClr>
                </a:solidFill>
              </a:rPr>
              <a:t>человека.</a:t>
            </a:r>
            <a:endParaRPr lang="ru-RU" dirty="0">
              <a:solidFill>
                <a:schemeClr val="accent5">
                  <a:lumMod val="50000"/>
                </a:schemeClr>
              </a:solidFill>
            </a:endParaRPr>
          </a:p>
        </p:txBody>
      </p:sp>
    </p:spTree>
    <p:extLst>
      <p:ext uri="{BB962C8B-B14F-4D97-AF65-F5344CB8AC3E}">
        <p14:creationId xmlns:p14="http://schemas.microsoft.com/office/powerpoint/2010/main" val="16193822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353</Words>
  <Application>Microsoft Office PowerPoint</Application>
  <PresentationFormat>Экран (4:3)</PresentationFormat>
  <Paragraphs>35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14</dc:creator>
  <cp:lastModifiedBy>Методический кабинет</cp:lastModifiedBy>
  <cp:revision>11</cp:revision>
  <dcterms:created xsi:type="dcterms:W3CDTF">2020-12-18T07:51:23Z</dcterms:created>
  <dcterms:modified xsi:type="dcterms:W3CDTF">2020-12-18T10:19:55Z</dcterms:modified>
</cp:coreProperties>
</file>