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25E3"/>
    <a:srgbClr val="77096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6EC28-8937-4137-9D4A-02CFD1BB5EEE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E35BE-088C-410E-81D6-0837F1B911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E35BE-088C-410E-81D6-0837F1B911A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88CC07-85F5-4B8B-A63D-DCD6BBC6759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403EFE-B6B8-4B3B-823F-43E5F880F32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title"/>
          </p:nvPr>
        </p:nvSpPr>
        <p:spPr>
          <a:xfrm>
            <a:off x="251520" y="3717032"/>
            <a:ext cx="8445624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B050"/>
                </a:solidFill>
                <a:latin typeface="Comic Sans MS" pitchFamily="66" charset="0"/>
              </a:rPr>
              <a:t>Игра-тренажёр для детей старшего дошкольного возраста по теме: </a:t>
            </a:r>
            <a:r>
              <a:rPr lang="ru-RU" sz="4000" dirty="0" smtClean="0">
                <a:latin typeface="Comic Sans MS" pitchFamily="66" charset="0"/>
              </a:rPr>
              <a:t/>
            </a:r>
            <a:br>
              <a:rPr lang="ru-RU" sz="4000" dirty="0" smtClean="0">
                <a:latin typeface="Comic Sans MS" pitchFamily="66" charset="0"/>
              </a:rPr>
            </a:br>
            <a:r>
              <a:rPr lang="ru-RU" sz="4000" dirty="0" smtClean="0">
                <a:solidFill>
                  <a:srgbClr val="DF25E3"/>
                </a:solidFill>
                <a:latin typeface="Comic Sans MS" pitchFamily="66" charset="0"/>
              </a:rPr>
              <a:t>«Дифференциация гласных </a:t>
            </a: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О-Ё</a:t>
            </a:r>
            <a:r>
              <a:rPr lang="ru-RU" sz="4000" dirty="0" smtClean="0">
                <a:solidFill>
                  <a:srgbClr val="DF25E3"/>
                </a:solidFill>
                <a:latin typeface="Comic Sans MS" pitchFamily="66" charset="0"/>
              </a:rPr>
              <a:t>»</a:t>
            </a:r>
            <a:endParaRPr lang="ru-RU" sz="4000" dirty="0">
              <a:solidFill>
                <a:srgbClr val="DF25E3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032" y="4509120"/>
            <a:ext cx="3826768" cy="181548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sz="7400" dirty="0" smtClean="0">
                <a:solidFill>
                  <a:srgbClr val="FF0000"/>
                </a:solidFill>
                <a:latin typeface="Comic Sans MS" pitchFamily="66" charset="0"/>
              </a:rPr>
              <a:t>Автор: </a:t>
            </a:r>
          </a:p>
          <a:p>
            <a:pPr>
              <a:buNone/>
            </a:pPr>
            <a:r>
              <a:rPr lang="ru-RU" sz="7400" dirty="0" smtClean="0">
                <a:solidFill>
                  <a:srgbClr val="C00000"/>
                </a:solidFill>
                <a:latin typeface="Comic Sans MS" pitchFamily="66" charset="0"/>
              </a:rPr>
              <a:t>Хузина Ольга Михайловна</a:t>
            </a:r>
          </a:p>
          <a:p>
            <a:pPr>
              <a:buNone/>
            </a:pPr>
            <a:r>
              <a:rPr lang="ru-RU" sz="7400" dirty="0" smtClean="0">
                <a:solidFill>
                  <a:srgbClr val="7030A0"/>
                </a:solidFill>
                <a:latin typeface="Comic Sans MS" pitchFamily="66" charset="0"/>
              </a:rPr>
              <a:t>Учитель-логопед</a:t>
            </a:r>
            <a:endParaRPr lang="ru-RU" sz="7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Муниципальное автономное дошкольное образовательное учреждение 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детский сад №3 «Светлячок»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428868"/>
            <a:ext cx="3857652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420888"/>
            <a:ext cx="4156662" cy="40810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691680" y="620688"/>
            <a:ext cx="13681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Comic Sans MS" pitchFamily="66" charset="0"/>
              </a:rPr>
              <a:t>О</a:t>
            </a:r>
            <a:endParaRPr lang="ru-RU" sz="9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692696"/>
            <a:ext cx="13681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Comic Sans MS" pitchFamily="66" charset="0"/>
              </a:rPr>
              <a:t>Ё</a:t>
            </a:r>
            <a:endParaRPr lang="ru-RU" sz="96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Трав копытами касаясь</a:t>
            </a:r>
            <a:br>
              <a:rPr lang="ru-RU" dirty="0" smtClean="0"/>
            </a:br>
            <a:r>
              <a:rPr lang="ru-RU" dirty="0" smtClean="0"/>
              <a:t>Ходит по лесу красавец,</a:t>
            </a:r>
            <a:br>
              <a:rPr lang="ru-RU" dirty="0" smtClean="0"/>
            </a:br>
            <a:r>
              <a:rPr lang="ru-RU" dirty="0" smtClean="0"/>
              <a:t>Ходит смело и легко,</a:t>
            </a:r>
            <a:br>
              <a:rPr lang="ru-RU" dirty="0" smtClean="0"/>
            </a:br>
            <a:r>
              <a:rPr lang="ru-RU" dirty="0" smtClean="0"/>
              <a:t>Рога раскинув широко. </a:t>
            </a:r>
            <a:r>
              <a:rPr lang="ru-RU" dirty="0" smtClean="0"/>
              <a:t>                                                 </a:t>
            </a:r>
            <a:endParaRPr lang="ru-RU" dirty="0"/>
          </a:p>
        </p:txBody>
      </p:sp>
      <p:pic>
        <p:nvPicPr>
          <p:cNvPr id="4" name="Рисунок 3" descr="990- red-deer-Cervus-elaphu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2348880"/>
            <a:ext cx="3951922" cy="39011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Под кустами,</a:t>
            </a:r>
            <a:br>
              <a:rPr lang="ru-RU" sz="3200" dirty="0" smtClean="0"/>
            </a:br>
            <a:r>
              <a:rPr lang="ru-RU" sz="3200" dirty="0" smtClean="0"/>
              <a:t>Под ёлками катится</a:t>
            </a:r>
            <a:br>
              <a:rPr lang="ru-RU" sz="3200" dirty="0" smtClean="0"/>
            </a:br>
            <a:r>
              <a:rPr lang="ru-RU" sz="3200" dirty="0" smtClean="0"/>
              <a:t>Клубочек с иголками</a:t>
            </a:r>
            <a:endParaRPr lang="ru-RU" sz="3200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630659"/>
            <a:ext cx="4177604" cy="35129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2000" dirty="0" smtClean="0">
                <a:solidFill>
                  <a:srgbClr val="FF0000"/>
                </a:solidFill>
              </a:rPr>
              <a:t>О</a:t>
            </a:r>
            <a:r>
              <a:rPr lang="ru-RU" sz="12000" dirty="0" smtClean="0"/>
              <a:t>лень</a:t>
            </a:r>
          </a:p>
          <a:p>
            <a:pPr algn="ctr"/>
            <a:r>
              <a:rPr lang="ru-RU" sz="12000" dirty="0" smtClean="0">
                <a:solidFill>
                  <a:srgbClr val="FF0000"/>
                </a:solidFill>
              </a:rPr>
              <a:t>Ё</a:t>
            </a:r>
            <a:r>
              <a:rPr lang="ru-RU" sz="12000" dirty="0" smtClean="0"/>
              <a:t>жик</a:t>
            </a:r>
            <a:endParaRPr lang="ru-RU" sz="1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95536" y="809012"/>
            <a:ext cx="8280920" cy="5073744"/>
          </a:xfrm>
          <a:prstGeom prst="rect">
            <a:avLst/>
          </a:prstGeom>
        </p:spPr>
        <p:txBody>
          <a:bodyPr/>
          <a:lstStyle/>
          <a:p>
            <a:pPr marL="45720" indent="0">
              <a:buNone/>
            </a:pPr>
            <a:endParaRPr lang="ru-RU" sz="6000" dirty="0" smtClean="0"/>
          </a:p>
          <a:p>
            <a:pPr marL="45720" indent="0">
              <a:buNone/>
            </a:pPr>
            <a:r>
              <a:rPr lang="ru-RU" sz="6000" dirty="0" smtClean="0"/>
              <a:t>Звук </a:t>
            </a:r>
            <a:r>
              <a:rPr lang="en-US" sz="6000" dirty="0" smtClean="0"/>
              <a:t>[</a:t>
            </a:r>
            <a:r>
              <a:rPr lang="ru-RU" sz="6000" dirty="0" smtClean="0">
                <a:solidFill>
                  <a:srgbClr val="FF0000"/>
                </a:solidFill>
              </a:rPr>
              <a:t>О</a:t>
            </a:r>
            <a:r>
              <a:rPr lang="en-US" sz="6000" dirty="0" smtClean="0"/>
              <a:t>]</a:t>
            </a:r>
            <a:r>
              <a:rPr lang="ru-RU" sz="6000" dirty="0" smtClean="0"/>
              <a:t> </a:t>
            </a:r>
            <a:r>
              <a:rPr lang="ru-RU" sz="6000" dirty="0" smtClean="0"/>
              <a:t>– буква </a:t>
            </a:r>
            <a:r>
              <a:rPr lang="ru-RU" sz="6000" dirty="0" smtClean="0">
                <a:solidFill>
                  <a:srgbClr val="FF0000"/>
                </a:solidFill>
              </a:rPr>
              <a:t>О</a:t>
            </a:r>
          </a:p>
          <a:p>
            <a:pPr marL="45720" indent="0">
              <a:buNone/>
            </a:pPr>
            <a:r>
              <a:rPr lang="ru-RU" sz="6000" dirty="0"/>
              <a:t>З</a:t>
            </a:r>
            <a:r>
              <a:rPr lang="ru-RU" sz="6000" dirty="0" smtClean="0"/>
              <a:t>вук </a:t>
            </a:r>
            <a:r>
              <a:rPr lang="en-US" sz="6000" dirty="0" smtClean="0"/>
              <a:t>[</a:t>
            </a:r>
            <a:r>
              <a:rPr lang="ru-RU" sz="6000" dirty="0" smtClean="0">
                <a:solidFill>
                  <a:srgbClr val="00B050"/>
                </a:solidFill>
              </a:rPr>
              <a:t>Й</a:t>
            </a:r>
            <a:r>
              <a:rPr lang="en-US" sz="6000" dirty="0" smtClean="0"/>
              <a:t>]</a:t>
            </a:r>
            <a:r>
              <a:rPr lang="ru-RU" sz="6000" dirty="0" smtClean="0"/>
              <a:t>+</a:t>
            </a:r>
            <a:r>
              <a:rPr lang="en-US" sz="6000" dirty="0" smtClean="0"/>
              <a:t>[</a:t>
            </a:r>
            <a:r>
              <a:rPr lang="ru-RU" sz="6000" dirty="0" smtClean="0">
                <a:solidFill>
                  <a:srgbClr val="FF0000"/>
                </a:solidFill>
              </a:rPr>
              <a:t>О</a:t>
            </a:r>
            <a:r>
              <a:rPr lang="en-US" sz="6000" dirty="0" smtClean="0"/>
              <a:t>] </a:t>
            </a:r>
            <a:r>
              <a:rPr lang="ru-RU" sz="6000" dirty="0" smtClean="0"/>
              <a:t>–</a:t>
            </a:r>
            <a:r>
              <a:rPr lang="en-US" sz="6000" dirty="0" smtClean="0"/>
              <a:t> </a:t>
            </a:r>
            <a:r>
              <a:rPr lang="ru-RU" sz="6000" dirty="0" smtClean="0"/>
              <a:t>буква </a:t>
            </a:r>
            <a:r>
              <a:rPr lang="ru-RU" sz="6000" dirty="0" smtClean="0">
                <a:solidFill>
                  <a:srgbClr val="FF0000"/>
                </a:solidFill>
              </a:rPr>
              <a:t>Ё</a:t>
            </a:r>
          </a:p>
          <a:p>
            <a:pPr marL="45720" indent="0">
              <a:buNone/>
            </a:pPr>
            <a:endParaRPr lang="ru-RU" sz="3600" dirty="0" smtClean="0"/>
          </a:p>
          <a:p>
            <a:pPr marL="45720" indent="0">
              <a:buNone/>
            </a:pPr>
            <a:endParaRPr lang="ru-RU" sz="3600" dirty="0"/>
          </a:p>
          <a:p>
            <a:pPr marL="45720" indent="0">
              <a:buNone/>
            </a:pPr>
            <a:endParaRPr lang="ru-RU" sz="3600" dirty="0" smtClean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96404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89120"/>
          </a:xfrm>
        </p:spPr>
        <p:txBody>
          <a:bodyPr>
            <a:normAutofit fontScale="92500" lnSpcReduction="2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8000" b="1" dirty="0" smtClean="0">
                <a:solidFill>
                  <a:srgbClr val="FF0000"/>
                </a:solidFill>
              </a:rPr>
              <a:t>а, о, у, </a:t>
            </a:r>
            <a:r>
              <a:rPr lang="ru-RU" sz="8000" b="1" dirty="0" err="1" smtClean="0">
                <a:solidFill>
                  <a:srgbClr val="FF0000"/>
                </a:solidFill>
              </a:rPr>
              <a:t>ы</a:t>
            </a:r>
            <a:r>
              <a:rPr lang="ru-RU" sz="8000" b="1" dirty="0" smtClean="0">
                <a:solidFill>
                  <a:srgbClr val="FF0000"/>
                </a:solidFill>
              </a:rPr>
              <a:t>, </a:t>
            </a:r>
            <a:r>
              <a:rPr lang="ru-RU" sz="8000" b="1" dirty="0" smtClean="0">
                <a:solidFill>
                  <a:srgbClr val="FF0000"/>
                </a:solidFill>
              </a:rPr>
              <a:t>э, и.</a:t>
            </a:r>
            <a:endParaRPr lang="ru-RU" sz="8000" b="1" dirty="0" smtClean="0">
              <a:solidFill>
                <a:srgbClr val="FF0000"/>
              </a:solidFill>
            </a:endParaRPr>
          </a:p>
          <a:p>
            <a:endParaRPr lang="ru-RU" sz="8000" b="1" dirty="0" smtClean="0"/>
          </a:p>
          <a:p>
            <a:r>
              <a:rPr lang="ru-RU" sz="8000" b="1" dirty="0" smtClean="0">
                <a:solidFill>
                  <a:srgbClr val="FF0000"/>
                </a:solidFill>
              </a:rPr>
              <a:t>я, </a:t>
            </a:r>
            <a:r>
              <a:rPr lang="ru-RU" sz="8000" b="1" dirty="0" err="1" smtClean="0">
                <a:solidFill>
                  <a:srgbClr val="FF0000"/>
                </a:solidFill>
              </a:rPr>
              <a:t>ю</a:t>
            </a:r>
            <a:r>
              <a:rPr lang="ru-RU" sz="8000" b="1" dirty="0" smtClean="0">
                <a:solidFill>
                  <a:srgbClr val="FF0000"/>
                </a:solidFill>
              </a:rPr>
              <a:t>, </a:t>
            </a:r>
            <a:r>
              <a:rPr lang="ru-RU" sz="8000" b="1" dirty="0" smtClean="0">
                <a:solidFill>
                  <a:srgbClr val="FF0000"/>
                </a:solidFill>
              </a:rPr>
              <a:t>ё, </a:t>
            </a:r>
            <a:r>
              <a:rPr lang="ru-RU" sz="8000" b="1" dirty="0" smtClean="0">
                <a:solidFill>
                  <a:srgbClr val="FF0000"/>
                </a:solidFill>
              </a:rPr>
              <a:t>е. 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38912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Нос –   нёс</a:t>
            </a:r>
            <a:br>
              <a:rPr lang="ru-RU" sz="6600" dirty="0" smtClean="0"/>
            </a:br>
            <a:r>
              <a:rPr lang="ru-RU" sz="6600" dirty="0" smtClean="0"/>
              <a:t>Вол –    вёл  </a:t>
            </a:r>
            <a:br>
              <a:rPr lang="ru-RU" sz="6600" dirty="0" smtClean="0"/>
            </a:br>
            <a:r>
              <a:rPr lang="ru-RU" sz="6600" dirty="0" smtClean="0"/>
              <a:t>Воз –    вёз  </a:t>
            </a:r>
            <a:br>
              <a:rPr lang="ru-RU" sz="6600" dirty="0" smtClean="0"/>
            </a:br>
            <a:r>
              <a:rPr lang="ru-RU" sz="6600" dirty="0" smtClean="0"/>
              <a:t>ров –    рёв  </a:t>
            </a:r>
            <a:br>
              <a:rPr lang="ru-RU" sz="6600" dirty="0" smtClean="0"/>
            </a:br>
            <a:r>
              <a:rPr lang="ru-RU" sz="6600" dirty="0" smtClean="0"/>
              <a:t>рад –    ряд</a:t>
            </a:r>
            <a:br>
              <a:rPr lang="ru-RU" sz="6600" dirty="0" smtClean="0"/>
            </a:br>
            <a:r>
              <a:rPr lang="ru-RU" sz="6600" dirty="0" smtClean="0"/>
              <a:t>тук –    тюк </a:t>
            </a:r>
            <a:endParaRPr lang="ru-RU" sz="66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/>
          <a:lstStyle/>
          <a:p>
            <a:r>
              <a:rPr lang="ru-RU" dirty="0" smtClean="0"/>
              <a:t>Вставить </a:t>
            </a:r>
            <a:r>
              <a:rPr lang="ru-RU" dirty="0" err="1" smtClean="0">
                <a:solidFill>
                  <a:srgbClr val="FF0000"/>
                </a:solidFill>
              </a:rPr>
              <a:t>о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dirty="0" err="1" smtClean="0">
                <a:solidFill>
                  <a:srgbClr val="FF0000"/>
                </a:solidFill>
              </a:rPr>
              <a:t>ё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928926" y="2643182"/>
            <a:ext cx="2197283" cy="100013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_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кно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388" y="1935480"/>
            <a:ext cx="2257412" cy="99345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_ да</a:t>
            </a:r>
            <a:endParaRPr lang="ru-RU" sz="32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67648" y="2857497"/>
            <a:ext cx="2197283" cy="1316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_ </a:t>
            </a:r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лка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ru-RU" sz="3200" dirty="0"/>
          </a:p>
        </p:txBody>
      </p:sp>
      <p:sp>
        <p:nvSpPr>
          <p:cNvPr id="7" name="Овал 6"/>
          <p:cNvSpPr/>
          <p:nvPr/>
        </p:nvSpPr>
        <p:spPr>
          <a:xfrm>
            <a:off x="6000760" y="4000504"/>
            <a:ext cx="2158305" cy="11740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кл_н</a:t>
            </a:r>
            <a:endParaRPr lang="ru-RU" sz="32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71802" y="4572008"/>
            <a:ext cx="2158305" cy="11740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к_в_р</a:t>
            </a:r>
            <a:endParaRPr lang="ru-RU" sz="3200" b="1" dirty="0">
              <a:ln w="1905">
                <a:solidFill>
                  <a:schemeClr val="tx1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64878" y="2123788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_</a:t>
            </a:r>
            <a:endParaRPr lang="ru-RU" sz="3200" b="1" dirty="0">
              <a:ln w="1905">
                <a:solidFill>
                  <a:prstClr val="black"/>
                </a:solidFill>
              </a:ln>
              <a:gradFill>
                <a:gsLst>
                  <a:gs pos="0">
                    <a:srgbClr val="A5C249">
                      <a:shade val="20000"/>
                      <a:satMod val="200000"/>
                    </a:srgbClr>
                  </a:gs>
                  <a:gs pos="78000">
                    <a:srgbClr val="A5C249">
                      <a:tint val="90000"/>
                      <a:shade val="89000"/>
                      <a:satMod val="220000"/>
                    </a:srgbClr>
                  </a:gs>
                  <a:gs pos="100000">
                    <a:srgbClr val="A5C24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  <a:latin typeface="Comic Sans MS" pitchFamily="66" charset="0"/>
              </a:rPr>
              <a:t>Проверь </a:t>
            </a:r>
            <a:r>
              <a:rPr lang="ru-RU" dirty="0" smtClean="0">
                <a:solidFill>
                  <a:srgbClr val="00B050"/>
                </a:solidFill>
                <a:latin typeface="Comic Sans MS" pitchFamily="66" charset="0"/>
              </a:rPr>
              <a:t>себя.</a:t>
            </a: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лка               </a:t>
            </a:r>
            <a:r>
              <a:rPr lang="ru-RU" sz="7200" dirty="0" smtClean="0">
                <a:solidFill>
                  <a:srgbClr val="FF0000"/>
                </a:solidFill>
              </a:rPr>
              <a:t>О</a:t>
            </a:r>
            <a:r>
              <a:rPr lang="ru-RU" sz="7200" dirty="0" smtClean="0"/>
              <a:t>кно</a:t>
            </a:r>
          </a:p>
          <a:p>
            <a:pPr algn="ctr">
              <a:buNone/>
            </a:pPr>
            <a:r>
              <a:rPr lang="ru-RU" sz="7200" dirty="0" smtClean="0"/>
              <a:t>Кл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н              Вод</a:t>
            </a:r>
            <a:r>
              <a:rPr lang="ru-RU" sz="7200" dirty="0" smtClean="0">
                <a:solidFill>
                  <a:srgbClr val="FF0000"/>
                </a:solidFill>
              </a:rPr>
              <a:t>а</a:t>
            </a:r>
            <a:r>
              <a:rPr lang="ru-RU" sz="7200" dirty="0" smtClean="0"/>
              <a:t>   </a:t>
            </a:r>
          </a:p>
          <a:p>
            <a:pPr algn="ctr">
              <a:buNone/>
            </a:pPr>
            <a:r>
              <a:rPr lang="ru-RU" sz="7200" dirty="0" smtClean="0"/>
              <a:t>К</a:t>
            </a:r>
            <a:r>
              <a:rPr lang="ru-RU" sz="7200" dirty="0" smtClean="0">
                <a:solidFill>
                  <a:srgbClr val="FF0000"/>
                </a:solidFill>
              </a:rPr>
              <a:t>о</a:t>
            </a:r>
            <a:r>
              <a:rPr lang="ru-RU" sz="7200" dirty="0" smtClean="0"/>
              <a:t>в</a:t>
            </a:r>
            <a:r>
              <a:rPr lang="ru-RU" sz="7200" dirty="0" smtClean="0">
                <a:solidFill>
                  <a:srgbClr val="FF0000"/>
                </a:solidFill>
              </a:rPr>
              <a:t>ё</a:t>
            </a:r>
            <a:r>
              <a:rPr lang="ru-RU" sz="7200" dirty="0" smtClean="0"/>
              <a:t>р</a:t>
            </a:r>
            <a:endParaRPr lang="ru-RU" sz="7200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99</Words>
  <Application>Microsoft Office PowerPoint</Application>
  <PresentationFormat>Экран (4:3)</PresentationFormat>
  <Paragraphs>44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Игра-тренажёр для детей старшего дошкольного возраста по теме:  «Дифференциация гласных О-Ё»</vt:lpstr>
      <vt:lpstr>Слайд 2</vt:lpstr>
      <vt:lpstr>Слайд 3</vt:lpstr>
      <vt:lpstr>Слайд 4</vt:lpstr>
      <vt:lpstr>Слайд 5</vt:lpstr>
      <vt:lpstr>Слайд 6</vt:lpstr>
      <vt:lpstr>Слайд 7</vt:lpstr>
      <vt:lpstr>Вставить о-ё</vt:lpstr>
      <vt:lpstr>Проверь себя.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Логопедическое занятие «Дифференциация гласных О-Ё»</dc:title>
  <dc:creator>123</dc:creator>
  <cp:lastModifiedBy>RePack by SPecialiST</cp:lastModifiedBy>
  <cp:revision>5</cp:revision>
  <dcterms:created xsi:type="dcterms:W3CDTF">2014-12-15T18:16:58Z</dcterms:created>
  <dcterms:modified xsi:type="dcterms:W3CDTF">2019-12-12T07:44:38Z</dcterms:modified>
</cp:coreProperties>
</file>