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1" r:id="rId5"/>
    <p:sldId id="272" r:id="rId6"/>
    <p:sldId id="273" r:id="rId7"/>
    <p:sldId id="275" r:id="rId8"/>
    <p:sldId id="274" r:id="rId9"/>
    <p:sldId id="276" r:id="rId10"/>
    <p:sldId id="283" r:id="rId11"/>
    <p:sldId id="284" r:id="rId12"/>
    <p:sldId id="285" r:id="rId13"/>
    <p:sldId id="286" r:id="rId14"/>
    <p:sldId id="287" r:id="rId15"/>
    <p:sldId id="277" r:id="rId16"/>
    <p:sldId id="278" r:id="rId17"/>
    <p:sldId id="279" r:id="rId18"/>
    <p:sldId id="280" r:id="rId19"/>
    <p:sldId id="281" r:id="rId20"/>
    <p:sldId id="282" r:id="rId21"/>
    <p:sldId id="259" r:id="rId22"/>
    <p:sldId id="260" r:id="rId23"/>
    <p:sldId id="261" r:id="rId24"/>
    <p:sldId id="262" r:id="rId25"/>
    <p:sldId id="263" r:id="rId26"/>
    <p:sldId id="26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5" d="100"/>
          <a:sy n="65" d="100"/>
        </p:scale>
        <p:origin x="-1530" y="-102"/>
      </p:cViewPr>
      <p:guideLst>
        <p:guide orient="horz" pos="2160"/>
        <p:guide pos="288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44497-77AC-4ACC-A752-DA78DF76D1E3}" type="datetimeFigureOut">
              <a:rPr lang="ru-RU" smtClean="0"/>
              <a:t>10.03.2017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8E72B-F1AC-4D57-BA47-198C0EDCA25D}" type="slidenum">
              <a:rPr lang="ru-RU" smtClean="0"/>
              <a:t>‹#›</a:t>
            </a:fld>
            <a:endParaRPr lang="ru-RU"/>
          </a:p>
        </p:txBody>
      </p:sp>
    </p:spTree>
    <p:extLst>
      <p:ext uri="{BB962C8B-B14F-4D97-AF65-F5344CB8AC3E}">
        <p14:creationId xmlns:p14="http://schemas.microsoft.com/office/powerpoint/2010/main" val="398383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10.03.2017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im2-tub-ru.yandex.net/i?id=31aaa6e7f757bc374832d8469f502914-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4536504" cy="5976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www.playcast.ru/uploads/2014/12/26/112788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320988"/>
            <a:ext cx="4996355" cy="345716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11960" y="751344"/>
            <a:ext cx="4780331" cy="2677656"/>
          </a:xfrm>
          <a:prstGeom prst="rect">
            <a:avLst/>
          </a:prstGeom>
        </p:spPr>
        <p:txBody>
          <a:bodyPr wrap="square">
            <a:spAutoFit/>
          </a:bodyPr>
          <a:lstStyle/>
          <a:p>
            <a:pPr algn="ctr"/>
            <a:r>
              <a:rPr lang="ru-RU" sz="2800" b="1" dirty="0" smtClean="0">
                <a:solidFill>
                  <a:srgbClr val="C00000"/>
                </a:solidFill>
                <a:effectLst>
                  <a:outerShdw blurRad="38100" dist="38100" dir="2700000" algn="tl">
                    <a:srgbClr val="000000">
                      <a:alpha val="43137"/>
                    </a:srgbClr>
                  </a:outerShdw>
                </a:effectLst>
                <a:latin typeface="Georgia" panose="02040502050405020303" pitchFamily="18" charset="0"/>
              </a:rPr>
              <a:t>«Общеобразовательная программа  дошкольного образования используемая в работе ДОУ»</a:t>
            </a:r>
            <a:r>
              <a:rPr lang="ru-RU" sz="2800" b="1" dirty="0">
                <a:solidFill>
                  <a:srgbClr val="C00000"/>
                </a:solidFill>
                <a:effectLst>
                  <a:outerShdw blurRad="38100" dist="38100" dir="2700000" algn="tl">
                    <a:srgbClr val="000000">
                      <a:alpha val="43137"/>
                    </a:srgbClr>
                  </a:outerShdw>
                </a:effectLst>
                <a:latin typeface="Georgia" panose="02040502050405020303" pitchFamily="18" charset="0"/>
              </a:rPr>
              <a:t> </a:t>
            </a:r>
          </a:p>
        </p:txBody>
      </p:sp>
    </p:spTree>
    <p:extLst>
      <p:ext uri="{BB962C8B-B14F-4D97-AF65-F5344CB8AC3E}">
        <p14:creationId xmlns:p14="http://schemas.microsoft.com/office/powerpoint/2010/main" val="1804622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539552" y="278470"/>
            <a:ext cx="8064896" cy="6801862"/>
          </a:xfrm>
          <a:prstGeom prst="rect">
            <a:avLst/>
          </a:prstGeom>
        </p:spPr>
        <p:txBody>
          <a:bodyPr wrap="square">
            <a:spAutoFit/>
          </a:bodyPr>
          <a:lstStyle/>
          <a:p>
            <a:pPr algn="just"/>
            <a:r>
              <a:rPr lang="ru-RU" sz="2000" b="1" dirty="0" smtClean="0">
                <a:latin typeface="Georgia" pitchFamily="18" charset="0"/>
              </a:rPr>
              <a:t>     </a:t>
            </a:r>
            <a:r>
              <a:rPr lang="ru-RU" sz="2400" b="1" dirty="0">
                <a:solidFill>
                  <a:srgbClr val="C00000"/>
                </a:solidFill>
                <a:effectLst>
                  <a:outerShdw blurRad="38100" dist="38100" dir="2700000" algn="tl">
                    <a:srgbClr val="000000">
                      <a:alpha val="43137"/>
                    </a:srgbClr>
                  </a:outerShdw>
                </a:effectLst>
                <a:latin typeface="Georgia" pitchFamily="18" charset="0"/>
              </a:rPr>
              <a:t>Программа «От рождения до школы</a:t>
            </a:r>
            <a:r>
              <a:rPr lang="ru-RU" sz="2400" b="1" dirty="0" smtClean="0">
                <a:solidFill>
                  <a:srgbClr val="C00000"/>
                </a:solidFill>
                <a:effectLst>
                  <a:outerShdw blurRad="38100" dist="38100" dir="2700000" algn="tl">
                    <a:srgbClr val="000000">
                      <a:alpha val="43137"/>
                    </a:srgbClr>
                  </a:outerShdw>
                </a:effectLst>
                <a:latin typeface="Georgia" pitchFamily="18" charset="0"/>
              </a:rPr>
              <a:t>»:</a:t>
            </a:r>
          </a:p>
          <a:p>
            <a:pPr algn="just"/>
            <a:endParaRPr lang="ru-RU" sz="1200" b="1" dirty="0">
              <a:solidFill>
                <a:srgbClr val="C00000"/>
              </a:solidFill>
              <a:effectLst>
                <a:outerShdw blurRad="38100" dist="38100" dir="2700000" algn="tl">
                  <a:srgbClr val="000000">
                    <a:alpha val="43137"/>
                  </a:srgbClr>
                </a:outerShdw>
              </a:effectLst>
              <a:latin typeface="Georgia" pitchFamily="18" charset="0"/>
            </a:endParaRPr>
          </a:p>
          <a:p>
            <a:pPr marL="342900" indent="-342900" algn="just">
              <a:buFont typeface="Wingdings" pitchFamily="2" charset="2"/>
              <a:buChar char="ü"/>
            </a:pPr>
            <a:r>
              <a:rPr lang="ru-RU" sz="2000" b="1" dirty="0" smtClean="0">
                <a:solidFill>
                  <a:srgbClr val="C00000"/>
                </a:solidFill>
                <a:latin typeface="Georgia" pitchFamily="18" charset="0"/>
              </a:rPr>
              <a:t>соответствует </a:t>
            </a:r>
            <a:r>
              <a:rPr lang="ru-RU" sz="2000" b="1" dirty="0">
                <a:solidFill>
                  <a:srgbClr val="C00000"/>
                </a:solidFill>
                <a:latin typeface="Georgia" pitchFamily="18" charset="0"/>
              </a:rPr>
              <a:t>принципу развивающего образования, целью которого  является развитие ребенка; </a:t>
            </a:r>
          </a:p>
          <a:p>
            <a:pPr marL="342900" indent="-342900" algn="just">
              <a:buFont typeface="Wingdings" pitchFamily="2" charset="2"/>
              <a:buChar char="ü"/>
            </a:pPr>
            <a:r>
              <a:rPr lang="ru-RU" sz="2000" b="1" dirty="0" smtClean="0">
                <a:solidFill>
                  <a:srgbClr val="C00000"/>
                </a:solidFill>
                <a:latin typeface="Georgia" pitchFamily="18" charset="0"/>
              </a:rPr>
              <a:t>сочетает </a:t>
            </a:r>
            <a:r>
              <a:rPr lang="ru-RU" sz="2000" b="1" dirty="0">
                <a:solidFill>
                  <a:srgbClr val="C00000"/>
                </a:solidFill>
                <a:latin typeface="Georgia" pitchFamily="18" charset="0"/>
              </a:rPr>
              <a:t>принципы научной обоснованности и практической применимости  (содержание Программы соответствует основным положениям  возрастной психологии и дошкольной педагогики и, как показывает опыт,  может быть успешно реализована в массовой практике дошкольного образования); </a:t>
            </a:r>
          </a:p>
          <a:p>
            <a:pPr marL="342900" indent="-342900" algn="just">
              <a:buFont typeface="Wingdings" pitchFamily="2" charset="2"/>
              <a:buChar char="ü"/>
            </a:pPr>
            <a:r>
              <a:rPr lang="ru-RU" sz="2000" b="1" dirty="0" smtClean="0">
                <a:solidFill>
                  <a:srgbClr val="C00000"/>
                </a:solidFill>
                <a:latin typeface="Georgia" pitchFamily="18" charset="0"/>
              </a:rPr>
              <a:t> </a:t>
            </a:r>
            <a:r>
              <a:rPr lang="ru-RU" sz="2000" b="1" dirty="0">
                <a:solidFill>
                  <a:srgbClr val="C00000"/>
                </a:solidFill>
                <a:latin typeface="Georgia" pitchFamily="18" charset="0"/>
              </a:rPr>
              <a:t>соответствует критериям полноты, необходимости и достаточности  (позволяя решать поставленные цели и задачи при использовании разумного  «минимума» материала); </a:t>
            </a:r>
          </a:p>
          <a:p>
            <a:pPr marL="342900" indent="-342900" algn="just">
              <a:buFont typeface="Wingdings" pitchFamily="2" charset="2"/>
              <a:buChar char="ü"/>
            </a:pPr>
            <a:r>
              <a:rPr lang="ru-RU" sz="2000" b="1" dirty="0" smtClean="0">
                <a:solidFill>
                  <a:srgbClr val="C00000"/>
                </a:solidFill>
                <a:latin typeface="Georgia" pitchFamily="18" charset="0"/>
              </a:rPr>
              <a:t>обеспечивает </a:t>
            </a:r>
            <a:r>
              <a:rPr lang="ru-RU" sz="2000" b="1" dirty="0">
                <a:solidFill>
                  <a:srgbClr val="C00000"/>
                </a:solidFill>
                <a:latin typeface="Georgia" pitchFamily="18" charset="0"/>
              </a:rPr>
              <a:t>единство воспитательных, развивающих и обучающих  целей и задач процесса образования детей дошкольного возраста, в ходе  реализации которых формируются такие качества, которые являются  ключевыми в развитии дошкольников; </a:t>
            </a:r>
          </a:p>
          <a:p>
            <a:pPr algn="just"/>
            <a:endParaRPr lang="ru-RU" sz="2000" b="1" dirty="0">
              <a:solidFill>
                <a:srgbClr val="C00000"/>
              </a:solidFill>
              <a:latin typeface="Georgia" pitchFamily="18" charset="0"/>
            </a:endParaRPr>
          </a:p>
        </p:txBody>
      </p:sp>
    </p:spTree>
    <p:extLst>
      <p:ext uri="{BB962C8B-B14F-4D97-AF65-F5344CB8AC3E}">
        <p14:creationId xmlns:p14="http://schemas.microsoft.com/office/powerpoint/2010/main" val="27949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539552" y="278470"/>
            <a:ext cx="8064896" cy="6247864"/>
          </a:xfrm>
          <a:prstGeom prst="rect">
            <a:avLst/>
          </a:prstGeom>
        </p:spPr>
        <p:txBody>
          <a:bodyPr wrap="square">
            <a:spAutoFit/>
          </a:bodyPr>
          <a:lstStyle/>
          <a:p>
            <a:pPr marL="342900" indent="-342900" algn="just">
              <a:buFont typeface="Wingdings" pitchFamily="2" charset="2"/>
              <a:buChar char="ü"/>
            </a:pPr>
            <a:r>
              <a:rPr lang="ru-RU" sz="2000" b="1" dirty="0" smtClean="0">
                <a:solidFill>
                  <a:srgbClr val="C00000"/>
                </a:solidFill>
                <a:latin typeface="Georgia" pitchFamily="18" charset="0"/>
              </a:rPr>
              <a:t>строится с учетом принципа интеграции образовательных областей  в соответствии с возрастными возможностями и особенностями детей,  спецификой и возможностями образовательных областей; </a:t>
            </a:r>
          </a:p>
          <a:p>
            <a:pPr marL="342900" indent="-342900" algn="just">
              <a:buFont typeface="Wingdings" pitchFamily="2" charset="2"/>
              <a:buChar char="ü"/>
            </a:pPr>
            <a:r>
              <a:rPr lang="ru-RU" sz="2000" b="1" dirty="0" smtClean="0">
                <a:solidFill>
                  <a:srgbClr val="C00000"/>
                </a:solidFill>
                <a:latin typeface="Georgia" pitchFamily="18" charset="0"/>
              </a:rPr>
              <a:t>основывается </a:t>
            </a:r>
            <a:r>
              <a:rPr lang="ru-RU" sz="2000" b="1" dirty="0">
                <a:solidFill>
                  <a:srgbClr val="C00000"/>
                </a:solidFill>
                <a:latin typeface="Georgia" pitchFamily="18" charset="0"/>
              </a:rPr>
              <a:t>на комплексно-тематическом принципе построения  образовательного процесса; </a:t>
            </a:r>
          </a:p>
          <a:p>
            <a:pPr marL="342900" indent="-342900" algn="just">
              <a:buFont typeface="Wingdings" pitchFamily="2" charset="2"/>
              <a:buChar char="ü"/>
            </a:pPr>
            <a:r>
              <a:rPr lang="ru-RU" sz="2000" b="1" dirty="0" smtClean="0">
                <a:solidFill>
                  <a:srgbClr val="C00000"/>
                </a:solidFill>
                <a:latin typeface="Georgia" pitchFamily="18" charset="0"/>
              </a:rPr>
              <a:t>предусматривает </a:t>
            </a:r>
            <a:r>
              <a:rPr lang="ru-RU" sz="2000" b="1" dirty="0">
                <a:solidFill>
                  <a:srgbClr val="C00000"/>
                </a:solidFill>
                <a:latin typeface="Georgia" pitchFamily="18" charset="0"/>
              </a:rPr>
              <a:t>решение программных образовательных задач в  совместной деятельности взрослого и детей и самостоятельной деятельности  дошкольников не только в рамках непосредственно образовательной  деятельности, но и при проведении режимных моментов в соответствии  со спецификой дошкольного образования; </a:t>
            </a:r>
          </a:p>
          <a:p>
            <a:pPr marL="342900" indent="-342900" algn="just">
              <a:buFont typeface="Wingdings" pitchFamily="2" charset="2"/>
              <a:buChar char="ü"/>
            </a:pPr>
            <a:r>
              <a:rPr lang="ru-RU" sz="2000" b="1" dirty="0">
                <a:solidFill>
                  <a:srgbClr val="C00000"/>
                </a:solidFill>
                <a:latin typeface="Georgia" pitchFamily="18" charset="0"/>
              </a:rPr>
              <a:t> </a:t>
            </a:r>
            <a:r>
              <a:rPr lang="ru-RU" sz="2000" b="1" dirty="0" smtClean="0">
                <a:solidFill>
                  <a:srgbClr val="C00000"/>
                </a:solidFill>
                <a:latin typeface="Georgia" pitchFamily="18" charset="0"/>
              </a:rPr>
              <a:t>предполагает </a:t>
            </a:r>
            <a:r>
              <a:rPr lang="ru-RU" sz="2000" b="1" dirty="0">
                <a:solidFill>
                  <a:srgbClr val="C00000"/>
                </a:solidFill>
                <a:latin typeface="Georgia" pitchFamily="18" charset="0"/>
              </a:rPr>
              <a:t>построение образовательного процесса на адекватных  возрасту формах работы с детьми. Основной формой работы с дошкольниками  и ведущим видом их деятельности является игра;</a:t>
            </a:r>
          </a:p>
          <a:p>
            <a:pPr algn="just"/>
            <a:r>
              <a:rPr lang="ru-RU" sz="2000" b="1" dirty="0">
                <a:solidFill>
                  <a:srgbClr val="C00000"/>
                </a:solidFill>
                <a:latin typeface="Georgia" pitchFamily="18" charset="0"/>
              </a:rPr>
              <a:t> </a:t>
            </a:r>
          </a:p>
        </p:txBody>
      </p:sp>
    </p:spTree>
    <p:extLst>
      <p:ext uri="{BB962C8B-B14F-4D97-AF65-F5344CB8AC3E}">
        <p14:creationId xmlns:p14="http://schemas.microsoft.com/office/powerpoint/2010/main" val="129484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539552" y="278470"/>
            <a:ext cx="8064896" cy="6247864"/>
          </a:xfrm>
          <a:prstGeom prst="rect">
            <a:avLst/>
          </a:prstGeom>
        </p:spPr>
        <p:txBody>
          <a:bodyPr wrap="square">
            <a:spAutoFit/>
          </a:bodyPr>
          <a:lstStyle/>
          <a:p>
            <a:pPr marL="342900" indent="-342900" algn="just">
              <a:buFont typeface="Wingdings" pitchFamily="2" charset="2"/>
              <a:buChar char="ü"/>
            </a:pPr>
            <a:r>
              <a:rPr lang="ru-RU" sz="2000" dirty="0"/>
              <a:t> </a:t>
            </a:r>
            <a:r>
              <a:rPr lang="ru-RU" sz="2000" b="1" dirty="0" smtClean="0">
                <a:solidFill>
                  <a:srgbClr val="C00000"/>
                </a:solidFill>
                <a:latin typeface="Georgia" pitchFamily="18" charset="0"/>
              </a:rPr>
              <a:t>допускает </a:t>
            </a:r>
            <a:r>
              <a:rPr lang="ru-RU" sz="2000" b="1" dirty="0">
                <a:solidFill>
                  <a:srgbClr val="C00000"/>
                </a:solidFill>
                <a:latin typeface="Georgia" pitchFamily="18" charset="0"/>
              </a:rPr>
              <a:t>варьирование образовательного процесса в зависимости  от региональных особенностей; </a:t>
            </a:r>
          </a:p>
          <a:p>
            <a:pPr marL="342900" indent="-342900" algn="just">
              <a:buFont typeface="Wingdings" pitchFamily="2" charset="2"/>
              <a:buChar char="ü"/>
            </a:pPr>
            <a:r>
              <a:rPr lang="ru-RU" sz="2000" b="1" dirty="0">
                <a:solidFill>
                  <a:srgbClr val="C00000"/>
                </a:solidFill>
                <a:latin typeface="Georgia" pitchFamily="18" charset="0"/>
              </a:rPr>
              <a:t> </a:t>
            </a:r>
            <a:r>
              <a:rPr lang="ru-RU" sz="2000" b="1" dirty="0" smtClean="0">
                <a:solidFill>
                  <a:srgbClr val="C00000"/>
                </a:solidFill>
                <a:latin typeface="Georgia" pitchFamily="18" charset="0"/>
              </a:rPr>
              <a:t>строится </a:t>
            </a:r>
            <a:r>
              <a:rPr lang="ru-RU" sz="2000" b="1" dirty="0">
                <a:solidFill>
                  <a:srgbClr val="C00000"/>
                </a:solidFill>
                <a:latin typeface="Georgia" pitchFamily="18" charset="0"/>
              </a:rPr>
              <a:t>с учетом соблюдения преемственности между всеми возрастными  дошкольными группами и между детским садом и начальной  школой.  Отличительные особенности  программы «От рождения до школы» Направленность на развитие  личности ребенка </a:t>
            </a:r>
            <a:r>
              <a:rPr lang="ru-RU" sz="2000" b="1" dirty="0" smtClean="0">
                <a:solidFill>
                  <a:srgbClr val="C00000"/>
                </a:solidFill>
                <a:latin typeface="Georgia" pitchFamily="18" charset="0"/>
              </a:rPr>
              <a:t>. </a:t>
            </a:r>
          </a:p>
          <a:p>
            <a:pPr algn="just"/>
            <a:endParaRPr lang="ru-RU" sz="2000" b="1" dirty="0">
              <a:solidFill>
                <a:srgbClr val="C00000"/>
              </a:solidFill>
              <a:latin typeface="Georgia" pitchFamily="18" charset="0"/>
            </a:endParaRPr>
          </a:p>
          <a:p>
            <a:pPr algn="just"/>
            <a:r>
              <a:rPr lang="ru-RU" sz="2000" b="1" i="1" dirty="0">
                <a:solidFill>
                  <a:srgbClr val="C00000"/>
                </a:solidFill>
                <a:latin typeface="Georgia" pitchFamily="18" charset="0"/>
              </a:rPr>
              <a:t>Приоритет Программы — воспитание свободного, уверенного в себе  человека</a:t>
            </a:r>
            <a:r>
              <a:rPr lang="ru-RU" sz="2000" b="1" i="1" dirty="0" smtClean="0">
                <a:solidFill>
                  <a:srgbClr val="C00000"/>
                </a:solidFill>
                <a:latin typeface="Georgia" pitchFamily="18" charset="0"/>
              </a:rPr>
              <a:t>,</a:t>
            </a:r>
          </a:p>
          <a:p>
            <a:pPr algn="just"/>
            <a:r>
              <a:rPr lang="ru-RU" sz="2000" b="1" i="1" dirty="0" smtClean="0">
                <a:solidFill>
                  <a:srgbClr val="C00000"/>
                </a:solidFill>
                <a:latin typeface="Georgia" pitchFamily="18" charset="0"/>
              </a:rPr>
              <a:t>с активной </a:t>
            </a:r>
            <a:r>
              <a:rPr lang="ru-RU" sz="2000" b="1" i="1" dirty="0">
                <a:solidFill>
                  <a:srgbClr val="C00000"/>
                </a:solidFill>
                <a:latin typeface="Georgia" pitchFamily="18" charset="0"/>
              </a:rPr>
              <a:t>жизненной </a:t>
            </a:r>
            <a:endParaRPr lang="ru-RU" sz="2000" b="1" i="1" dirty="0" smtClean="0">
              <a:solidFill>
                <a:srgbClr val="C00000"/>
              </a:solidFill>
              <a:latin typeface="Georgia" pitchFamily="18" charset="0"/>
            </a:endParaRPr>
          </a:p>
          <a:p>
            <a:pPr algn="just"/>
            <a:r>
              <a:rPr lang="ru-RU" sz="2000" b="1" i="1" dirty="0" smtClean="0">
                <a:solidFill>
                  <a:srgbClr val="C00000"/>
                </a:solidFill>
                <a:latin typeface="Georgia" pitchFamily="18" charset="0"/>
              </a:rPr>
              <a:t>позицией</a:t>
            </a:r>
            <a:r>
              <a:rPr lang="ru-RU" sz="2000" b="1" i="1" dirty="0">
                <a:solidFill>
                  <a:srgbClr val="C00000"/>
                </a:solidFill>
                <a:latin typeface="Georgia" pitchFamily="18" charset="0"/>
              </a:rPr>
              <a:t>, стремящегося </a:t>
            </a:r>
            <a:endParaRPr lang="ru-RU" sz="2000" b="1" i="1" dirty="0" smtClean="0">
              <a:solidFill>
                <a:srgbClr val="C00000"/>
              </a:solidFill>
              <a:latin typeface="Georgia" pitchFamily="18" charset="0"/>
            </a:endParaRPr>
          </a:p>
          <a:p>
            <a:pPr algn="just"/>
            <a:r>
              <a:rPr lang="ru-RU" sz="2000" b="1" i="1" dirty="0" smtClean="0">
                <a:solidFill>
                  <a:srgbClr val="C00000"/>
                </a:solidFill>
                <a:latin typeface="Georgia" pitchFamily="18" charset="0"/>
              </a:rPr>
              <a:t>творчески</a:t>
            </a:r>
            <a:r>
              <a:rPr lang="ru-RU" sz="2000" b="1" i="1" dirty="0">
                <a:solidFill>
                  <a:srgbClr val="C00000"/>
                </a:solidFill>
                <a:latin typeface="Georgia" pitchFamily="18" charset="0"/>
              </a:rPr>
              <a:t>  подходить </a:t>
            </a:r>
            <a:endParaRPr lang="ru-RU" sz="2000" b="1" i="1" dirty="0" smtClean="0">
              <a:solidFill>
                <a:srgbClr val="C00000"/>
              </a:solidFill>
              <a:latin typeface="Georgia" pitchFamily="18" charset="0"/>
            </a:endParaRPr>
          </a:p>
          <a:p>
            <a:pPr algn="just"/>
            <a:r>
              <a:rPr lang="ru-RU" sz="2000" b="1" i="1" dirty="0" smtClean="0">
                <a:solidFill>
                  <a:srgbClr val="C00000"/>
                </a:solidFill>
                <a:latin typeface="Georgia" pitchFamily="18" charset="0"/>
              </a:rPr>
              <a:t>к </a:t>
            </a:r>
            <a:r>
              <a:rPr lang="ru-RU" sz="2000" b="1" i="1" dirty="0">
                <a:solidFill>
                  <a:srgbClr val="C00000"/>
                </a:solidFill>
                <a:latin typeface="Georgia" pitchFamily="18" charset="0"/>
              </a:rPr>
              <a:t>решению различных </a:t>
            </a:r>
            <a:endParaRPr lang="ru-RU" sz="2000" b="1" i="1" dirty="0" smtClean="0">
              <a:solidFill>
                <a:srgbClr val="C00000"/>
              </a:solidFill>
              <a:latin typeface="Georgia" pitchFamily="18" charset="0"/>
            </a:endParaRPr>
          </a:p>
          <a:p>
            <a:pPr algn="just"/>
            <a:r>
              <a:rPr lang="ru-RU" sz="2000" b="1" i="1" dirty="0" smtClean="0">
                <a:solidFill>
                  <a:srgbClr val="C00000"/>
                </a:solidFill>
                <a:latin typeface="Georgia" pitchFamily="18" charset="0"/>
              </a:rPr>
              <a:t>жизненных </a:t>
            </a:r>
            <a:r>
              <a:rPr lang="ru-RU" sz="2000" b="1" i="1" dirty="0">
                <a:solidFill>
                  <a:srgbClr val="C00000"/>
                </a:solidFill>
                <a:latin typeface="Georgia" pitchFamily="18" charset="0"/>
              </a:rPr>
              <a:t>ситуаций, </a:t>
            </a:r>
            <a:endParaRPr lang="ru-RU" sz="2000" b="1" i="1" dirty="0" smtClean="0">
              <a:solidFill>
                <a:srgbClr val="C00000"/>
              </a:solidFill>
              <a:latin typeface="Georgia" pitchFamily="18" charset="0"/>
            </a:endParaRPr>
          </a:p>
          <a:p>
            <a:pPr algn="just"/>
            <a:r>
              <a:rPr lang="ru-RU" sz="2000" b="1" i="1" dirty="0" smtClean="0">
                <a:solidFill>
                  <a:srgbClr val="C00000"/>
                </a:solidFill>
                <a:latin typeface="Georgia" pitchFamily="18" charset="0"/>
              </a:rPr>
              <a:t>имеющего </a:t>
            </a:r>
            <a:r>
              <a:rPr lang="ru-RU" sz="2000" b="1" i="1" dirty="0">
                <a:solidFill>
                  <a:srgbClr val="C00000"/>
                </a:solidFill>
                <a:latin typeface="Georgia" pitchFamily="18" charset="0"/>
              </a:rPr>
              <a:t>свое  мнение </a:t>
            </a:r>
            <a:endParaRPr lang="ru-RU" sz="2000" b="1" i="1" dirty="0" smtClean="0">
              <a:solidFill>
                <a:srgbClr val="C00000"/>
              </a:solidFill>
              <a:latin typeface="Georgia" pitchFamily="18" charset="0"/>
            </a:endParaRPr>
          </a:p>
          <a:p>
            <a:pPr algn="just"/>
            <a:r>
              <a:rPr lang="ru-RU" sz="2000" b="1" i="1" dirty="0" smtClean="0">
                <a:solidFill>
                  <a:srgbClr val="C00000"/>
                </a:solidFill>
                <a:latin typeface="Georgia" pitchFamily="18" charset="0"/>
              </a:rPr>
              <a:t>и </a:t>
            </a:r>
            <a:r>
              <a:rPr lang="ru-RU" sz="2000" b="1" i="1" dirty="0">
                <a:solidFill>
                  <a:srgbClr val="C00000"/>
                </a:solidFill>
                <a:latin typeface="Georgia" pitchFamily="18" charset="0"/>
              </a:rPr>
              <a:t>умеющего отстаивать его. </a:t>
            </a:r>
          </a:p>
          <a:p>
            <a:pPr algn="just"/>
            <a:endParaRPr lang="ru-RU" sz="2000" b="1" dirty="0">
              <a:solidFill>
                <a:srgbClr val="C00000"/>
              </a:solidFill>
              <a:latin typeface="Georgia" pitchFamily="18" charset="0"/>
            </a:endParaRPr>
          </a:p>
        </p:txBody>
      </p:sp>
      <p:sp>
        <p:nvSpPr>
          <p:cNvPr id="5" name="AutoShape 2" descr="http://fresh-shopping.ru/photos/detskie-sady-dlya-detey-s-problemami-rechi-64987-lar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fresh-shopping.ru/photos/detskie-sady-dlya-detey-s-problemami-rechi-64987-larg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fresh-shopping.ru/photos/detskie-sady-dlya-detey-s-problemami-rechi-64987-larg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http://boombob.ru/img/picture/Jun/28/2c20f9c7f8706c0e41701f1f5716905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3" y="3789040"/>
            <a:ext cx="3744416" cy="2892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594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539552" y="278470"/>
            <a:ext cx="8064896" cy="6555641"/>
          </a:xfrm>
          <a:prstGeom prst="rect">
            <a:avLst/>
          </a:prstGeom>
        </p:spPr>
        <p:txBody>
          <a:bodyPr wrap="square">
            <a:spAutoFit/>
          </a:bodyPr>
          <a:lstStyle/>
          <a:p>
            <a:pPr algn="ctr"/>
            <a:r>
              <a:rPr lang="ru-RU" sz="2000" b="1" i="1" dirty="0">
                <a:solidFill>
                  <a:srgbClr val="C00000"/>
                </a:solidFill>
                <a:effectLst>
                  <a:outerShdw blurRad="38100" dist="38100" dir="2700000" algn="tl">
                    <a:srgbClr val="000000">
                      <a:alpha val="43137"/>
                    </a:srgbClr>
                  </a:outerShdw>
                </a:effectLst>
                <a:latin typeface="Georgia" pitchFamily="18" charset="0"/>
              </a:rPr>
              <a:t>Патриотическая направленность  </a:t>
            </a:r>
            <a:r>
              <a:rPr lang="ru-RU" sz="2000" b="1" i="1" dirty="0" smtClean="0">
                <a:solidFill>
                  <a:srgbClr val="C00000"/>
                </a:solidFill>
                <a:effectLst>
                  <a:outerShdw blurRad="38100" dist="38100" dir="2700000" algn="tl">
                    <a:srgbClr val="000000">
                      <a:alpha val="43137"/>
                    </a:srgbClr>
                  </a:outerShdw>
                </a:effectLst>
                <a:latin typeface="Georgia" pitchFamily="18" charset="0"/>
              </a:rPr>
              <a:t>Программы</a:t>
            </a:r>
          </a:p>
          <a:p>
            <a:pPr algn="ctr"/>
            <a:endParaRPr lang="ru-RU" sz="1200" b="1" dirty="0">
              <a:solidFill>
                <a:srgbClr val="C00000"/>
              </a:solidFill>
              <a:effectLst>
                <a:outerShdw blurRad="38100" dist="38100" dir="2700000" algn="tl">
                  <a:srgbClr val="000000">
                    <a:alpha val="43137"/>
                  </a:srgbClr>
                </a:outerShdw>
              </a:effectLst>
              <a:latin typeface="Georgia" pitchFamily="18" charset="0"/>
            </a:endParaRPr>
          </a:p>
          <a:p>
            <a:pPr algn="just"/>
            <a:r>
              <a:rPr lang="ru-RU" b="1" dirty="0">
                <a:solidFill>
                  <a:srgbClr val="C00000"/>
                </a:solidFill>
                <a:latin typeface="Georgia" pitchFamily="18" charset="0"/>
              </a:rPr>
              <a:t>  В Программе большое внимание уделяется воспитанию в детях патриотических  чувств, любви к Родине, гордости за ее достижения, уверенности  в том, что Россия — великая многонациональная страна с героическим  прошлым и счастливым будущим. Направленность на нравственное воспитание,  поддержку традиционных ценностей Воспитание уважения к традиционным ценностям, таким как любовь  к родителям, уважение к старшим, заботливое отношение к малышам, пожилым  людям; формирование традиционных гендерных представлений;  воспитание у детей стремления в своих поступках следовать положительному  примеру</a:t>
            </a:r>
            <a:r>
              <a:rPr lang="ru-RU" b="1" dirty="0" smtClean="0">
                <a:solidFill>
                  <a:srgbClr val="C00000"/>
                </a:solidFill>
                <a:latin typeface="Georgia" pitchFamily="18" charset="0"/>
              </a:rPr>
              <a:t>.</a:t>
            </a:r>
          </a:p>
          <a:p>
            <a:pPr algn="just"/>
            <a:endParaRPr lang="ru-RU" sz="1200" b="1" dirty="0">
              <a:solidFill>
                <a:srgbClr val="C00000"/>
              </a:solidFill>
              <a:latin typeface="Georgia" pitchFamily="18" charset="0"/>
            </a:endParaRPr>
          </a:p>
          <a:p>
            <a:pPr algn="ctr"/>
            <a:r>
              <a:rPr lang="ru-RU" b="1" dirty="0">
                <a:solidFill>
                  <a:srgbClr val="C00000"/>
                </a:solidFill>
                <a:latin typeface="Georgia" pitchFamily="18" charset="0"/>
              </a:rPr>
              <a:t> </a:t>
            </a:r>
            <a:r>
              <a:rPr lang="ru-RU" sz="2000" b="1" i="1" dirty="0" smtClean="0">
                <a:solidFill>
                  <a:srgbClr val="C00000"/>
                </a:solidFill>
                <a:effectLst>
                  <a:outerShdw blurRad="38100" dist="38100" dir="2700000" algn="tl">
                    <a:srgbClr val="000000">
                      <a:alpha val="43137"/>
                    </a:srgbClr>
                  </a:outerShdw>
                </a:effectLst>
                <a:latin typeface="Georgia" pitchFamily="18" charset="0"/>
              </a:rPr>
              <a:t>Нацеленность Программы</a:t>
            </a:r>
            <a:r>
              <a:rPr lang="ru-RU" sz="2000" b="1" i="1" dirty="0">
                <a:solidFill>
                  <a:srgbClr val="C00000"/>
                </a:solidFill>
                <a:effectLst>
                  <a:outerShdw blurRad="38100" dist="38100" dir="2700000" algn="tl">
                    <a:srgbClr val="000000">
                      <a:alpha val="43137"/>
                    </a:srgbClr>
                  </a:outerShdw>
                </a:effectLst>
                <a:latin typeface="Georgia" pitchFamily="18" charset="0"/>
              </a:rPr>
              <a:t>  на дальнейшее образование</a:t>
            </a:r>
            <a:r>
              <a:rPr lang="ru-RU" sz="2000" b="1" dirty="0">
                <a:solidFill>
                  <a:srgbClr val="C00000"/>
                </a:solidFill>
                <a:effectLst>
                  <a:outerShdw blurRad="38100" dist="38100" dir="2700000" algn="tl">
                    <a:srgbClr val="000000">
                      <a:alpha val="43137"/>
                    </a:srgbClr>
                  </a:outerShdw>
                </a:effectLst>
                <a:latin typeface="Georgia" pitchFamily="18" charset="0"/>
              </a:rPr>
              <a:t> </a:t>
            </a:r>
            <a:endParaRPr lang="ru-RU" sz="2000" b="1" dirty="0" smtClean="0">
              <a:solidFill>
                <a:srgbClr val="C00000"/>
              </a:solidFill>
              <a:effectLst>
                <a:outerShdw blurRad="38100" dist="38100" dir="2700000" algn="tl">
                  <a:srgbClr val="000000">
                    <a:alpha val="43137"/>
                  </a:srgbClr>
                </a:outerShdw>
              </a:effectLst>
              <a:latin typeface="Georgia" pitchFamily="18" charset="0"/>
            </a:endParaRPr>
          </a:p>
          <a:p>
            <a:pPr algn="ctr"/>
            <a:endParaRPr lang="ru-RU" sz="1200" b="1" dirty="0">
              <a:solidFill>
                <a:srgbClr val="C00000"/>
              </a:solidFill>
              <a:effectLst>
                <a:outerShdw blurRad="38100" dist="38100" dir="2700000" algn="tl">
                  <a:srgbClr val="000000">
                    <a:alpha val="43137"/>
                  </a:srgbClr>
                </a:outerShdw>
              </a:effectLst>
              <a:latin typeface="Georgia" pitchFamily="18" charset="0"/>
            </a:endParaRPr>
          </a:p>
          <a:p>
            <a:pPr algn="just"/>
            <a:r>
              <a:rPr lang="ru-RU" b="1" dirty="0">
                <a:solidFill>
                  <a:srgbClr val="C00000"/>
                </a:solidFill>
                <a:latin typeface="Georgia" pitchFamily="18" charset="0"/>
              </a:rPr>
              <a:t>Программа нацелена на развитие в детях познавательного интереса,  стремления к получению знаний, положительной мотивации к дальнейшему  обучению в школе, институте; понимание того, что всем людям  необходимо получать образование. Формирование отношения к образованию  как к одной из ведущих жизненных ценностей.</a:t>
            </a:r>
          </a:p>
          <a:p>
            <a:pPr algn="just"/>
            <a:endParaRPr lang="ru-RU" b="1" dirty="0">
              <a:solidFill>
                <a:srgbClr val="C00000"/>
              </a:solidFill>
              <a:latin typeface="Georgia" pitchFamily="18" charset="0"/>
            </a:endParaRPr>
          </a:p>
        </p:txBody>
      </p:sp>
    </p:spTree>
    <p:extLst>
      <p:ext uri="{BB962C8B-B14F-4D97-AF65-F5344CB8AC3E}">
        <p14:creationId xmlns:p14="http://schemas.microsoft.com/office/powerpoint/2010/main" val="1993725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539552" y="278470"/>
            <a:ext cx="8064896" cy="6432530"/>
          </a:xfrm>
          <a:prstGeom prst="rect">
            <a:avLst/>
          </a:prstGeom>
        </p:spPr>
        <p:txBody>
          <a:bodyPr wrap="square">
            <a:spAutoFit/>
          </a:bodyPr>
          <a:lstStyle/>
          <a:p>
            <a:pPr algn="ctr"/>
            <a:r>
              <a:rPr lang="ru-RU" sz="2000" b="1" i="1" dirty="0">
                <a:solidFill>
                  <a:srgbClr val="C00000"/>
                </a:solidFill>
                <a:effectLst>
                  <a:outerShdw blurRad="38100" dist="38100" dir="2700000" algn="tl">
                    <a:srgbClr val="000000">
                      <a:alpha val="43137"/>
                    </a:srgbClr>
                  </a:outerShdw>
                </a:effectLst>
                <a:latin typeface="Georgia" pitchFamily="18" charset="0"/>
              </a:rPr>
              <a:t>Направленность на сохранение  и укрепление здоровья детей</a:t>
            </a:r>
            <a:r>
              <a:rPr lang="ru-RU" sz="2000" b="1" dirty="0">
                <a:solidFill>
                  <a:srgbClr val="C00000"/>
                </a:solidFill>
                <a:effectLst>
                  <a:outerShdw blurRad="38100" dist="38100" dir="2700000" algn="tl">
                    <a:srgbClr val="000000">
                      <a:alpha val="43137"/>
                    </a:srgbClr>
                  </a:outerShdw>
                </a:effectLst>
                <a:latin typeface="Georgia" pitchFamily="18" charset="0"/>
              </a:rPr>
              <a:t> </a:t>
            </a:r>
            <a:endParaRPr lang="ru-RU" sz="2000" b="1" dirty="0" smtClean="0">
              <a:solidFill>
                <a:srgbClr val="C00000"/>
              </a:solidFill>
              <a:effectLst>
                <a:outerShdw blurRad="38100" dist="38100" dir="2700000" algn="tl">
                  <a:srgbClr val="000000">
                    <a:alpha val="43137"/>
                  </a:srgbClr>
                </a:outerShdw>
              </a:effectLst>
              <a:latin typeface="Georgia" pitchFamily="18" charset="0"/>
            </a:endParaRPr>
          </a:p>
          <a:p>
            <a:pPr algn="ctr"/>
            <a:endParaRPr lang="ru-RU" sz="1200" b="1" dirty="0">
              <a:solidFill>
                <a:srgbClr val="C00000"/>
              </a:solidFill>
              <a:effectLst>
                <a:outerShdw blurRad="38100" dist="38100" dir="2700000" algn="tl">
                  <a:srgbClr val="000000">
                    <a:alpha val="43137"/>
                  </a:srgbClr>
                </a:outerShdw>
              </a:effectLst>
              <a:latin typeface="Georgia" pitchFamily="18" charset="0"/>
            </a:endParaRPr>
          </a:p>
          <a:p>
            <a:pPr algn="just"/>
            <a:r>
              <a:rPr lang="ru-RU" b="1" dirty="0">
                <a:solidFill>
                  <a:srgbClr val="C00000"/>
                </a:solidFill>
                <a:latin typeface="Georgia" pitchFamily="18" charset="0"/>
              </a:rPr>
              <a:t> Одной из главных задач, которую ставит Программа перед воспитателями,  является забота о сохранении и укреплении здоровья детей, формирование  у них элементарных представлений о здоровом образе жизни,  воспитание полезных привычек, в том числе привычки к здоровому питанию,  потребности в двигательной активности</a:t>
            </a:r>
            <a:r>
              <a:rPr lang="ru-RU" b="1" dirty="0" smtClean="0">
                <a:solidFill>
                  <a:srgbClr val="C00000"/>
                </a:solidFill>
                <a:latin typeface="Georgia" pitchFamily="18" charset="0"/>
              </a:rPr>
              <a:t>.</a:t>
            </a:r>
          </a:p>
          <a:p>
            <a:pPr algn="just"/>
            <a:endParaRPr lang="ru-RU" sz="1200" b="1" dirty="0">
              <a:solidFill>
                <a:srgbClr val="C00000"/>
              </a:solidFill>
              <a:latin typeface="Georgia" pitchFamily="18" charset="0"/>
            </a:endParaRPr>
          </a:p>
          <a:p>
            <a:pPr algn="ctr"/>
            <a:r>
              <a:rPr lang="ru-RU" b="1" dirty="0">
                <a:solidFill>
                  <a:srgbClr val="C00000"/>
                </a:solidFill>
                <a:latin typeface="Georgia" pitchFamily="18" charset="0"/>
              </a:rPr>
              <a:t> </a:t>
            </a:r>
            <a:r>
              <a:rPr lang="ru-RU" sz="2000" b="1" i="1" dirty="0">
                <a:solidFill>
                  <a:srgbClr val="C00000"/>
                </a:solidFill>
                <a:effectLst>
                  <a:outerShdw blurRad="38100" dist="38100" dir="2700000" algn="tl">
                    <a:srgbClr val="000000">
                      <a:alpha val="43137"/>
                    </a:srgbClr>
                  </a:outerShdw>
                </a:effectLst>
                <a:latin typeface="Georgia" pitchFamily="18" charset="0"/>
              </a:rPr>
              <a:t>Направленность на учет  индивидуальных особенностей ребенка </a:t>
            </a:r>
            <a:endParaRPr lang="ru-RU" sz="2000" b="1" i="1" dirty="0" smtClean="0">
              <a:solidFill>
                <a:srgbClr val="C00000"/>
              </a:solidFill>
              <a:effectLst>
                <a:outerShdw blurRad="38100" dist="38100" dir="2700000" algn="tl">
                  <a:srgbClr val="000000">
                    <a:alpha val="43137"/>
                  </a:srgbClr>
                </a:outerShdw>
              </a:effectLst>
              <a:latin typeface="Georgia" pitchFamily="18" charset="0"/>
            </a:endParaRPr>
          </a:p>
          <a:p>
            <a:pPr algn="just"/>
            <a:endParaRPr lang="ru-RU" sz="1200" b="1" dirty="0">
              <a:solidFill>
                <a:srgbClr val="C00000"/>
              </a:solidFill>
              <a:effectLst>
                <a:outerShdw blurRad="38100" dist="38100" dir="2700000" algn="tl">
                  <a:srgbClr val="000000">
                    <a:alpha val="43137"/>
                  </a:srgbClr>
                </a:outerShdw>
              </a:effectLst>
              <a:latin typeface="Georgia" pitchFamily="18" charset="0"/>
            </a:endParaRPr>
          </a:p>
          <a:p>
            <a:pPr algn="just"/>
            <a:r>
              <a:rPr lang="ru-RU" b="1" dirty="0">
                <a:solidFill>
                  <a:srgbClr val="C00000"/>
                </a:solidFill>
                <a:latin typeface="Georgia" pitchFamily="18" charset="0"/>
              </a:rPr>
              <a:t>Программа направлена на обеспечение эмоционального благополучия  каждого ребенка, что достигается за счет учета индивидуальных  особенностей детей как в вопросах организации жизнедеятельности  (приближение режима дня к индивидуальным особенностям ребенка и  пр.), так и в формах и способах взаимодействия с ребенком (проявление  уважения к его индивидуальности, чуткости к его эмоциональным состояниям,  поддержка его чувства собственного достоинства и т. д.). </a:t>
            </a:r>
          </a:p>
          <a:p>
            <a:pPr algn="just"/>
            <a:endParaRPr lang="ru-RU" b="1" dirty="0">
              <a:solidFill>
                <a:srgbClr val="C00000"/>
              </a:solidFill>
              <a:latin typeface="Georgia" pitchFamily="18" charset="0"/>
            </a:endParaRPr>
          </a:p>
        </p:txBody>
      </p:sp>
    </p:spTree>
    <p:extLst>
      <p:ext uri="{BB962C8B-B14F-4D97-AF65-F5344CB8AC3E}">
        <p14:creationId xmlns:p14="http://schemas.microsoft.com/office/powerpoint/2010/main" val="3650914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485359"/>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395534" y="404664"/>
            <a:ext cx="8196755" cy="4093428"/>
          </a:xfrm>
          <a:prstGeom prst="rect">
            <a:avLst/>
          </a:prstGeom>
        </p:spPr>
        <p:txBody>
          <a:bodyPr wrap="square">
            <a:spAutoFit/>
          </a:bodyPr>
          <a:lstStyle/>
          <a:p>
            <a:pPr algn="just"/>
            <a:r>
              <a:rPr lang="ru-RU" sz="2000" b="1" dirty="0" smtClean="0">
                <a:solidFill>
                  <a:srgbClr val="C00000"/>
                </a:solidFill>
                <a:effectLst>
                  <a:outerShdw blurRad="38100" dist="38100" dir="2700000" algn="tl">
                    <a:srgbClr val="000000">
                      <a:alpha val="43137"/>
                    </a:srgbClr>
                  </a:outerShdw>
                </a:effectLst>
                <a:latin typeface="Georgia" pitchFamily="18" charset="0"/>
              </a:rPr>
              <a:t>     К </a:t>
            </a:r>
            <a:r>
              <a:rPr lang="ru-RU" sz="2000" b="1" dirty="0">
                <a:solidFill>
                  <a:srgbClr val="C00000"/>
                </a:solidFill>
                <a:effectLst>
                  <a:outerShdw blurRad="38100" dist="38100" dir="2700000" algn="tl">
                    <a:srgbClr val="000000">
                      <a:alpha val="43137"/>
                    </a:srgbClr>
                  </a:outerShdw>
                </a:effectLst>
                <a:latin typeface="Georgia" pitchFamily="18" charset="0"/>
              </a:rPr>
              <a:t>преимуществам программы «От рождения до школы», </a:t>
            </a:r>
            <a:r>
              <a:rPr lang="ru-RU" sz="2000" b="1" dirty="0">
                <a:solidFill>
                  <a:srgbClr val="C00000"/>
                </a:solidFill>
                <a:latin typeface="Georgia" pitchFamily="18" charset="0"/>
              </a:rPr>
              <a:t>безусловно, следует отнести то, что она охватывает все возрастные периоды физического и психического развития детей от рождения до школы. При этом, в силу возрастной специфики и особенностей развития малышей от рождения до 2 лет, разделы для младенческой группы и первой группы раннего возраста структурно отличаются от разделов для возраст­ных групп от 2 до 7 лет. Это различие обусловлено трудностью разделения процессов ухода, воспитания и обучения для детей этой возрастной категории. Весь программный материал по возрасту от рождения до 2 лет выделен в отдельный </a:t>
            </a:r>
            <a:r>
              <a:rPr lang="ru-RU" sz="2000" b="1" dirty="0" smtClean="0">
                <a:solidFill>
                  <a:srgbClr val="C00000"/>
                </a:solidFill>
                <a:latin typeface="Georgia" pitchFamily="18" charset="0"/>
              </a:rPr>
              <a:t>раздел.</a:t>
            </a:r>
            <a:endParaRPr lang="ru-RU" sz="2000" b="1" dirty="0">
              <a:solidFill>
                <a:srgbClr val="C00000"/>
              </a:solidFill>
              <a:latin typeface="Georgia" pitchFamily="18" charset="0"/>
            </a:endParaRPr>
          </a:p>
        </p:txBody>
      </p:sp>
      <p:sp>
        <p:nvSpPr>
          <p:cNvPr id="5" name="Прямоугольник 4"/>
          <p:cNvSpPr/>
          <p:nvPr/>
        </p:nvSpPr>
        <p:spPr>
          <a:xfrm>
            <a:off x="2843808" y="4729538"/>
            <a:ext cx="5748482" cy="1938992"/>
          </a:xfrm>
          <a:prstGeom prst="rect">
            <a:avLst/>
          </a:prstGeom>
        </p:spPr>
        <p:txBody>
          <a:bodyPr wrap="square">
            <a:spAutoFit/>
          </a:bodyPr>
          <a:lstStyle/>
          <a:p>
            <a:pPr algn="just"/>
            <a:r>
              <a:rPr lang="ru-RU" sz="2000" b="1" dirty="0" smtClean="0">
                <a:solidFill>
                  <a:srgbClr val="C00000"/>
                </a:solidFill>
                <a:latin typeface="Georgia" pitchFamily="18" charset="0"/>
              </a:rPr>
              <a:t>     Также</a:t>
            </a:r>
            <a:r>
              <a:rPr lang="ru-RU" sz="2000" b="1" dirty="0">
                <a:solidFill>
                  <a:srgbClr val="C00000"/>
                </a:solidFill>
                <a:latin typeface="Georgia" pitchFamily="18" charset="0"/>
              </a:rPr>
              <a:t>, в программе имеется отдельный раздел, посвященный инклюзивному образованию детей с ограниченными возможностями здоровья.</a:t>
            </a:r>
            <a:br>
              <a:rPr lang="ru-RU" sz="2000" b="1" dirty="0">
                <a:solidFill>
                  <a:srgbClr val="C00000"/>
                </a:solidFill>
                <a:latin typeface="Georgia" pitchFamily="18" charset="0"/>
              </a:rPr>
            </a:br>
            <a:endParaRPr lang="ru-RU" sz="2000" b="1" dirty="0">
              <a:solidFill>
                <a:srgbClr val="C00000"/>
              </a:solidFill>
              <a:latin typeface="Georgia" pitchFamily="18" charset="0"/>
            </a:endParaRPr>
          </a:p>
        </p:txBody>
      </p:sp>
      <p:pic>
        <p:nvPicPr>
          <p:cNvPr id="2050" name="Picture 2" descr="http://mbdou55-chita.ucoz.ru/oformlenie/n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23408"/>
            <a:ext cx="1728192" cy="19451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4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395536" y="335846"/>
            <a:ext cx="8208912" cy="6247864"/>
          </a:xfrm>
          <a:prstGeom prst="rect">
            <a:avLst/>
          </a:prstGeom>
        </p:spPr>
        <p:txBody>
          <a:bodyPr wrap="square">
            <a:spAutoFit/>
          </a:bodyPr>
          <a:lstStyle/>
          <a:p>
            <a:pPr algn="just"/>
            <a:r>
              <a:rPr lang="ru-RU" dirty="0" smtClean="0"/>
              <a:t>     </a:t>
            </a:r>
            <a:r>
              <a:rPr lang="ru-RU" sz="2000" b="1" dirty="0" smtClean="0">
                <a:solidFill>
                  <a:srgbClr val="C00000"/>
                </a:solidFill>
                <a:latin typeface="Georgia" pitchFamily="18" charset="0"/>
              </a:rPr>
              <a:t>Преимуществом </a:t>
            </a:r>
            <a:r>
              <a:rPr lang="ru-RU" sz="2000" b="1" dirty="0">
                <a:solidFill>
                  <a:srgbClr val="C00000"/>
                </a:solidFill>
                <a:latin typeface="Georgia" pitchFamily="18" charset="0"/>
              </a:rPr>
              <a:t>Программы можно считать и наличие отдельного раздела по развитию игровой деятельности. В действующем ФГОС ДО, игровая деятельность не включена ни в одну из образовательных областей. Это объясняется тем, что в дошкольном возрасте </a:t>
            </a:r>
            <a:r>
              <a:rPr lang="ru-RU" sz="2000" b="1" dirty="0">
                <a:solidFill>
                  <a:srgbClr val="C00000"/>
                </a:solidFill>
                <a:effectLst>
                  <a:outerShdw blurRad="38100" dist="38100" dir="2700000" algn="tl">
                    <a:srgbClr val="000000">
                      <a:alpha val="43137"/>
                    </a:srgbClr>
                  </a:outerShdw>
                </a:effectLst>
                <a:latin typeface="Georgia" pitchFamily="18" charset="0"/>
              </a:rPr>
              <a:t>игра — ведущий вид деятельности и должна присутствовать во всей психолого-педагогической работе, а не только в одной из областей.</a:t>
            </a:r>
            <a:r>
              <a:rPr lang="ru-RU" sz="2000" b="1" dirty="0">
                <a:solidFill>
                  <a:srgbClr val="C00000"/>
                </a:solidFill>
                <a:latin typeface="Georgia" pitchFamily="18" charset="0"/>
              </a:rPr>
              <a:t> </a:t>
            </a:r>
            <a:endParaRPr lang="ru-RU" sz="2000" b="1" dirty="0" smtClean="0">
              <a:solidFill>
                <a:srgbClr val="C00000"/>
              </a:solidFill>
              <a:latin typeface="Georgia" pitchFamily="18" charset="0"/>
            </a:endParaRPr>
          </a:p>
          <a:p>
            <a:pPr algn="just"/>
            <a:r>
              <a:rPr lang="ru-RU" sz="2000" b="1" dirty="0">
                <a:solidFill>
                  <a:srgbClr val="C00000"/>
                </a:solidFill>
                <a:latin typeface="Georgia" pitchFamily="18" charset="0"/>
              </a:rPr>
              <a:t> </a:t>
            </a:r>
            <a:r>
              <a:rPr lang="ru-RU" sz="2000" b="1" dirty="0" smtClean="0">
                <a:solidFill>
                  <a:srgbClr val="C00000"/>
                </a:solidFill>
                <a:latin typeface="Georgia" pitchFamily="18" charset="0"/>
              </a:rPr>
              <a:t>    Признавая </a:t>
            </a:r>
            <a:r>
              <a:rPr lang="ru-RU" sz="2000" b="1" dirty="0">
                <a:solidFill>
                  <a:srgbClr val="C00000"/>
                </a:solidFill>
                <a:latin typeface="Georgia" pitchFamily="18" charset="0"/>
              </a:rPr>
              <a:t>исключительную важность развития игровой деятельности дошкольника, авторы дополнили Программу отдельной главой, посвященной игре. В этой главе раскрывается содержание психолого-педагогической работы по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развитию </a:t>
            </a:r>
            <a:r>
              <a:rPr lang="ru-RU" sz="2000" b="1" dirty="0">
                <a:solidFill>
                  <a:srgbClr val="C00000"/>
                </a:solidFill>
                <a:latin typeface="Georgia" pitchFamily="18" charset="0"/>
              </a:rPr>
              <a:t>игровой деятельности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для </a:t>
            </a:r>
            <a:r>
              <a:rPr lang="ru-RU" sz="2000" b="1" dirty="0">
                <a:solidFill>
                  <a:srgbClr val="C00000"/>
                </a:solidFill>
                <a:latin typeface="Georgia" pitchFamily="18" charset="0"/>
              </a:rPr>
              <a:t>каждого возрастного периода,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что </a:t>
            </a:r>
            <a:r>
              <a:rPr lang="ru-RU" sz="2000" b="1" dirty="0">
                <a:solidFill>
                  <a:srgbClr val="C00000"/>
                </a:solidFill>
                <a:latin typeface="Georgia" pitchFamily="18" charset="0"/>
              </a:rPr>
              <a:t>позволяет педагогу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комплексно </a:t>
            </a:r>
            <a:r>
              <a:rPr lang="ru-RU" sz="2000" b="1" dirty="0">
                <a:solidFill>
                  <a:srgbClr val="C00000"/>
                </a:solidFill>
                <a:latin typeface="Georgia" pitchFamily="18" charset="0"/>
              </a:rPr>
              <a:t>видеть все аспекты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игровой </a:t>
            </a:r>
            <a:r>
              <a:rPr lang="ru-RU" sz="2000" b="1" dirty="0">
                <a:solidFill>
                  <a:srgbClr val="C00000"/>
                </a:solidFill>
                <a:latin typeface="Georgia" pitchFamily="18" charset="0"/>
              </a:rPr>
              <a:t>деятельности в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поступательном развитии. </a:t>
            </a:r>
          </a:p>
          <a:p>
            <a:pPr algn="just"/>
            <a:endParaRPr lang="ru-RU" sz="2000" b="1" dirty="0">
              <a:solidFill>
                <a:srgbClr val="C00000"/>
              </a:solidFill>
              <a:latin typeface="Georgia"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149080"/>
            <a:ext cx="3672408" cy="27089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10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242830" y="445314"/>
            <a:ext cx="8424936" cy="6186309"/>
          </a:xfrm>
          <a:prstGeom prst="rect">
            <a:avLst/>
          </a:prstGeom>
        </p:spPr>
        <p:txBody>
          <a:bodyPr wrap="square">
            <a:spAutoFit/>
          </a:bodyPr>
          <a:lstStyle/>
          <a:p>
            <a:pPr algn="just"/>
            <a:r>
              <a:rPr lang="ru-RU" dirty="0"/>
              <a:t> </a:t>
            </a:r>
            <a:r>
              <a:rPr lang="ru-RU" b="1" dirty="0" smtClean="0">
                <a:latin typeface="Georgia" pitchFamily="18" charset="0"/>
              </a:rPr>
              <a:t>     </a:t>
            </a:r>
            <a:r>
              <a:rPr lang="ru-RU" b="1" dirty="0" smtClean="0">
                <a:solidFill>
                  <a:srgbClr val="C00000"/>
                </a:solidFill>
                <a:latin typeface="Georgia" pitchFamily="18" charset="0"/>
              </a:rPr>
              <a:t>Программа </a:t>
            </a:r>
            <a:r>
              <a:rPr lang="ru-RU" b="1" dirty="0">
                <a:solidFill>
                  <a:srgbClr val="C00000"/>
                </a:solidFill>
                <a:latin typeface="Georgia" pitchFamily="18" charset="0"/>
              </a:rPr>
              <a:t>подчеркивает ценность семьи как уникального института воспитания и необходимость развития ответственных и плодотворных отношений с семьями воспитанников. В разделе «Взаимодействие детского сада с семьей» описаны основные формы работы с родителями воспитанников, использование которых позволяет педагогам успешно реализовать общеобразовательную программу дошкольного образования. </a:t>
            </a:r>
            <a:endParaRPr lang="ru-RU" b="1" dirty="0" smtClean="0">
              <a:solidFill>
                <a:srgbClr val="C00000"/>
              </a:solidFill>
              <a:latin typeface="Georgia" pitchFamily="18" charset="0"/>
            </a:endParaRPr>
          </a:p>
          <a:p>
            <a:pPr algn="just"/>
            <a:endParaRPr lang="ru-RU" sz="1200" b="1" dirty="0">
              <a:solidFill>
                <a:srgbClr val="C00000"/>
              </a:solidFill>
              <a:latin typeface="Georgia" pitchFamily="18" charset="0"/>
            </a:endParaRPr>
          </a:p>
          <a:p>
            <a:pPr algn="just"/>
            <a:r>
              <a:rPr lang="ru-RU" b="1" dirty="0" smtClean="0">
                <a:solidFill>
                  <a:srgbClr val="C00000"/>
                </a:solidFill>
                <a:latin typeface="Georgia" pitchFamily="18" charset="0"/>
              </a:rPr>
              <a:t>     Важным </a:t>
            </a:r>
            <a:r>
              <a:rPr lang="ru-RU" b="1" dirty="0">
                <a:solidFill>
                  <a:srgbClr val="C00000"/>
                </a:solidFill>
                <a:latin typeface="Georgia" pitchFamily="18" charset="0"/>
              </a:rPr>
              <a:t>преимуществом Программы является то, что она обеспечена пособиями для занятий с ребенком дома — книгами </a:t>
            </a:r>
            <a:endParaRPr lang="ru-RU" b="1" dirty="0" smtClean="0">
              <a:solidFill>
                <a:srgbClr val="C00000"/>
              </a:solidFill>
              <a:latin typeface="Georgia" pitchFamily="18" charset="0"/>
            </a:endParaRPr>
          </a:p>
          <a:p>
            <a:r>
              <a:rPr lang="ru-RU" b="1" dirty="0" smtClean="0">
                <a:solidFill>
                  <a:srgbClr val="C00000"/>
                </a:solidFill>
                <a:latin typeface="Georgia" pitchFamily="18" charset="0"/>
              </a:rPr>
              <a:t>серии «</a:t>
            </a:r>
            <a:r>
              <a:rPr lang="ru-RU" b="1" dirty="0">
                <a:solidFill>
                  <a:srgbClr val="C00000"/>
                </a:solidFill>
                <a:latin typeface="Georgia" pitchFamily="18" charset="0"/>
              </a:rPr>
              <a:t>Школа Семи Гномов».</a:t>
            </a:r>
            <a:br>
              <a:rPr lang="ru-RU" b="1" dirty="0">
                <a:solidFill>
                  <a:srgbClr val="C00000"/>
                </a:solidFill>
                <a:latin typeface="Georgia" pitchFamily="18" charset="0"/>
              </a:rPr>
            </a:br>
            <a:endParaRPr lang="ru-RU" b="1" dirty="0" smtClean="0">
              <a:solidFill>
                <a:srgbClr val="C00000"/>
              </a:solidFill>
              <a:latin typeface="Georgia" pitchFamily="18" charset="0"/>
            </a:endParaRPr>
          </a:p>
          <a:p>
            <a:pPr algn="just"/>
            <a:r>
              <a:rPr lang="ru-RU" b="1" dirty="0" smtClean="0">
                <a:solidFill>
                  <a:srgbClr val="C00000"/>
                </a:solidFill>
                <a:latin typeface="Georgia" pitchFamily="18" charset="0"/>
              </a:rPr>
              <a:t>     Удобство </a:t>
            </a:r>
            <a:r>
              <a:rPr lang="ru-RU" b="1" dirty="0">
                <a:solidFill>
                  <a:srgbClr val="C00000"/>
                </a:solidFill>
                <a:latin typeface="Georgia" pitchFamily="18" charset="0"/>
              </a:rPr>
              <a:t>в использовании программы состоит и в наличии приложений с подробными перечнями. В современном издании Программы все примерные перечни вынесены в Приложение. Это существенно сокращает содержательную часть Программы и облегчает ее восприятие. Кроме того, такое построение Программы позволяет видеть, как содержание примерных перечней изменяется в зависимости от возраста детей. Например, теперь легко увидеть и проанализировать, что рекомендуется для чтения детям в каждой из возрастных групп. </a:t>
            </a:r>
            <a:br>
              <a:rPr lang="ru-RU" b="1" dirty="0">
                <a:solidFill>
                  <a:srgbClr val="C00000"/>
                </a:solidFill>
                <a:latin typeface="Georgia" pitchFamily="18" charset="0"/>
              </a:rPr>
            </a:br>
            <a:endParaRPr lang="ru-RU" b="1" dirty="0">
              <a:solidFill>
                <a:srgbClr val="C00000"/>
              </a:solidFill>
              <a:latin typeface="Georgia" pitchFamily="18" charset="0"/>
            </a:endParaRPr>
          </a:p>
        </p:txBody>
      </p:sp>
    </p:spTree>
    <p:extLst>
      <p:ext uri="{BB962C8B-B14F-4D97-AF65-F5344CB8AC3E}">
        <p14:creationId xmlns:p14="http://schemas.microsoft.com/office/powerpoint/2010/main" val="1108044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323528" y="302203"/>
            <a:ext cx="8496944" cy="6247864"/>
          </a:xfrm>
          <a:prstGeom prst="rect">
            <a:avLst/>
          </a:prstGeom>
        </p:spPr>
        <p:txBody>
          <a:bodyPr wrap="square">
            <a:spAutoFit/>
          </a:bodyPr>
          <a:lstStyle/>
          <a:p>
            <a:pPr algn="just" fontAlgn="t"/>
            <a:r>
              <a:rPr lang="ru-RU" sz="2000" b="1" dirty="0" smtClean="0">
                <a:latin typeface="Georgia" pitchFamily="18" charset="0"/>
              </a:rPr>
              <a:t>     </a:t>
            </a:r>
            <a:r>
              <a:rPr lang="ru-RU" sz="2000" b="1" dirty="0" smtClean="0">
                <a:solidFill>
                  <a:srgbClr val="C00000"/>
                </a:solidFill>
                <a:latin typeface="Georgia" pitchFamily="18" charset="0"/>
              </a:rPr>
              <a:t>Очевидным </a:t>
            </a:r>
            <a:r>
              <a:rPr lang="ru-RU" sz="2000" b="1" dirty="0">
                <a:solidFill>
                  <a:srgbClr val="C00000"/>
                </a:solidFill>
                <a:latin typeface="Georgia" pitchFamily="18" charset="0"/>
              </a:rPr>
              <a:t>достоинством Программы является и то, что она обеспечена полным учебно-методическим комплектом, включающим методические пособия по всем линиям и направлениям развития ребенка, комплексно-тематическое планирование, наглядные пособия и рабочие тетради, а также пособия по работе психолога в ДОО, по инклюзивному образованию и работе семейного детского сада. Вместе с тем, учебно-методическое обеспечение Программы является постоянно развивающимся инструментом профессиональной деятельности, отражающим современные достижения и тенденции в отечественном и мировом дошкольном образовании. Специфика дошкольного детства (гибкость, пластичность развития ребенка, высокий разброс вариантов его развития, его непосредственность и непроизвольность) не позволяет требовать от ребенка дошкольного возраста достижения конкретных образовательных результатов и обусловливает необходимость определения результатов освоения образовательной программы в виде целевых ориентиров. </a:t>
            </a:r>
          </a:p>
        </p:txBody>
      </p:sp>
    </p:spTree>
    <p:extLst>
      <p:ext uri="{BB962C8B-B14F-4D97-AF65-F5344CB8AC3E}">
        <p14:creationId xmlns:p14="http://schemas.microsoft.com/office/powerpoint/2010/main" val="3473711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569029" y="281013"/>
            <a:ext cx="8136904" cy="5940088"/>
          </a:xfrm>
          <a:prstGeom prst="rect">
            <a:avLst/>
          </a:prstGeom>
        </p:spPr>
        <p:txBody>
          <a:bodyPr wrap="square">
            <a:spAutoFit/>
          </a:bodyPr>
          <a:lstStyle/>
          <a:p>
            <a:pPr algn="ctr"/>
            <a:r>
              <a:rPr lang="ru-RU" dirty="0"/>
              <a:t> </a:t>
            </a:r>
            <a:r>
              <a:rPr lang="ru-RU" sz="2400" b="1" dirty="0">
                <a:solidFill>
                  <a:srgbClr val="C00000"/>
                </a:solidFill>
                <a:effectLst>
                  <a:outerShdw blurRad="38100" dist="38100" dir="2700000" algn="tl">
                    <a:srgbClr val="000000">
                      <a:alpha val="43137"/>
                    </a:srgbClr>
                  </a:outerShdw>
                </a:effectLst>
                <a:latin typeface="Georgia" pitchFamily="18" charset="0"/>
              </a:rPr>
              <a:t>Особенности структуры программы  «От рождения до школы» </a:t>
            </a:r>
            <a:endParaRPr lang="ru-RU" sz="2400" b="1" dirty="0" smtClean="0">
              <a:solidFill>
                <a:srgbClr val="C00000"/>
              </a:solidFill>
              <a:effectLst>
                <a:outerShdw blurRad="38100" dist="38100" dir="2700000" algn="tl">
                  <a:srgbClr val="000000">
                    <a:alpha val="43137"/>
                  </a:srgbClr>
                </a:outerShdw>
              </a:effectLst>
              <a:latin typeface="Georgia" pitchFamily="18" charset="0"/>
            </a:endParaRPr>
          </a:p>
          <a:p>
            <a:pPr algn="ctr"/>
            <a:endParaRPr lang="ru-RU" sz="1200" b="1" dirty="0">
              <a:solidFill>
                <a:srgbClr val="C00000"/>
              </a:solidFill>
              <a:effectLst>
                <a:outerShdw blurRad="38100" dist="38100" dir="2700000" algn="tl">
                  <a:srgbClr val="000000">
                    <a:alpha val="43137"/>
                  </a:srgbClr>
                </a:outerShdw>
              </a:effectLst>
              <a:latin typeface="Georgia" pitchFamily="18" charset="0"/>
            </a:endParaRPr>
          </a:p>
          <a:p>
            <a:pPr algn="just"/>
            <a:r>
              <a:rPr lang="ru-RU" sz="2000" b="1" dirty="0" smtClean="0">
                <a:solidFill>
                  <a:srgbClr val="C00000"/>
                </a:solidFill>
                <a:latin typeface="Georgia" pitchFamily="18" charset="0"/>
              </a:rPr>
              <a:t>     Наиболее </a:t>
            </a:r>
            <a:r>
              <a:rPr lang="ru-RU" sz="2000" b="1" dirty="0">
                <a:solidFill>
                  <a:srgbClr val="C00000"/>
                </a:solidFill>
                <a:latin typeface="Georgia" pitchFamily="18" charset="0"/>
              </a:rPr>
              <a:t>существенной структурной характеристикой программы  «От рождения до школы» является принцип подачи материала — содержание  психолого-педагогической работы излагается в Программе по образовательным  областям, в каждой из которых обозначены основные цели  и задачи и содержание психолого-педагогической работы</a:t>
            </a:r>
            <a:r>
              <a:rPr lang="ru-RU" sz="2000" b="1" dirty="0" smtClean="0">
                <a:solidFill>
                  <a:srgbClr val="C00000"/>
                </a:solidFill>
                <a:latin typeface="Georgia" pitchFamily="18" charset="0"/>
              </a:rPr>
              <a:t>.</a:t>
            </a:r>
          </a:p>
          <a:p>
            <a:pPr algn="just"/>
            <a:r>
              <a:rPr lang="ru-RU" sz="2000" b="1" dirty="0" smtClean="0">
                <a:solidFill>
                  <a:srgbClr val="C00000"/>
                </a:solidFill>
                <a:latin typeface="Georgia" pitchFamily="18" charset="0"/>
              </a:rPr>
              <a:t> </a:t>
            </a:r>
          </a:p>
          <a:p>
            <a:pPr algn="just"/>
            <a:r>
              <a:rPr lang="ru-RU" sz="2000" b="1" dirty="0">
                <a:solidFill>
                  <a:srgbClr val="C00000"/>
                </a:solidFill>
                <a:latin typeface="Georgia" pitchFamily="18" charset="0"/>
              </a:rPr>
              <a:t> </a:t>
            </a:r>
            <a:r>
              <a:rPr lang="ru-RU" sz="2000" b="1" dirty="0" smtClean="0">
                <a:solidFill>
                  <a:srgbClr val="C00000"/>
                </a:solidFill>
                <a:latin typeface="Georgia" pitchFamily="18" charset="0"/>
              </a:rPr>
              <a:t>    Содержание</a:t>
            </a:r>
            <a:r>
              <a:rPr lang="ru-RU" sz="2000" b="1" dirty="0">
                <a:solidFill>
                  <a:srgbClr val="C00000"/>
                </a:solidFill>
                <a:latin typeface="Georgia" pitchFamily="18" charset="0"/>
              </a:rPr>
              <a:t>  психолого-педагогической работы в образовательных областях изложено  по тематическим блокам, внутри которых материал представлен по возрастным  группам. Такая структура программы позволяет видеть временную  перспективу развития качеств ребенка, дает возможность гибче подходить  к выбору программного содержания, проще вводить вариативную часть.</a:t>
            </a:r>
          </a:p>
        </p:txBody>
      </p:sp>
    </p:spTree>
    <p:extLst>
      <p:ext uri="{BB962C8B-B14F-4D97-AF65-F5344CB8AC3E}">
        <p14:creationId xmlns:p14="http://schemas.microsoft.com/office/powerpoint/2010/main" val="1673097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620688"/>
            <a:ext cx="8280920" cy="5262979"/>
          </a:xfrm>
          <a:prstGeom prst="rect">
            <a:avLst/>
          </a:prstGeom>
        </p:spPr>
        <p:txBody>
          <a:bodyPr wrap="square">
            <a:spAutoFit/>
          </a:bodyPr>
          <a:lstStyle/>
          <a:p>
            <a:pPr algn="just"/>
            <a:r>
              <a:rPr lang="ru-RU" sz="2000" b="1" dirty="0">
                <a:solidFill>
                  <a:srgbClr val="C00000"/>
                </a:solidFill>
                <a:latin typeface="Georgia" pitchFamily="18" charset="0"/>
              </a:rPr>
              <a:t> </a:t>
            </a:r>
            <a:r>
              <a:rPr lang="ru-RU" sz="2000" b="1" dirty="0" smtClean="0">
                <a:solidFill>
                  <a:srgbClr val="C00000"/>
                </a:solidFill>
                <a:latin typeface="Georgia" pitchFamily="18" charset="0"/>
              </a:rPr>
              <a:t>    Примерная общеобразовательная программа </a:t>
            </a:r>
            <a:r>
              <a:rPr lang="ru-RU" sz="2400" b="1" dirty="0">
                <a:solidFill>
                  <a:srgbClr val="C00000"/>
                </a:solidFill>
                <a:effectLst>
                  <a:outerShdw blurRad="38100" dist="38100" dir="2700000" algn="tl">
                    <a:srgbClr val="000000">
                      <a:alpha val="43137"/>
                    </a:srgbClr>
                  </a:outerShdw>
                </a:effectLst>
                <a:latin typeface="Georgia" pitchFamily="18" charset="0"/>
              </a:rPr>
              <a:t>«От рождения до школы»</a:t>
            </a:r>
            <a:r>
              <a:rPr lang="ru-RU" sz="2000" b="1" dirty="0">
                <a:solidFill>
                  <a:srgbClr val="C00000"/>
                </a:solidFill>
                <a:effectLst>
                  <a:outerShdw blurRad="38100" dist="38100" dir="2700000" algn="tl">
                    <a:srgbClr val="000000">
                      <a:alpha val="43137"/>
                    </a:srgbClr>
                  </a:outerShdw>
                </a:effectLst>
                <a:latin typeface="Georgia" pitchFamily="18" charset="0"/>
              </a:rPr>
              <a:t> </a:t>
            </a:r>
            <a:r>
              <a:rPr lang="ru-RU" sz="2000" b="1" dirty="0">
                <a:solidFill>
                  <a:srgbClr val="C00000"/>
                </a:solidFill>
                <a:latin typeface="Georgia" pitchFamily="18" charset="0"/>
              </a:rPr>
              <a:t>разработана на  основе Федерального государственного образовательного стандарта  дошкольного образования (Приказ № 1155 от 17 октября 2013 года)  и предназначена для использования в дошкольных образовательных  организациях для формирования основных образовательных программ  (ООП ДО</a:t>
            </a:r>
            <a:r>
              <a:rPr lang="ru-RU" sz="2000" b="1" dirty="0" smtClean="0">
                <a:solidFill>
                  <a:srgbClr val="C00000"/>
                </a:solidFill>
                <a:latin typeface="Georgia" pitchFamily="18" charset="0"/>
              </a:rPr>
              <a:t>).</a:t>
            </a:r>
          </a:p>
          <a:p>
            <a:pPr algn="just"/>
            <a:endParaRPr lang="ru-RU" sz="2000" b="1" dirty="0">
              <a:solidFill>
                <a:srgbClr val="C00000"/>
              </a:solidFill>
              <a:latin typeface="Georgia" pitchFamily="18" charset="0"/>
            </a:endParaRPr>
          </a:p>
          <a:p>
            <a:pPr algn="just"/>
            <a:r>
              <a:rPr lang="ru-RU" sz="2000" b="1" dirty="0">
                <a:solidFill>
                  <a:srgbClr val="C00000"/>
                </a:solidFill>
                <a:latin typeface="Georgia" pitchFamily="18" charset="0"/>
              </a:rPr>
              <a:t> </a:t>
            </a:r>
            <a:r>
              <a:rPr lang="ru-RU" sz="2000" b="1" dirty="0" smtClean="0">
                <a:solidFill>
                  <a:srgbClr val="C00000"/>
                </a:solidFill>
                <a:latin typeface="Georgia" pitchFamily="18" charset="0"/>
              </a:rPr>
              <a:t>    Главной </a:t>
            </a:r>
            <a:r>
              <a:rPr lang="ru-RU" sz="2000" b="1" dirty="0">
                <a:solidFill>
                  <a:srgbClr val="C00000"/>
                </a:solidFill>
                <a:latin typeface="Georgia" pitchFamily="18" charset="0"/>
              </a:rPr>
              <a:t>задачей, стоящей перед </a:t>
            </a:r>
            <a:r>
              <a:rPr lang="ru-RU" sz="2000" b="1" dirty="0" smtClean="0">
                <a:solidFill>
                  <a:srgbClr val="C00000"/>
                </a:solidFill>
                <a:latin typeface="Georgia" pitchFamily="18" charset="0"/>
              </a:rPr>
              <a:t>авторами Программы</a:t>
            </a:r>
            <a:r>
              <a:rPr lang="ru-RU" sz="2000" b="1" dirty="0">
                <a:solidFill>
                  <a:srgbClr val="C00000"/>
                </a:solidFill>
                <a:latin typeface="Georgia" pitchFamily="18" charset="0"/>
              </a:rPr>
              <a:t>,  </a:t>
            </a:r>
            <a:r>
              <a:rPr lang="ru-RU" sz="2000" b="1" i="1" dirty="0" smtClean="0">
                <a:solidFill>
                  <a:srgbClr val="C00000"/>
                </a:solidFill>
                <a:latin typeface="Georgia" pitchFamily="18" charset="0"/>
              </a:rPr>
              <a:t>является - </a:t>
            </a:r>
            <a:r>
              <a:rPr lang="ru-RU" sz="2000" b="1" i="1" u="sng" dirty="0">
                <a:solidFill>
                  <a:srgbClr val="C00000"/>
                </a:solidFill>
                <a:latin typeface="Georgia" pitchFamily="18" charset="0"/>
              </a:rPr>
              <a:t>создание программного документа, помогающего педагогам  организовать образовательно-воспитательный процесс в соответствии  с требованиями ФГОС и позволяющего написать на базе Примерной  программы свою ООП.</a:t>
            </a:r>
          </a:p>
          <a:p>
            <a:pPr algn="just"/>
            <a:endParaRPr lang="ru-RU" sz="2000" b="1" dirty="0">
              <a:solidFill>
                <a:srgbClr val="C00000"/>
              </a:solidFill>
              <a:latin typeface="Georgia" pitchFamily="18" charset="0"/>
            </a:endParaRPr>
          </a:p>
        </p:txBody>
      </p:sp>
    </p:spTree>
    <p:extLst>
      <p:ext uri="{BB962C8B-B14F-4D97-AF65-F5344CB8AC3E}">
        <p14:creationId xmlns:p14="http://schemas.microsoft.com/office/powerpoint/2010/main" val="87594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539552" y="335846"/>
            <a:ext cx="8280920" cy="5940088"/>
          </a:xfrm>
          <a:prstGeom prst="rect">
            <a:avLst/>
          </a:prstGeom>
        </p:spPr>
        <p:txBody>
          <a:bodyPr wrap="square">
            <a:spAutoFit/>
          </a:bodyPr>
          <a:lstStyle/>
          <a:p>
            <a:pPr algn="ctr"/>
            <a:r>
              <a:rPr lang="ru-RU" dirty="0"/>
              <a:t> </a:t>
            </a:r>
            <a:r>
              <a:rPr lang="ru-RU" sz="2400" b="1" dirty="0">
                <a:solidFill>
                  <a:srgbClr val="C00000"/>
                </a:solidFill>
                <a:effectLst>
                  <a:outerShdw blurRad="38100" dist="38100" dir="2700000" algn="tl">
                    <a:srgbClr val="000000">
                      <a:alpha val="43137"/>
                    </a:srgbClr>
                  </a:outerShdw>
                </a:effectLst>
                <a:latin typeface="Georgia" pitchFamily="18" charset="0"/>
              </a:rPr>
              <a:t>Гибкость выбора программного содержания  с учетом уровня развития ребенка </a:t>
            </a:r>
            <a:endParaRPr lang="ru-RU" sz="2400" b="1" dirty="0" smtClean="0">
              <a:solidFill>
                <a:srgbClr val="C00000"/>
              </a:solidFill>
              <a:effectLst>
                <a:outerShdw blurRad="38100" dist="38100" dir="2700000" algn="tl">
                  <a:srgbClr val="000000">
                    <a:alpha val="43137"/>
                  </a:srgbClr>
                </a:outerShdw>
              </a:effectLst>
              <a:latin typeface="Georgia" pitchFamily="18" charset="0"/>
            </a:endParaRPr>
          </a:p>
          <a:p>
            <a:pPr algn="just"/>
            <a:endParaRPr lang="ru-RU" sz="1200" b="1" dirty="0">
              <a:latin typeface="Georgia" pitchFamily="18" charset="0"/>
            </a:endParaRPr>
          </a:p>
          <a:p>
            <a:pPr algn="just"/>
            <a:r>
              <a:rPr lang="ru-RU" sz="2000" b="1" dirty="0" smtClean="0">
                <a:latin typeface="Georgia" pitchFamily="18" charset="0"/>
              </a:rPr>
              <a:t>     </a:t>
            </a:r>
            <a:r>
              <a:rPr lang="ru-RU" sz="2000" b="1" dirty="0" smtClean="0">
                <a:solidFill>
                  <a:srgbClr val="C00000"/>
                </a:solidFill>
                <a:latin typeface="Georgia" pitchFamily="18" charset="0"/>
              </a:rPr>
              <a:t>В </a:t>
            </a:r>
            <a:r>
              <a:rPr lang="ru-RU" sz="2000" b="1" dirty="0">
                <a:solidFill>
                  <a:srgbClr val="C00000"/>
                </a:solidFill>
                <a:latin typeface="Georgia" pitchFamily="18" charset="0"/>
              </a:rPr>
              <a:t>каждом тематическом блоке материал представлен по возрастным  группам. Например, в образовательной области «Социально-коммуникативное  развитие» выделен тематический блок «Нравственное воспитание », в котором содержание психолого-педагогической работы представлено  по возрастным группам. Это дает возможность видеть временную  перспективу развития нравственных качеств дошкольника, что позволяет  педагогу более полно учитывать в своей работе индивидуальные особенности  детей и ставить задачи, опираясь не столько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на </a:t>
            </a:r>
            <a:r>
              <a:rPr lang="ru-RU" sz="2000" b="1" dirty="0">
                <a:solidFill>
                  <a:srgbClr val="C00000"/>
                </a:solidFill>
                <a:latin typeface="Georgia" pitchFamily="18" charset="0"/>
              </a:rPr>
              <a:t>возрастные </a:t>
            </a:r>
            <a:r>
              <a:rPr lang="ru-RU" sz="2000" b="1" dirty="0" smtClean="0">
                <a:solidFill>
                  <a:srgbClr val="C00000"/>
                </a:solidFill>
                <a:latin typeface="Georgia" pitchFamily="18" charset="0"/>
              </a:rPr>
              <a:t>рекомендации</a:t>
            </a:r>
            <a:r>
              <a:rPr lang="ru-RU" sz="2000" b="1" dirty="0">
                <a:solidFill>
                  <a:srgbClr val="C00000"/>
                </a:solidFill>
                <a:latin typeface="Georgia" pitchFamily="18" charset="0"/>
              </a:rPr>
              <a:t>,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сколько </a:t>
            </a:r>
            <a:r>
              <a:rPr lang="ru-RU" sz="2000" b="1" dirty="0">
                <a:solidFill>
                  <a:srgbClr val="C00000"/>
                </a:solidFill>
                <a:latin typeface="Georgia" pitchFamily="18" charset="0"/>
              </a:rPr>
              <a:t>на </a:t>
            </a:r>
            <a:r>
              <a:rPr lang="ru-RU" sz="2000" b="1" dirty="0" smtClean="0">
                <a:solidFill>
                  <a:srgbClr val="C00000"/>
                </a:solidFill>
                <a:latin typeface="Georgia" pitchFamily="18" charset="0"/>
              </a:rPr>
              <a:t>индивидуальный </a:t>
            </a:r>
          </a:p>
          <a:p>
            <a:pPr algn="just"/>
            <a:r>
              <a:rPr lang="ru-RU" sz="2000" b="1" dirty="0" smtClean="0">
                <a:solidFill>
                  <a:srgbClr val="C00000"/>
                </a:solidFill>
                <a:latin typeface="Georgia" pitchFamily="18" charset="0"/>
              </a:rPr>
              <a:t>уровень развития </a:t>
            </a:r>
            <a:r>
              <a:rPr lang="ru-RU" sz="2000" b="1" dirty="0">
                <a:solidFill>
                  <a:srgbClr val="C00000"/>
                </a:solidFill>
                <a:latin typeface="Georgia" pitchFamily="18" charset="0"/>
              </a:rPr>
              <a:t>ребенка.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Охват </a:t>
            </a:r>
            <a:r>
              <a:rPr lang="ru-RU" sz="2000" b="1" dirty="0">
                <a:solidFill>
                  <a:srgbClr val="C00000"/>
                </a:solidFill>
                <a:latin typeface="Georgia" pitchFamily="18" charset="0"/>
              </a:rPr>
              <a:t>всех возрастных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периодов</a:t>
            </a:r>
            <a:r>
              <a:rPr lang="ru-RU" sz="2000" b="1" dirty="0">
                <a:solidFill>
                  <a:srgbClr val="C00000"/>
                </a:solidFill>
                <a:latin typeface="Georgia" pitchFamily="18" charset="0"/>
              </a:rPr>
              <a:t>  (от рождения до школы)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437112"/>
            <a:ext cx="3307206" cy="23042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24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612845"/>
            <a:ext cx="7776864" cy="5447645"/>
          </a:xfrm>
          <a:prstGeom prst="rect">
            <a:avLst/>
          </a:prstGeom>
        </p:spPr>
        <p:txBody>
          <a:bodyPr wrap="square">
            <a:spAutoFit/>
          </a:bodyPr>
          <a:lstStyle/>
          <a:p>
            <a:pPr algn="ctr"/>
            <a:r>
              <a:rPr lang="ru-RU" sz="2400" b="1" dirty="0">
                <a:solidFill>
                  <a:srgbClr val="C00000"/>
                </a:solidFill>
                <a:effectLst>
                  <a:outerShdw blurRad="38100" dist="38100" dir="2700000" algn="tl">
                    <a:srgbClr val="000000">
                      <a:alpha val="43137"/>
                    </a:srgbClr>
                  </a:outerShdw>
                </a:effectLst>
                <a:latin typeface="Georgia" panose="02040502050405020303" pitchFamily="18" charset="0"/>
              </a:rPr>
              <a:t>Простота введения  вариативной части </a:t>
            </a:r>
            <a:endParaRPr lang="ru-RU" sz="24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algn="ctr"/>
            <a:endParaRPr lang="ru-RU" sz="1200" b="1" dirty="0">
              <a:solidFill>
                <a:srgbClr val="C00000"/>
              </a:solidFill>
              <a:effectLst>
                <a:outerShdw blurRad="38100" dist="38100" dir="2700000" algn="tl">
                  <a:srgbClr val="000000">
                    <a:alpha val="43137"/>
                  </a:srgbClr>
                </a:outerShdw>
              </a:effectLst>
              <a:latin typeface="Georgia" panose="02040502050405020303" pitchFamily="18" charset="0"/>
            </a:endParaRPr>
          </a:p>
          <a:p>
            <a:pPr algn="just"/>
            <a:r>
              <a:rPr lang="ru-RU" sz="2000" b="1" dirty="0">
                <a:solidFill>
                  <a:srgbClr val="C00000"/>
                </a:solidFill>
                <a:latin typeface="Georgia" panose="02040502050405020303" pitchFamily="18" charset="0"/>
              </a:rPr>
              <a:t> Изложение содержания Программы по тематическим блокам позволяет  при написании ООП легко формировать вариативную часть (часть,  формируемую участниками образовательного процесса) — учитывать видовое  разнообразие образовательной организации, приоритетные направления,  вводить региональный компонент и пр. В частности, образовательная  организация может заменить один или несколько смысловых блоков  на парциальные и авторские программы либо переписать содержание  этих разделов самостоятельно. Единственное требование — вариативная  часть должна соответствовать ФГОС и не должна противоречить целям  и задачам программы «От рождения до школы». </a:t>
            </a:r>
          </a:p>
        </p:txBody>
      </p:sp>
    </p:spTree>
    <p:extLst>
      <p:ext uri="{BB962C8B-B14F-4D97-AF65-F5344CB8AC3E}">
        <p14:creationId xmlns:p14="http://schemas.microsoft.com/office/powerpoint/2010/main" val="3492851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404664"/>
            <a:ext cx="7488832" cy="6247864"/>
          </a:xfrm>
          <a:prstGeom prst="rect">
            <a:avLst/>
          </a:prstGeom>
        </p:spPr>
        <p:txBody>
          <a:bodyPr wrap="square">
            <a:spAutoFit/>
          </a:bodyPr>
          <a:lstStyle/>
          <a:p>
            <a:pPr algn="ct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Вариативность содержания раздела  по инклюзивному и коррекционному образованию</a:t>
            </a:r>
            <a:r>
              <a:rPr lang="ru-RU" b="1" dirty="0">
                <a:solidFill>
                  <a:srgbClr val="C00000"/>
                </a:solidFill>
                <a:latin typeface="Georgia" panose="02040502050405020303" pitchFamily="18" charset="0"/>
              </a:rPr>
              <a:t> </a:t>
            </a:r>
            <a:endParaRPr lang="ru-RU" b="1" dirty="0" smtClean="0">
              <a:solidFill>
                <a:srgbClr val="C00000"/>
              </a:solidFill>
              <a:latin typeface="Georgia" panose="02040502050405020303" pitchFamily="18" charset="0"/>
            </a:endParaRPr>
          </a:p>
          <a:p>
            <a:pPr algn="just"/>
            <a:r>
              <a:rPr lang="ru-RU" b="1" dirty="0" smtClean="0">
                <a:solidFill>
                  <a:srgbClr val="C00000"/>
                </a:solidFill>
                <a:latin typeface="Georgia" panose="02040502050405020303" pitchFamily="18" charset="0"/>
              </a:rPr>
              <a:t>в </a:t>
            </a:r>
            <a:r>
              <a:rPr lang="ru-RU" b="1" dirty="0">
                <a:solidFill>
                  <a:srgbClr val="C00000"/>
                </a:solidFill>
                <a:latin typeface="Georgia" panose="02040502050405020303" pitchFamily="18" charset="0"/>
              </a:rPr>
              <a:t>рамках вариативности в Программе представлены два раздела по  инклюзивному и коррекционному образованию: «Инклюзивная практика  в группах комбинированной направленности» и «Коррекционная работа в  ДОО (по образовательным областям)». Оба раздела соответствуют ФГОС,  однако демонстрируют разный подход к решению аналогичных задач. Педагоги  могут выбрать тот вариант, который больше подходит для работы в  данном дошкольном учреждении, либо комбинировать оба варианта. Наличие приложения  с подробными перечнями  в современном издании Программы все примерные перечни вынесены  в Приложение. Это существенно сокращает содержательную часть Программы  и облегчает ее восприятие. Кроме того, такое построение Программы  позволяет видеть, как содержание примерных перечней изменяется в зависимости  от возраста детей. Например, теперь легко увидеть и проанализировать,  что рекомендуется для чтения детям в каждой из возрастных групп. </a:t>
            </a:r>
          </a:p>
        </p:txBody>
      </p:sp>
    </p:spTree>
    <p:extLst>
      <p:ext uri="{BB962C8B-B14F-4D97-AF65-F5344CB8AC3E}">
        <p14:creationId xmlns:p14="http://schemas.microsoft.com/office/powerpoint/2010/main" val="1049770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 y="-299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332656"/>
            <a:ext cx="8496944" cy="6247864"/>
          </a:xfrm>
          <a:prstGeom prst="rect">
            <a:avLst/>
          </a:prstGeom>
        </p:spPr>
        <p:txBody>
          <a:bodyPr wrap="square">
            <a:spAutoFit/>
          </a:bodyPr>
          <a:lstStyle/>
          <a:p>
            <a:pPr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ФГОС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ДО Организация мониторинга условий реализации </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в программе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«От рождения до школы». </a:t>
            </a:r>
          </a:p>
          <a:p>
            <a:pPr algn="just"/>
            <a:r>
              <a:rPr lang="ru-RU" b="1" dirty="0" smtClean="0">
                <a:solidFill>
                  <a:srgbClr val="C00000"/>
                </a:solidFill>
                <a:latin typeface="Georgia" panose="02040502050405020303" pitchFamily="18" charset="0"/>
              </a:rPr>
              <a:t>     Панируемые результаты освоения программы -</a:t>
            </a:r>
            <a:r>
              <a:rPr lang="ru-RU" b="1" dirty="0">
                <a:solidFill>
                  <a:srgbClr val="C00000"/>
                </a:solidFill>
                <a:latin typeface="Georgia" panose="02040502050405020303" pitchFamily="18" charset="0"/>
              </a:rPr>
              <a:t>  Целевые  </a:t>
            </a:r>
            <a:r>
              <a:rPr lang="ru-RU" b="1" dirty="0" smtClean="0">
                <a:solidFill>
                  <a:srgbClr val="C00000"/>
                </a:solidFill>
                <a:latin typeface="Georgia" panose="02040502050405020303" pitchFamily="18" charset="0"/>
              </a:rPr>
              <a:t>ориентиры.</a:t>
            </a:r>
            <a:r>
              <a:rPr lang="ru-RU" b="1" dirty="0">
                <a:solidFill>
                  <a:srgbClr val="C00000"/>
                </a:solidFill>
                <a:latin typeface="Georgia" panose="02040502050405020303" pitchFamily="18" charset="0"/>
              </a:rPr>
              <a:t>  Специфика дошкольного детства (гибкость, пластичность развития  ребенка, высокий разброс вариантов его развития, его непосредственность  и непроизвольность) не позволяет требовать от ребенка дошкольного  возраста достижения конкретных образовательных результатов и  обусловливает необходимость определения результатов освоения образовательной  программы в виде целевых ориентиров.  </a:t>
            </a:r>
          </a:p>
          <a:p>
            <a:pPr algn="just"/>
            <a:r>
              <a:rPr lang="ru-RU" b="1" dirty="0" smtClean="0">
                <a:solidFill>
                  <a:srgbClr val="C00000"/>
                </a:solidFill>
                <a:latin typeface="Georgia" panose="02040502050405020303" pitchFamily="18" charset="0"/>
              </a:rPr>
              <a:t>     Целевые </a:t>
            </a:r>
            <a:r>
              <a:rPr lang="ru-RU" b="1" dirty="0">
                <a:solidFill>
                  <a:srgbClr val="C00000"/>
                </a:solidFill>
                <a:latin typeface="Georgia" panose="02040502050405020303" pitchFamily="18" charset="0"/>
              </a:rPr>
              <a:t>ориентиры дошкольного образования, представленные в  ФГОС ДО, следует рассматривать как социально-нормативные возрастные  характеристики возможных достижений ребенка. Это ориентир для  педагогов и родителей, обозначающий направленность воспитательной  деятельности взрослых. Целевые ориентиры, обозначенные в ФГОС ДО, являются общими  для всего образовательного пространства Российской Федерации, однако  каждая из примерных программ имеет свои отличительные особенности,  свои приоритеты, целевые ориентиры, которые не противоречат  ФГОС ДО, но могут углублять и дополнять его требования. </a:t>
            </a:r>
          </a:p>
        </p:txBody>
      </p:sp>
    </p:spTree>
    <p:extLst>
      <p:ext uri="{BB962C8B-B14F-4D97-AF65-F5344CB8AC3E}">
        <p14:creationId xmlns:p14="http://schemas.microsoft.com/office/powerpoint/2010/main" val="4139681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548680"/>
            <a:ext cx="7992888" cy="3139321"/>
          </a:xfrm>
          <a:prstGeom prst="rect">
            <a:avLst/>
          </a:prstGeom>
        </p:spPr>
        <p:txBody>
          <a:bodyPr wrap="square">
            <a:spAutoFit/>
          </a:bodyPr>
          <a:lstStyle/>
          <a:p>
            <a:pPr algn="just"/>
            <a:r>
              <a:rPr lang="ru-RU" b="1" dirty="0">
                <a:solidFill>
                  <a:srgbClr val="C00000"/>
                </a:solidFill>
                <a:latin typeface="Georgia" panose="02040502050405020303" pitchFamily="18" charset="0"/>
              </a:rPr>
              <a:t>Ц</a:t>
            </a:r>
            <a:r>
              <a:rPr lang="ru-RU" b="1" dirty="0" smtClean="0">
                <a:solidFill>
                  <a:srgbClr val="C00000"/>
                </a:solidFill>
                <a:latin typeface="Georgia" panose="02040502050405020303" pitchFamily="18" charset="0"/>
              </a:rPr>
              <a:t>елевые </a:t>
            </a:r>
            <a:r>
              <a:rPr lang="ru-RU" b="1" dirty="0">
                <a:solidFill>
                  <a:srgbClr val="C00000"/>
                </a:solidFill>
                <a:latin typeface="Georgia" panose="02040502050405020303" pitchFamily="18" charset="0"/>
              </a:rPr>
              <a:t>ориентиры программы «От рождения до  школы» базируются на ФГОС ДО и целях и задачах, обозначенных в  пояснительной записке к программе «От рождения до школы», и в той  части, которая совпадает со Стандартами, даются по тексту ФГОС. </a:t>
            </a:r>
          </a:p>
          <a:p>
            <a:pPr algn="just"/>
            <a:r>
              <a:rPr lang="ru-RU" b="1" dirty="0">
                <a:solidFill>
                  <a:srgbClr val="C00000"/>
                </a:solidFill>
                <a:latin typeface="Georgia" panose="02040502050405020303" pitchFamily="18" charset="0"/>
              </a:rPr>
              <a:t> В представленной системе оценки результатов освоения Программы  отражены современные тенденции, связанные с изменением понимания  оценки качества дошкольного образования. В первую очередь, речь идет о постепенном смещении акцента  с объективного (тестового) подхода в сторону аутентичной оценки. </a:t>
            </a:r>
          </a:p>
        </p:txBody>
      </p:sp>
      <p:pic>
        <p:nvPicPr>
          <p:cNvPr id="1026" name="Picture 2" descr="https://im3-tub-ru.yandex.net/i?id=1285175bd92839e3b63ebc42be13fcab-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8001"/>
            <a:ext cx="8892480" cy="28373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694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259" y="197346"/>
            <a:ext cx="8640960" cy="6740307"/>
          </a:xfrm>
          <a:prstGeom prst="rect">
            <a:avLst/>
          </a:prstGeom>
        </p:spPr>
        <p:txBody>
          <a:bodyPr wrap="square">
            <a:spAutoFit/>
          </a:bodyPr>
          <a:lstStyle/>
          <a:p>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Педагогическая  диагностика</a:t>
            </a:r>
            <a:r>
              <a:rPr lang="ru-RU" b="1" dirty="0">
                <a:solidFill>
                  <a:srgbClr val="C00000"/>
                </a:solidFill>
                <a:latin typeface="Georgia" panose="02040502050405020303" pitchFamily="18" charset="0"/>
              </a:rPr>
              <a:t>  Реализация программы «От рождения до школы» предполагает  оценку индивидуального развития детей. Такая оценка производится педагогическим  работником в рамках педагогической диагностики (оценки  индивидуального развития детей дошкольного возраста, связанной с  оценкой эффективности педагогических действий и - диагностика проводится в ходе наблюдений за  активностью детей в спонтанной и специально организованной деятельности.  Инструментарий для педагогической диагностики — карты  наблюдений детского развития, позволяющие фиксировать индивидуальную  динамику и перспективы развития каждого ребенка в ходе:</a:t>
            </a:r>
          </a:p>
          <a:p>
            <a:pPr marL="285750" indent="-285750">
              <a:buFont typeface="Wingdings" panose="05000000000000000000" pitchFamily="2" charset="2"/>
              <a:buChar char="ü"/>
            </a:pPr>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a:solidFill>
                  <a:srgbClr val="C00000"/>
                </a:solidFill>
                <a:latin typeface="Georgia" panose="02040502050405020303" pitchFamily="18" charset="0"/>
              </a:rPr>
              <a:t>коммуникации со сверстниками и взрослыми (как меняются способы  установления и поддержания контакта, принятия совместных решений,  разрешения конфликтов, лидерства и пр.);</a:t>
            </a:r>
          </a:p>
          <a:p>
            <a:pPr marL="285750" indent="-285750">
              <a:buFont typeface="Wingdings" panose="05000000000000000000" pitchFamily="2" charset="2"/>
              <a:buChar char="ü"/>
            </a:pPr>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игровой </a:t>
            </a:r>
            <a:r>
              <a:rPr lang="ru-RU" b="1" dirty="0">
                <a:solidFill>
                  <a:srgbClr val="C00000"/>
                </a:solidFill>
                <a:latin typeface="Georgia" panose="02040502050405020303" pitchFamily="18" charset="0"/>
              </a:rPr>
              <a:t>деятельности; </a:t>
            </a:r>
          </a:p>
          <a:p>
            <a:pPr marL="285750" indent="-285750">
              <a:buFont typeface="Wingdings" panose="05000000000000000000" pitchFamily="2" charset="2"/>
              <a:buChar char="ü"/>
            </a:pPr>
            <a:r>
              <a:rPr lang="ru-RU" b="1" dirty="0" smtClean="0">
                <a:solidFill>
                  <a:srgbClr val="C00000"/>
                </a:solidFill>
                <a:latin typeface="Georgia" panose="02040502050405020303" pitchFamily="18" charset="0"/>
              </a:rPr>
              <a:t>познавательной </a:t>
            </a:r>
            <a:r>
              <a:rPr lang="ru-RU" b="1" dirty="0">
                <a:solidFill>
                  <a:srgbClr val="C00000"/>
                </a:solidFill>
                <a:latin typeface="Georgia" panose="02040502050405020303" pitchFamily="18" charset="0"/>
              </a:rPr>
              <a:t>деятельности (как идет развитие детских способностей,  познавательной активности); </a:t>
            </a:r>
          </a:p>
          <a:p>
            <a:pPr marL="285750" indent="-285750">
              <a:buFont typeface="Wingdings" panose="05000000000000000000" pitchFamily="2" charset="2"/>
              <a:buChar char="ü"/>
            </a:pPr>
            <a:r>
              <a:rPr lang="ru-RU" b="1" dirty="0" smtClean="0">
                <a:solidFill>
                  <a:srgbClr val="C00000"/>
                </a:solidFill>
                <a:latin typeface="Georgia" panose="02040502050405020303" pitchFamily="18" charset="0"/>
              </a:rPr>
              <a:t> </a:t>
            </a:r>
            <a:r>
              <a:rPr lang="ru-RU" b="1" dirty="0">
                <a:solidFill>
                  <a:srgbClr val="C00000"/>
                </a:solidFill>
                <a:latin typeface="Georgia" panose="02040502050405020303" pitchFamily="18" charset="0"/>
              </a:rPr>
              <a:t>проектной деятельности (как идет развитие детской инициативности,  ответственности и автономии, как развивается умение планировать и  организовывать свою деятельность);</a:t>
            </a:r>
          </a:p>
          <a:p>
            <a:pPr marL="285750" indent="-285750">
              <a:buFont typeface="Wingdings" panose="05000000000000000000" pitchFamily="2" charset="2"/>
              <a:buChar char="ü"/>
            </a:pPr>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a:solidFill>
                  <a:srgbClr val="C00000"/>
                </a:solidFill>
                <a:latin typeface="Georgia" panose="02040502050405020303" pitchFamily="18" charset="0"/>
              </a:rPr>
              <a:t>художественной деятельности; </a:t>
            </a:r>
          </a:p>
          <a:p>
            <a:pPr marL="285750" indent="-285750">
              <a:buFont typeface="Wingdings" panose="05000000000000000000" pitchFamily="2" charset="2"/>
              <a:buChar char="ü"/>
            </a:pPr>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физического </a:t>
            </a:r>
            <a:r>
              <a:rPr lang="ru-RU" b="1" dirty="0">
                <a:solidFill>
                  <a:srgbClr val="C00000"/>
                </a:solidFill>
                <a:latin typeface="Georgia" panose="02040502050405020303" pitchFamily="18" charset="0"/>
              </a:rPr>
              <a:t>развития. </a:t>
            </a:r>
          </a:p>
        </p:txBody>
      </p:sp>
    </p:spTree>
    <p:extLst>
      <p:ext uri="{BB962C8B-B14F-4D97-AF65-F5344CB8AC3E}">
        <p14:creationId xmlns:p14="http://schemas.microsoft.com/office/powerpoint/2010/main" val="489308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2" y="3162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474345"/>
            <a:ext cx="7992888" cy="3847207"/>
          </a:xfrm>
          <a:prstGeom prst="rect">
            <a:avLst/>
          </a:prstGeom>
        </p:spPr>
        <p:txBody>
          <a:bodyPr wrap="square">
            <a:spAutoFit/>
          </a:bodyPr>
          <a:lstStyle/>
          <a:p>
            <a:pPr algn="just"/>
            <a:r>
              <a:rPr lang="ru-RU" sz="2400" b="1" dirty="0">
                <a:solidFill>
                  <a:srgbClr val="C00000"/>
                </a:solidFill>
                <a:effectLst>
                  <a:outerShdw blurRad="38100" dist="38100" dir="2700000" algn="tl">
                    <a:srgbClr val="000000">
                      <a:alpha val="43137"/>
                    </a:srgbClr>
                  </a:outerShdw>
                </a:effectLst>
                <a:latin typeface="Georgia" panose="02040502050405020303" pitchFamily="18" charset="0"/>
              </a:rPr>
              <a:t>Результаты педагогической диагностики </a:t>
            </a:r>
            <a:r>
              <a:rPr lang="ru-RU" sz="2000" b="1" dirty="0">
                <a:solidFill>
                  <a:srgbClr val="C00000"/>
                </a:solidFill>
                <a:latin typeface="Georgia" panose="02040502050405020303" pitchFamily="18" charset="0"/>
              </a:rPr>
              <a:t>могут использоваться исключительно  для решения следующих образовательных задач: </a:t>
            </a:r>
          </a:p>
          <a:p>
            <a:pPr algn="just"/>
            <a:r>
              <a:rPr lang="ru-RU" sz="2000" b="1" dirty="0">
                <a:solidFill>
                  <a:srgbClr val="C00000"/>
                </a:solidFill>
                <a:latin typeface="Georgia" panose="02040502050405020303" pitchFamily="18" charset="0"/>
              </a:rPr>
              <a:t> 1) индивидуализации образования (в том числе поддержки ребенка,  построения его образовательной траектории или профессиональной коррекции  особенностей его развития);</a:t>
            </a:r>
          </a:p>
          <a:p>
            <a:pPr algn="just"/>
            <a:r>
              <a:rPr lang="ru-RU" sz="2000" b="1" dirty="0">
                <a:solidFill>
                  <a:srgbClr val="C00000"/>
                </a:solidFill>
                <a:latin typeface="Georgia" panose="02040502050405020303" pitchFamily="18" charset="0"/>
              </a:rPr>
              <a:t> 2) оптимизации работы с группой детей. В ходе образовательной деятельности педагоги должны создавать  диагностические ситуации, чтобы оценить индивидуальную динамику  детей и скорректировать свои действия. </a:t>
            </a:r>
          </a:p>
        </p:txBody>
      </p:sp>
      <p:pic>
        <p:nvPicPr>
          <p:cNvPr id="3074" name="Picture 2" descr="http://mbdou41.caduk.ru/images/p116_0002-003-razvivajuschaja-sreda-sposobstvuet-ustanovleniju-utverzhdenij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462" y="3933056"/>
            <a:ext cx="3405203" cy="2736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90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6186309"/>
          </a:xfrm>
          <a:prstGeom prst="rect">
            <a:avLst/>
          </a:prstGeom>
        </p:spPr>
        <p:txBody>
          <a:bodyPr wrap="square">
            <a:spAutoFit/>
          </a:bodyPr>
          <a:lstStyle/>
          <a:p>
            <a:pPr algn="ctr"/>
            <a:r>
              <a:rPr lang="ru-RU" b="1" dirty="0" smtClean="0">
                <a:solidFill>
                  <a:srgbClr val="C00000"/>
                </a:solidFill>
                <a:latin typeface="Georgia" pitchFamily="18" charset="0"/>
              </a:rPr>
              <a:t>     </a:t>
            </a:r>
            <a:r>
              <a:rPr lang="ru-RU" sz="2400" b="1" dirty="0" smtClean="0">
                <a:solidFill>
                  <a:srgbClr val="C00000"/>
                </a:solidFill>
                <a:effectLst>
                  <a:outerShdw blurRad="38100" dist="38100" dir="2700000" algn="tl">
                    <a:srgbClr val="000000">
                      <a:alpha val="43137"/>
                    </a:srgbClr>
                  </a:outerShdw>
                </a:effectLst>
                <a:latin typeface="Georgia" pitchFamily="18" charset="0"/>
              </a:rPr>
              <a:t>Руководители </a:t>
            </a:r>
            <a:r>
              <a:rPr lang="ru-RU" sz="2400" b="1" dirty="0">
                <a:solidFill>
                  <a:srgbClr val="C00000"/>
                </a:solidFill>
                <a:effectLst>
                  <a:outerShdw blurRad="38100" dist="38100" dir="2700000" algn="tl">
                    <a:srgbClr val="000000">
                      <a:alpha val="43137"/>
                    </a:srgbClr>
                  </a:outerShdw>
                </a:effectLst>
                <a:latin typeface="Georgia" pitchFamily="18" charset="0"/>
              </a:rPr>
              <a:t>авторского коллектива:</a:t>
            </a:r>
            <a:r>
              <a:rPr lang="ru-RU" sz="2400" b="1" dirty="0">
                <a:solidFill>
                  <a:srgbClr val="C00000"/>
                </a:solidFill>
                <a:latin typeface="Georgia" pitchFamily="18" charset="0"/>
              </a:rPr>
              <a:t> </a:t>
            </a:r>
            <a:endParaRPr lang="ru-RU" sz="2400" b="1" dirty="0" smtClean="0">
              <a:solidFill>
                <a:srgbClr val="C00000"/>
              </a:solidFill>
              <a:latin typeface="Georgia" pitchFamily="18" charset="0"/>
            </a:endParaRPr>
          </a:p>
          <a:p>
            <a:pPr algn="just"/>
            <a:endParaRPr lang="ru-RU" sz="1200" b="1" dirty="0" smtClean="0">
              <a:solidFill>
                <a:srgbClr val="C00000"/>
              </a:solidFill>
              <a:latin typeface="Georgia" pitchFamily="18" charset="0"/>
            </a:endParaRPr>
          </a:p>
          <a:p>
            <a:pPr marL="285750" indent="-285750" algn="just">
              <a:buFont typeface="Wingdings" pitchFamily="2" charset="2"/>
              <a:buChar char="ü"/>
            </a:pPr>
            <a:r>
              <a:rPr lang="ru-RU" b="1" dirty="0" err="1" smtClean="0">
                <a:solidFill>
                  <a:srgbClr val="C00000"/>
                </a:solidFill>
                <a:latin typeface="Georgia" pitchFamily="18" charset="0"/>
              </a:rPr>
              <a:t>Веракса</a:t>
            </a:r>
            <a:r>
              <a:rPr lang="ru-RU" b="1" dirty="0" smtClean="0">
                <a:solidFill>
                  <a:srgbClr val="C00000"/>
                </a:solidFill>
                <a:latin typeface="Georgia" pitchFamily="18" charset="0"/>
              </a:rPr>
              <a:t> </a:t>
            </a:r>
            <a:r>
              <a:rPr lang="ru-RU" b="1" dirty="0">
                <a:solidFill>
                  <a:srgbClr val="C00000"/>
                </a:solidFill>
                <a:latin typeface="Georgia" pitchFamily="18" charset="0"/>
              </a:rPr>
              <a:t>Николай Евгеньевич — доктор психологических наук, профессор, декан факультета психологии образования Института психологии им. Л. С. Выготского РГГУ; ректор АНО ВПО «Московская педагогическая академия дошкольного образования»; главный редактор журнала «Современное дошкольное образование». </a:t>
            </a:r>
            <a:endParaRPr lang="ru-RU" b="1" dirty="0" smtClean="0">
              <a:solidFill>
                <a:srgbClr val="C00000"/>
              </a:solidFill>
              <a:latin typeface="Georgia" pitchFamily="18" charset="0"/>
            </a:endParaRPr>
          </a:p>
          <a:p>
            <a:pPr marL="285750" indent="-285750" algn="just">
              <a:buFont typeface="Wingdings" pitchFamily="2" charset="2"/>
              <a:buChar char="ü"/>
            </a:pPr>
            <a:r>
              <a:rPr lang="ru-RU" b="1" dirty="0" smtClean="0">
                <a:solidFill>
                  <a:srgbClr val="C00000"/>
                </a:solidFill>
                <a:latin typeface="Georgia" pitchFamily="18" charset="0"/>
              </a:rPr>
              <a:t>Комарова </a:t>
            </a:r>
            <a:r>
              <a:rPr lang="ru-RU" b="1" dirty="0">
                <a:solidFill>
                  <a:srgbClr val="C00000"/>
                </a:solidFill>
                <a:latin typeface="Georgia" pitchFamily="18" charset="0"/>
              </a:rPr>
              <a:t>Тамара Семеновна — доктор педагогических наук, профессор, заслуженный деятель науки РФ, академик Международной академии наук педагогического образования, заведующий кафедрой начального образования и педагогических технологий МГГУ им. М. А. Шолохова, директор научно-образовательного центра «Новые образовательные технологии и творческое развитие личности» </a:t>
            </a:r>
            <a:r>
              <a:rPr lang="ru-RU" b="1" dirty="0" smtClean="0">
                <a:solidFill>
                  <a:srgbClr val="C00000"/>
                </a:solidFill>
                <a:latin typeface="Georgia" pitchFamily="18" charset="0"/>
              </a:rPr>
              <a:t>при </a:t>
            </a:r>
            <a:r>
              <a:rPr lang="ru-RU" b="1" dirty="0">
                <a:solidFill>
                  <a:srgbClr val="C00000"/>
                </a:solidFill>
                <a:latin typeface="Georgia" pitchFamily="18" charset="0"/>
              </a:rPr>
              <a:t>педагогическом факультете МГГУ им. М. А. Шолохова. </a:t>
            </a:r>
            <a:endParaRPr lang="ru-RU" b="1" dirty="0" smtClean="0">
              <a:solidFill>
                <a:srgbClr val="C00000"/>
              </a:solidFill>
              <a:latin typeface="Georgia" pitchFamily="18" charset="0"/>
            </a:endParaRPr>
          </a:p>
          <a:p>
            <a:pPr marL="285750" indent="-285750" algn="just">
              <a:buFont typeface="Wingdings" pitchFamily="2" charset="2"/>
              <a:buChar char="ü"/>
            </a:pPr>
            <a:r>
              <a:rPr lang="ru-RU" b="1" dirty="0" smtClean="0">
                <a:solidFill>
                  <a:srgbClr val="C00000"/>
                </a:solidFill>
                <a:latin typeface="Georgia" pitchFamily="18" charset="0"/>
              </a:rPr>
              <a:t>Васильева </a:t>
            </a:r>
            <a:r>
              <a:rPr lang="ru-RU" b="1" dirty="0">
                <a:solidFill>
                  <a:srgbClr val="C00000"/>
                </a:solidFill>
                <a:latin typeface="Georgia" pitchFamily="18" charset="0"/>
              </a:rPr>
              <a:t>Маргарита Александровна — Заслуженный учитель России, Отличник просвещения СССР, Отличник просвещения РСФСР, ответственный редактор первого издания «Программы воспитания и обучения в детском саду» (М., 1985). </a:t>
            </a:r>
          </a:p>
        </p:txBody>
      </p:sp>
    </p:spTree>
    <p:extLst>
      <p:ext uri="{BB962C8B-B14F-4D97-AF65-F5344CB8AC3E}">
        <p14:creationId xmlns:p14="http://schemas.microsoft.com/office/powerpoint/2010/main" val="1837354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404664"/>
            <a:ext cx="8064896" cy="4493538"/>
          </a:xfrm>
          <a:prstGeom prst="rect">
            <a:avLst/>
          </a:prstGeom>
        </p:spPr>
        <p:txBody>
          <a:bodyPr wrap="square">
            <a:spAutoFit/>
          </a:bodyPr>
          <a:lstStyle/>
          <a:p>
            <a:pPr algn="ctr"/>
            <a:r>
              <a:rPr lang="ru-RU" b="1" dirty="0" smtClean="0">
                <a:solidFill>
                  <a:srgbClr val="C00000"/>
                </a:solidFill>
                <a:latin typeface="Georgia" pitchFamily="18" charset="0"/>
              </a:rPr>
              <a:t>     </a:t>
            </a:r>
            <a:r>
              <a:rPr lang="ru-RU" dirty="0"/>
              <a:t> </a:t>
            </a:r>
            <a:r>
              <a:rPr lang="ru-RU" sz="2400" b="1" dirty="0">
                <a:solidFill>
                  <a:srgbClr val="C00000"/>
                </a:solidFill>
                <a:effectLst>
                  <a:outerShdw blurRad="38100" dist="38100" dir="2700000" algn="tl">
                    <a:srgbClr val="000000">
                      <a:alpha val="43137"/>
                    </a:srgbClr>
                  </a:outerShdw>
                </a:effectLst>
                <a:latin typeface="Georgia" pitchFamily="18" charset="0"/>
              </a:rPr>
              <a:t>Ведущие цели </a:t>
            </a:r>
            <a:r>
              <a:rPr lang="ru-RU" sz="2400" b="1" dirty="0" smtClean="0">
                <a:solidFill>
                  <a:srgbClr val="C00000"/>
                </a:solidFill>
                <a:effectLst>
                  <a:outerShdw blurRad="38100" dist="38100" dir="2700000" algn="tl">
                    <a:srgbClr val="000000">
                      <a:alpha val="43137"/>
                    </a:srgbClr>
                  </a:outerShdw>
                </a:effectLst>
                <a:latin typeface="Georgia" pitchFamily="18" charset="0"/>
              </a:rPr>
              <a:t>Программы:</a:t>
            </a:r>
          </a:p>
          <a:p>
            <a:pPr algn="just"/>
            <a:r>
              <a:rPr lang="ru-RU" sz="2400" b="1" dirty="0" smtClean="0">
                <a:solidFill>
                  <a:srgbClr val="C00000"/>
                </a:solidFill>
                <a:latin typeface="Georgia" pitchFamily="18" charset="0"/>
              </a:rPr>
              <a:t> </a:t>
            </a:r>
            <a:endParaRPr lang="ru-RU" sz="2000" b="1" dirty="0">
              <a:solidFill>
                <a:srgbClr val="C00000"/>
              </a:solidFill>
              <a:latin typeface="Georgia" pitchFamily="18" charset="0"/>
            </a:endParaRPr>
          </a:p>
          <a:p>
            <a:pPr marL="342900" indent="-342900" algn="just">
              <a:buFont typeface="Wingdings" pitchFamily="2" charset="2"/>
              <a:buChar char="ü"/>
            </a:pPr>
            <a:r>
              <a:rPr lang="ru-RU" sz="2000" b="1" dirty="0" smtClean="0">
                <a:solidFill>
                  <a:srgbClr val="C00000"/>
                </a:solidFill>
                <a:latin typeface="Georgia" pitchFamily="18" charset="0"/>
              </a:rPr>
              <a:t>создание </a:t>
            </a:r>
            <a:r>
              <a:rPr lang="ru-RU" sz="2000" b="1" dirty="0">
                <a:solidFill>
                  <a:srgbClr val="C00000"/>
                </a:solidFill>
                <a:latin typeface="Georgia" pitchFamily="18" charset="0"/>
              </a:rPr>
              <a:t>благоприятных условий для  полноценного проживания ребенком дошкольного </a:t>
            </a:r>
            <a:r>
              <a:rPr lang="ru-RU" sz="2000" b="1" dirty="0" smtClean="0">
                <a:solidFill>
                  <a:srgbClr val="C00000"/>
                </a:solidFill>
                <a:latin typeface="Georgia" pitchFamily="18" charset="0"/>
              </a:rPr>
              <a:t>детства; </a:t>
            </a:r>
            <a:r>
              <a:rPr lang="ru-RU" sz="2000" b="1" dirty="0">
                <a:solidFill>
                  <a:srgbClr val="C00000"/>
                </a:solidFill>
                <a:latin typeface="Georgia" pitchFamily="18" charset="0"/>
              </a:rPr>
              <a:t>формирование  основ базовой культуры </a:t>
            </a:r>
            <a:r>
              <a:rPr lang="ru-RU" sz="2000" b="1" dirty="0" smtClean="0">
                <a:solidFill>
                  <a:srgbClr val="C00000"/>
                </a:solidFill>
                <a:latin typeface="Georgia" pitchFamily="18" charset="0"/>
              </a:rPr>
              <a:t>личности; </a:t>
            </a:r>
            <a:r>
              <a:rPr lang="ru-RU" sz="2000" b="1" dirty="0">
                <a:solidFill>
                  <a:srgbClr val="C00000"/>
                </a:solidFill>
                <a:latin typeface="Georgia" pitchFamily="18" charset="0"/>
              </a:rPr>
              <a:t>всестороннее развитие психических  и физических качеств в соответствии с возрастными и индивидуальными  </a:t>
            </a:r>
            <a:r>
              <a:rPr lang="ru-RU" sz="2000" b="1" dirty="0" smtClean="0">
                <a:solidFill>
                  <a:srgbClr val="C00000"/>
                </a:solidFill>
                <a:latin typeface="Georgia" pitchFamily="18" charset="0"/>
              </a:rPr>
              <a:t>особенностями</a:t>
            </a:r>
            <a:r>
              <a:rPr lang="ru-RU" sz="2000" b="1" dirty="0">
                <a:solidFill>
                  <a:srgbClr val="C00000"/>
                </a:solidFill>
                <a:latin typeface="Georgia" pitchFamily="18" charset="0"/>
              </a:rPr>
              <a:t>;</a:t>
            </a:r>
            <a:endParaRPr lang="ru-RU" sz="2000" b="1" dirty="0" smtClean="0">
              <a:solidFill>
                <a:srgbClr val="C00000"/>
              </a:solidFill>
              <a:latin typeface="Georgia" pitchFamily="18" charset="0"/>
            </a:endParaRPr>
          </a:p>
          <a:p>
            <a:pPr marL="342900" indent="-342900" algn="just">
              <a:buFont typeface="Wingdings" pitchFamily="2" charset="2"/>
              <a:buChar char="ü"/>
            </a:pPr>
            <a:r>
              <a:rPr lang="ru-RU" sz="2000" b="1" dirty="0" smtClean="0">
                <a:solidFill>
                  <a:srgbClr val="C00000"/>
                </a:solidFill>
                <a:latin typeface="Georgia" pitchFamily="18" charset="0"/>
              </a:rPr>
              <a:t>подготовка к жизни в современном обществе,  к обучению в школе; </a:t>
            </a:r>
          </a:p>
          <a:p>
            <a:pPr marL="342900" indent="-342900" algn="just">
              <a:buFont typeface="Wingdings" pitchFamily="2" charset="2"/>
              <a:buChar char="ü"/>
            </a:pPr>
            <a:r>
              <a:rPr lang="ru-RU" sz="2000" b="1" dirty="0" smtClean="0">
                <a:solidFill>
                  <a:srgbClr val="C00000"/>
                </a:solidFill>
                <a:latin typeface="Georgia" pitchFamily="18" charset="0"/>
              </a:rPr>
              <a:t>обеспечение </a:t>
            </a:r>
            <a:r>
              <a:rPr lang="ru-RU" sz="2000" b="1" dirty="0">
                <a:solidFill>
                  <a:srgbClr val="C00000"/>
                </a:solidFill>
                <a:latin typeface="Georgia" pitchFamily="18" charset="0"/>
              </a:rPr>
              <a:t>безопасности </a:t>
            </a:r>
            <a:endParaRPr lang="ru-RU" sz="2000" b="1" dirty="0" smtClean="0">
              <a:solidFill>
                <a:srgbClr val="C00000"/>
              </a:solidFill>
              <a:latin typeface="Georgia" pitchFamily="18" charset="0"/>
            </a:endParaRPr>
          </a:p>
          <a:p>
            <a:pPr algn="just"/>
            <a:r>
              <a:rPr lang="ru-RU" sz="2000" b="1" dirty="0">
                <a:solidFill>
                  <a:srgbClr val="C00000"/>
                </a:solidFill>
                <a:latin typeface="Georgia" pitchFamily="18" charset="0"/>
              </a:rPr>
              <a:t> </a:t>
            </a:r>
            <a:r>
              <a:rPr lang="ru-RU" sz="2000" b="1" dirty="0" smtClean="0">
                <a:solidFill>
                  <a:srgbClr val="C00000"/>
                </a:solidFill>
                <a:latin typeface="Georgia" pitchFamily="18" charset="0"/>
              </a:rPr>
              <a:t>    жизнедеятельности </a:t>
            </a:r>
          </a:p>
          <a:p>
            <a:pPr algn="just"/>
            <a:r>
              <a:rPr lang="ru-RU" sz="2000" b="1" dirty="0">
                <a:solidFill>
                  <a:srgbClr val="C00000"/>
                </a:solidFill>
                <a:latin typeface="Georgia" pitchFamily="18" charset="0"/>
              </a:rPr>
              <a:t> </a:t>
            </a:r>
            <a:r>
              <a:rPr lang="ru-RU" sz="2000" b="1" dirty="0" smtClean="0">
                <a:solidFill>
                  <a:srgbClr val="C00000"/>
                </a:solidFill>
                <a:latin typeface="Georgia" pitchFamily="18" charset="0"/>
              </a:rPr>
              <a:t>     дошкольника</a:t>
            </a:r>
            <a:r>
              <a:rPr lang="ru-RU" sz="2000" b="1" dirty="0">
                <a:solidFill>
                  <a:srgbClr val="C00000"/>
                </a:solidFill>
                <a:latin typeface="Georgia" pitchFamily="18" charset="0"/>
              </a:rPr>
              <a:t>. </a:t>
            </a:r>
          </a:p>
          <a:p>
            <a:pPr algn="just"/>
            <a:endParaRPr lang="ru-RU" b="1" dirty="0">
              <a:solidFill>
                <a:srgbClr val="C00000"/>
              </a:solidFill>
              <a:latin typeface="Georgia" pitchFamily="18" charset="0"/>
            </a:endParaRPr>
          </a:p>
        </p:txBody>
      </p:sp>
      <p:pic>
        <p:nvPicPr>
          <p:cNvPr id="5122" name="Picture 2" descr="https://www.freelancejob.ru/upload/392/60867733880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85212"/>
            <a:ext cx="4225652" cy="31121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1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6093976"/>
          </a:xfrm>
          <a:prstGeom prst="rect">
            <a:avLst/>
          </a:prstGeom>
        </p:spPr>
        <p:txBody>
          <a:bodyPr wrap="square">
            <a:spAutoFit/>
          </a:bodyPr>
          <a:lstStyle/>
          <a:p>
            <a:pPr algn="just"/>
            <a:r>
              <a:rPr lang="ru-RU" sz="2400" b="1" dirty="0">
                <a:solidFill>
                  <a:srgbClr val="C00000"/>
                </a:solidFill>
                <a:effectLst>
                  <a:outerShdw blurRad="38100" dist="38100" dir="2700000" algn="tl">
                    <a:srgbClr val="000000">
                      <a:alpha val="43137"/>
                    </a:srgbClr>
                  </a:outerShdw>
                </a:effectLst>
                <a:latin typeface="Georgia" pitchFamily="18" charset="0"/>
              </a:rPr>
              <a:t> </a:t>
            </a:r>
            <a:r>
              <a:rPr lang="ru-RU" sz="2400" b="1" dirty="0" smtClean="0">
                <a:solidFill>
                  <a:srgbClr val="C00000"/>
                </a:solidFill>
                <a:effectLst>
                  <a:outerShdw blurRad="38100" dist="38100" dir="2700000" algn="tl">
                    <a:srgbClr val="000000">
                      <a:alpha val="43137"/>
                    </a:srgbClr>
                  </a:outerShdw>
                </a:effectLst>
                <a:latin typeface="Georgia" pitchFamily="18" charset="0"/>
              </a:rPr>
              <a:t>    Особое </a:t>
            </a:r>
            <a:r>
              <a:rPr lang="ru-RU" sz="2400" b="1" dirty="0">
                <a:solidFill>
                  <a:srgbClr val="C00000"/>
                </a:solidFill>
                <a:effectLst>
                  <a:outerShdw blurRad="38100" dist="38100" dir="2700000" algn="tl">
                    <a:srgbClr val="000000">
                      <a:alpha val="43137"/>
                    </a:srgbClr>
                  </a:outerShdw>
                </a:effectLst>
                <a:latin typeface="Georgia" pitchFamily="18" charset="0"/>
              </a:rPr>
              <a:t>внимание в </a:t>
            </a:r>
            <a:r>
              <a:rPr lang="ru-RU" sz="2400" b="1" dirty="0" smtClean="0">
                <a:solidFill>
                  <a:srgbClr val="C00000"/>
                </a:solidFill>
                <a:effectLst>
                  <a:outerShdw blurRad="38100" dist="38100" dir="2700000" algn="tl">
                    <a:srgbClr val="000000">
                      <a:alpha val="43137"/>
                    </a:srgbClr>
                  </a:outerShdw>
                </a:effectLst>
                <a:latin typeface="Georgia" pitchFamily="18" charset="0"/>
              </a:rPr>
              <a:t>Программе «От рождения до школы» уделяется:</a:t>
            </a:r>
          </a:p>
          <a:p>
            <a:pPr algn="just"/>
            <a:endParaRPr lang="ru-RU" sz="1200" b="1" dirty="0" smtClean="0">
              <a:solidFill>
                <a:srgbClr val="C00000"/>
              </a:solidFill>
              <a:latin typeface="Georgia" pitchFamily="18" charset="0"/>
            </a:endParaRPr>
          </a:p>
          <a:p>
            <a:pPr marL="342900" indent="-342900" algn="just">
              <a:buFont typeface="Wingdings" pitchFamily="2" charset="2"/>
              <a:buChar char="ü"/>
            </a:pPr>
            <a:r>
              <a:rPr lang="ru-RU" sz="2000" b="1" dirty="0" smtClean="0">
                <a:solidFill>
                  <a:srgbClr val="C00000"/>
                </a:solidFill>
                <a:latin typeface="Georgia" pitchFamily="18" charset="0"/>
              </a:rPr>
              <a:t>развитию </a:t>
            </a:r>
            <a:r>
              <a:rPr lang="ru-RU" sz="2000" b="1" dirty="0">
                <a:solidFill>
                  <a:srgbClr val="C00000"/>
                </a:solidFill>
                <a:latin typeface="Georgia" pitchFamily="18" charset="0"/>
              </a:rPr>
              <a:t>личности </a:t>
            </a:r>
            <a:r>
              <a:rPr lang="ru-RU" sz="2000" b="1" dirty="0" smtClean="0">
                <a:solidFill>
                  <a:srgbClr val="C00000"/>
                </a:solidFill>
                <a:latin typeface="Georgia" pitchFamily="18" charset="0"/>
              </a:rPr>
              <a:t>ребенка;</a:t>
            </a:r>
            <a:r>
              <a:rPr lang="ru-RU" sz="2000" b="1" dirty="0">
                <a:solidFill>
                  <a:srgbClr val="C00000"/>
                </a:solidFill>
                <a:latin typeface="Georgia" pitchFamily="18" charset="0"/>
              </a:rPr>
              <a:t>  </a:t>
            </a:r>
            <a:endParaRPr lang="ru-RU" sz="2000" b="1" dirty="0" smtClean="0">
              <a:solidFill>
                <a:srgbClr val="C00000"/>
              </a:solidFill>
              <a:latin typeface="Georgia" pitchFamily="18" charset="0"/>
            </a:endParaRPr>
          </a:p>
          <a:p>
            <a:pPr marL="342900" indent="-342900" algn="just">
              <a:buFont typeface="Wingdings" pitchFamily="2" charset="2"/>
              <a:buChar char="ü"/>
            </a:pPr>
            <a:r>
              <a:rPr lang="ru-RU" sz="2000" b="1" dirty="0" smtClean="0">
                <a:solidFill>
                  <a:srgbClr val="C00000"/>
                </a:solidFill>
                <a:latin typeface="Georgia" pitchFamily="18" charset="0"/>
              </a:rPr>
              <a:t>сохранению </a:t>
            </a:r>
            <a:r>
              <a:rPr lang="ru-RU" sz="2000" b="1" dirty="0">
                <a:solidFill>
                  <a:srgbClr val="C00000"/>
                </a:solidFill>
                <a:latin typeface="Georgia" pitchFamily="18" charset="0"/>
              </a:rPr>
              <a:t>и укреплению здоровья </a:t>
            </a:r>
            <a:r>
              <a:rPr lang="ru-RU" sz="2000" b="1" dirty="0" smtClean="0">
                <a:solidFill>
                  <a:srgbClr val="C00000"/>
                </a:solidFill>
                <a:latin typeface="Georgia" pitchFamily="18" charset="0"/>
              </a:rPr>
              <a:t>детей; </a:t>
            </a:r>
          </a:p>
          <a:p>
            <a:pPr marL="342900" indent="-342900" algn="just">
              <a:buFont typeface="Wingdings" pitchFamily="2" charset="2"/>
              <a:buChar char="ü"/>
            </a:pPr>
            <a:r>
              <a:rPr lang="ru-RU" sz="2000" b="1" dirty="0" smtClean="0">
                <a:solidFill>
                  <a:srgbClr val="C00000"/>
                </a:solidFill>
                <a:latin typeface="Georgia" pitchFamily="18" charset="0"/>
              </a:rPr>
              <a:t>воспитанию </a:t>
            </a:r>
            <a:r>
              <a:rPr lang="ru-RU" sz="2000" b="1" dirty="0">
                <a:solidFill>
                  <a:srgbClr val="C00000"/>
                </a:solidFill>
                <a:latin typeface="Georgia" pitchFamily="18" charset="0"/>
              </a:rPr>
              <a:t>у  дошкольников таких качеств, как: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     • </a:t>
            </a:r>
            <a:r>
              <a:rPr lang="ru-RU" sz="2000" b="1" dirty="0">
                <a:solidFill>
                  <a:srgbClr val="C00000"/>
                </a:solidFill>
                <a:latin typeface="Georgia" pitchFamily="18" charset="0"/>
              </a:rPr>
              <a:t>патриотизм;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     • </a:t>
            </a:r>
            <a:r>
              <a:rPr lang="ru-RU" sz="2000" b="1" dirty="0">
                <a:solidFill>
                  <a:srgbClr val="C00000"/>
                </a:solidFill>
                <a:latin typeface="Georgia" pitchFamily="18" charset="0"/>
              </a:rPr>
              <a:t>активная жизненная позиция;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     • </a:t>
            </a:r>
            <a:r>
              <a:rPr lang="ru-RU" sz="2000" b="1" dirty="0">
                <a:solidFill>
                  <a:srgbClr val="C00000"/>
                </a:solidFill>
                <a:latin typeface="Georgia" pitchFamily="18" charset="0"/>
              </a:rPr>
              <a:t>творческий подход в решении различных жизненных ситуаций;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     • </a:t>
            </a:r>
            <a:r>
              <a:rPr lang="ru-RU" sz="2000" b="1" dirty="0">
                <a:solidFill>
                  <a:srgbClr val="C00000"/>
                </a:solidFill>
                <a:latin typeface="Georgia" pitchFamily="18" charset="0"/>
              </a:rPr>
              <a:t>уважение к традиционным ценностям.  </a:t>
            </a:r>
            <a:endParaRPr lang="ru-RU" sz="2000" b="1" dirty="0" smtClean="0">
              <a:solidFill>
                <a:srgbClr val="C00000"/>
              </a:solidFill>
              <a:latin typeface="Georgia" pitchFamily="18" charset="0"/>
            </a:endParaRPr>
          </a:p>
          <a:p>
            <a:pPr algn="just"/>
            <a:endParaRPr lang="ru-RU" sz="1200" b="1" dirty="0" smtClean="0">
              <a:solidFill>
                <a:srgbClr val="C00000"/>
              </a:solidFill>
              <a:latin typeface="Georgia" pitchFamily="18" charset="0"/>
            </a:endParaRPr>
          </a:p>
          <a:p>
            <a:pPr algn="just"/>
            <a:r>
              <a:rPr lang="ru-RU" sz="2000" b="1" dirty="0">
                <a:solidFill>
                  <a:srgbClr val="C00000"/>
                </a:solidFill>
                <a:latin typeface="Georgia" pitchFamily="18" charset="0"/>
              </a:rPr>
              <a:t> </a:t>
            </a:r>
            <a:r>
              <a:rPr lang="ru-RU" sz="2000" b="1" dirty="0" smtClean="0">
                <a:solidFill>
                  <a:srgbClr val="C00000"/>
                </a:solidFill>
                <a:latin typeface="Georgia" pitchFamily="18" charset="0"/>
              </a:rPr>
              <a:t>    </a:t>
            </a:r>
            <a:r>
              <a:rPr lang="ru-RU" sz="2000" b="1" dirty="0" smtClean="0">
                <a:solidFill>
                  <a:srgbClr val="C00000"/>
                </a:solidFill>
                <a:effectLst>
                  <a:outerShdw blurRad="38100" dist="38100" dir="2700000" algn="tl">
                    <a:srgbClr val="000000">
                      <a:alpha val="43137"/>
                    </a:srgbClr>
                  </a:outerShdw>
                </a:effectLst>
                <a:latin typeface="Georgia" pitchFamily="18" charset="0"/>
              </a:rPr>
              <a:t>Эти </a:t>
            </a:r>
            <a:r>
              <a:rPr lang="ru-RU" sz="2000" b="1" dirty="0">
                <a:solidFill>
                  <a:srgbClr val="C00000"/>
                </a:solidFill>
                <a:effectLst>
                  <a:outerShdw blurRad="38100" dist="38100" dir="2700000" algn="tl">
                    <a:srgbClr val="000000">
                      <a:alpha val="43137"/>
                    </a:srgbClr>
                  </a:outerShdw>
                </a:effectLst>
                <a:latin typeface="Georgia" pitchFamily="18" charset="0"/>
              </a:rPr>
              <a:t>цели реализуются в процессе разнообразных видов детской </a:t>
            </a:r>
            <a:r>
              <a:rPr lang="ru-RU" sz="2000" b="1" dirty="0" smtClean="0">
                <a:solidFill>
                  <a:srgbClr val="C00000"/>
                </a:solidFill>
                <a:effectLst>
                  <a:outerShdw blurRad="38100" dist="38100" dir="2700000" algn="tl">
                    <a:srgbClr val="000000">
                      <a:alpha val="43137"/>
                    </a:srgbClr>
                  </a:outerShdw>
                </a:effectLst>
                <a:latin typeface="Georgia" pitchFamily="18" charset="0"/>
              </a:rPr>
              <a:t>деятельности</a:t>
            </a:r>
            <a:r>
              <a:rPr lang="ru-RU" sz="2000" b="1" dirty="0" smtClean="0">
                <a:solidFill>
                  <a:srgbClr val="C00000"/>
                </a:solidFill>
                <a:latin typeface="Georgia" pitchFamily="18" charset="0"/>
              </a:rPr>
              <a:t>:</a:t>
            </a:r>
            <a:r>
              <a:rPr lang="ru-RU" sz="2000" b="1" dirty="0">
                <a:solidFill>
                  <a:srgbClr val="C00000"/>
                </a:solidFill>
                <a:latin typeface="Georgia" pitchFamily="18" charset="0"/>
              </a:rPr>
              <a:t> </a:t>
            </a:r>
            <a:r>
              <a:rPr lang="ru-RU" sz="2000" b="1" dirty="0" smtClean="0">
                <a:solidFill>
                  <a:srgbClr val="C00000"/>
                </a:solidFill>
                <a:latin typeface="Georgia" pitchFamily="18" charset="0"/>
              </a:rPr>
              <a:t>игровой</a:t>
            </a:r>
            <a:r>
              <a:rPr lang="ru-RU" sz="2000" b="1" dirty="0">
                <a:solidFill>
                  <a:srgbClr val="C00000"/>
                </a:solidFill>
                <a:latin typeface="Georgia" pitchFamily="18" charset="0"/>
              </a:rPr>
              <a:t>, </a:t>
            </a:r>
            <a:r>
              <a:rPr lang="ru-RU" sz="2000" b="1" dirty="0" smtClean="0">
                <a:solidFill>
                  <a:srgbClr val="C00000"/>
                </a:solidFill>
                <a:latin typeface="Georgia" pitchFamily="18" charset="0"/>
              </a:rPr>
              <a:t>коммуникативной</a:t>
            </a:r>
            <a:r>
              <a:rPr lang="ru-RU" sz="2000" b="1" dirty="0">
                <a:solidFill>
                  <a:srgbClr val="C00000"/>
                </a:solidFill>
                <a:latin typeface="Georgia" pitchFamily="18" charset="0"/>
              </a:rPr>
              <a:t>, </a:t>
            </a:r>
            <a:r>
              <a:rPr lang="ru-RU" sz="2000" b="1" dirty="0" smtClean="0">
                <a:solidFill>
                  <a:srgbClr val="C00000"/>
                </a:solidFill>
                <a:latin typeface="Georgia" pitchFamily="18" charset="0"/>
              </a:rPr>
              <a:t>трудовой, познавательно-исследовательской</a:t>
            </a:r>
            <a:r>
              <a:rPr lang="ru-RU" sz="2000" b="1" dirty="0">
                <a:solidFill>
                  <a:srgbClr val="C00000"/>
                </a:solidFill>
                <a:latin typeface="Georgia" pitchFamily="18" charset="0"/>
              </a:rPr>
              <a:t>,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продуктивной</a:t>
            </a:r>
            <a:r>
              <a:rPr lang="ru-RU" sz="2000" b="1" dirty="0">
                <a:solidFill>
                  <a:srgbClr val="C00000"/>
                </a:solidFill>
                <a:latin typeface="Georgia" pitchFamily="18" charset="0"/>
              </a:rPr>
              <a:t>,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музыкально-</a:t>
            </a:r>
          </a:p>
          <a:p>
            <a:pPr algn="just"/>
            <a:r>
              <a:rPr lang="ru-RU" sz="2000" b="1" dirty="0" smtClean="0">
                <a:solidFill>
                  <a:srgbClr val="C00000"/>
                </a:solidFill>
                <a:latin typeface="Georgia" pitchFamily="18" charset="0"/>
              </a:rPr>
              <a:t>художественной</a:t>
            </a:r>
            <a:r>
              <a:rPr lang="ru-RU" sz="2000" b="1" dirty="0">
                <a:solidFill>
                  <a:srgbClr val="C00000"/>
                </a:solidFill>
                <a:latin typeface="Georgia" pitchFamily="18" charset="0"/>
              </a:rPr>
              <a:t>, </a:t>
            </a:r>
            <a:endParaRPr lang="ru-RU" sz="2000" b="1" dirty="0" smtClean="0">
              <a:solidFill>
                <a:srgbClr val="C00000"/>
              </a:solidFill>
              <a:latin typeface="Georgia" pitchFamily="18" charset="0"/>
            </a:endParaRPr>
          </a:p>
          <a:p>
            <a:pPr algn="just"/>
            <a:r>
              <a:rPr lang="ru-RU" sz="2000" b="1" dirty="0" smtClean="0">
                <a:solidFill>
                  <a:srgbClr val="C00000"/>
                </a:solidFill>
                <a:latin typeface="Georgia" pitchFamily="18" charset="0"/>
              </a:rPr>
              <a:t>чтения</a:t>
            </a:r>
            <a:r>
              <a:rPr lang="ru-RU" sz="2000" b="1" dirty="0">
                <a:solidFill>
                  <a:srgbClr val="C00000"/>
                </a:solidFill>
                <a:latin typeface="Georgia" pitchFamily="18" charset="0"/>
              </a:rPr>
              <a:t>.  </a:t>
            </a:r>
          </a:p>
          <a:p>
            <a:pPr algn="just"/>
            <a:endParaRPr lang="ru-RU" b="1" dirty="0">
              <a:solidFill>
                <a:srgbClr val="C00000"/>
              </a:solidFill>
              <a:latin typeface="Georgia" pitchFamily="18" charset="0"/>
            </a:endParaRPr>
          </a:p>
        </p:txBody>
      </p:sp>
      <p:pic>
        <p:nvPicPr>
          <p:cNvPr id="4098" name="Picture 2" descr="http://uprsoc.tmbreg.ru/images/SEMIY/d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99" y="4797152"/>
            <a:ext cx="4290417" cy="19168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28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395536" y="260648"/>
            <a:ext cx="8424936" cy="6740307"/>
          </a:xfrm>
          <a:prstGeom prst="rect">
            <a:avLst/>
          </a:prstGeom>
        </p:spPr>
        <p:txBody>
          <a:bodyPr wrap="square">
            <a:spAutoFit/>
          </a:bodyPr>
          <a:lstStyle/>
          <a:p>
            <a:pPr algn="ctr"/>
            <a:r>
              <a:rPr lang="ru-RU" sz="2400" b="1" dirty="0">
                <a:solidFill>
                  <a:srgbClr val="C00000"/>
                </a:solidFill>
                <a:effectLst>
                  <a:outerShdw blurRad="38100" dist="38100" dir="2700000" algn="tl">
                    <a:srgbClr val="000000">
                      <a:alpha val="43137"/>
                    </a:srgbClr>
                  </a:outerShdw>
                </a:effectLst>
                <a:latin typeface="Georgia" pitchFamily="18" charset="0"/>
              </a:rPr>
              <a:t>Для достижения целей Программы первостепенное значение имеют</a:t>
            </a:r>
            <a:r>
              <a:rPr lang="ru-RU" sz="2400" b="1" dirty="0" smtClean="0">
                <a:solidFill>
                  <a:srgbClr val="C00000"/>
                </a:solidFill>
                <a:effectLst>
                  <a:outerShdw blurRad="38100" dist="38100" dir="2700000" algn="tl">
                    <a:srgbClr val="000000">
                      <a:alpha val="43137"/>
                    </a:srgbClr>
                  </a:outerShdw>
                </a:effectLst>
                <a:latin typeface="Georgia" pitchFamily="18" charset="0"/>
              </a:rPr>
              <a:t>:</a:t>
            </a:r>
          </a:p>
          <a:p>
            <a:pPr algn="ctr"/>
            <a:endParaRPr lang="ru-RU" sz="1200" b="1" dirty="0" smtClean="0">
              <a:solidFill>
                <a:srgbClr val="C00000"/>
              </a:solidFill>
              <a:effectLst>
                <a:outerShdw blurRad="38100" dist="38100" dir="2700000" algn="tl">
                  <a:srgbClr val="000000">
                    <a:alpha val="43137"/>
                  </a:srgbClr>
                </a:outerShdw>
              </a:effectLst>
              <a:latin typeface="Georgia" pitchFamily="18" charset="0"/>
            </a:endParaRPr>
          </a:p>
          <a:p>
            <a:pPr marL="342900" indent="-342900">
              <a:buFont typeface="Wingdings" pitchFamily="2" charset="2"/>
              <a:buChar char="ü"/>
            </a:pPr>
            <a:r>
              <a:rPr lang="ru-RU" sz="2000" b="1" dirty="0" smtClean="0">
                <a:solidFill>
                  <a:srgbClr val="C00000"/>
                </a:solidFill>
                <a:latin typeface="Georgia" pitchFamily="18" charset="0"/>
              </a:rPr>
              <a:t>забота </a:t>
            </a:r>
            <a:r>
              <a:rPr lang="ru-RU" sz="2000" b="1" dirty="0">
                <a:solidFill>
                  <a:srgbClr val="C00000"/>
                </a:solidFill>
                <a:latin typeface="Georgia" pitchFamily="18" charset="0"/>
              </a:rPr>
              <a:t>о здоровье, эмоциональном благополучии и своевременном всестороннем развитии каждого ребенка;</a:t>
            </a:r>
            <a:br>
              <a:rPr lang="ru-RU" sz="2000" b="1" dirty="0">
                <a:solidFill>
                  <a:srgbClr val="C00000"/>
                </a:solidFill>
                <a:latin typeface="Georgia" pitchFamily="18" charset="0"/>
              </a:rPr>
            </a:br>
            <a:endParaRPr lang="ru-RU" sz="2000" b="1" dirty="0">
              <a:solidFill>
                <a:srgbClr val="C00000"/>
              </a:solidFill>
              <a:latin typeface="Georgia" pitchFamily="18" charset="0"/>
            </a:endParaRPr>
          </a:p>
          <a:p>
            <a:pPr marL="342900" indent="-342900">
              <a:buFont typeface="Wingdings" pitchFamily="2" charset="2"/>
              <a:buChar char="ü"/>
            </a:pPr>
            <a:r>
              <a:rPr lang="ru-RU" sz="2000" b="1" dirty="0" smtClean="0">
                <a:solidFill>
                  <a:srgbClr val="C00000"/>
                </a:solidFill>
                <a:latin typeface="Georgia" pitchFamily="18" charset="0"/>
              </a:rPr>
              <a:t>создание </a:t>
            </a:r>
            <a:r>
              <a:rPr lang="ru-RU" sz="2000" b="1" dirty="0">
                <a:solidFill>
                  <a:srgbClr val="C00000"/>
                </a:solidFill>
                <a:latin typeface="Georgia" pitchFamily="18" charset="0"/>
              </a:rPr>
              <a:t>в группах атмосферы гуманного и доброжелательного отношения ко всем воспитанникам, что позволяет растить их общительными, добрыми, любознательными, инициативными, стремящимися к самостоятельности и творчеству;</a:t>
            </a:r>
            <a:br>
              <a:rPr lang="ru-RU" sz="2000" b="1" dirty="0">
                <a:solidFill>
                  <a:srgbClr val="C00000"/>
                </a:solidFill>
                <a:latin typeface="Georgia" pitchFamily="18" charset="0"/>
              </a:rPr>
            </a:br>
            <a:endParaRPr lang="ru-RU" sz="2000" b="1" dirty="0">
              <a:solidFill>
                <a:srgbClr val="C00000"/>
              </a:solidFill>
              <a:latin typeface="Georgia" pitchFamily="18" charset="0"/>
            </a:endParaRPr>
          </a:p>
          <a:p>
            <a:pPr marL="342900" indent="-342900">
              <a:buFont typeface="Wingdings" pitchFamily="2" charset="2"/>
              <a:buChar char="ü"/>
            </a:pPr>
            <a:r>
              <a:rPr lang="ru-RU" sz="2000" b="1" dirty="0" smtClean="0">
                <a:solidFill>
                  <a:srgbClr val="C00000"/>
                </a:solidFill>
                <a:latin typeface="Georgia" pitchFamily="18" charset="0"/>
              </a:rPr>
              <a:t>максимальное </a:t>
            </a:r>
            <a:r>
              <a:rPr lang="ru-RU" sz="2000" b="1" dirty="0">
                <a:solidFill>
                  <a:srgbClr val="C00000"/>
                </a:solidFill>
                <a:latin typeface="Georgia" pitchFamily="18" charset="0"/>
              </a:rPr>
              <a:t>использование разнообразных видов детской деятельности, их интеграция в целях повышения эффективности </a:t>
            </a:r>
            <a:r>
              <a:rPr lang="ru-RU" sz="2000" b="1" dirty="0" err="1">
                <a:solidFill>
                  <a:srgbClr val="C00000"/>
                </a:solidFill>
                <a:latin typeface="Georgia" pitchFamily="18" charset="0"/>
              </a:rPr>
              <a:t>воспитательно</a:t>
            </a:r>
            <a:r>
              <a:rPr lang="ru-RU" sz="2000" b="1" dirty="0">
                <a:solidFill>
                  <a:srgbClr val="C00000"/>
                </a:solidFill>
                <a:latin typeface="Georgia" pitchFamily="18" charset="0"/>
              </a:rPr>
              <a:t>-образовательного процесса;</a:t>
            </a:r>
            <a:br>
              <a:rPr lang="ru-RU" sz="2000" b="1" dirty="0">
                <a:solidFill>
                  <a:srgbClr val="C00000"/>
                </a:solidFill>
                <a:latin typeface="Georgia" pitchFamily="18" charset="0"/>
              </a:rPr>
            </a:br>
            <a:endParaRPr lang="ru-RU" sz="2000" b="1" dirty="0">
              <a:solidFill>
                <a:srgbClr val="C00000"/>
              </a:solidFill>
              <a:latin typeface="Georgia" pitchFamily="18" charset="0"/>
            </a:endParaRPr>
          </a:p>
          <a:p>
            <a:pPr marL="342900" indent="-342900">
              <a:buFont typeface="Wingdings" pitchFamily="2" charset="2"/>
              <a:buChar char="ü"/>
            </a:pPr>
            <a:r>
              <a:rPr lang="ru-RU" sz="2000" b="1" dirty="0" smtClean="0">
                <a:solidFill>
                  <a:srgbClr val="C00000"/>
                </a:solidFill>
                <a:latin typeface="Georgia" pitchFamily="18" charset="0"/>
              </a:rPr>
              <a:t>творческая </a:t>
            </a:r>
            <a:r>
              <a:rPr lang="ru-RU" sz="2000" b="1" dirty="0">
                <a:solidFill>
                  <a:srgbClr val="C00000"/>
                </a:solidFill>
                <a:latin typeface="Georgia" pitchFamily="18" charset="0"/>
              </a:rPr>
              <a:t>организация (креативность) </a:t>
            </a:r>
            <a:r>
              <a:rPr lang="ru-RU" sz="2000" b="1" dirty="0" err="1">
                <a:solidFill>
                  <a:srgbClr val="C00000"/>
                </a:solidFill>
                <a:latin typeface="Georgia" pitchFamily="18" charset="0"/>
              </a:rPr>
              <a:t>воспитательно</a:t>
            </a:r>
            <a:r>
              <a:rPr lang="ru-RU" sz="2000" b="1" dirty="0">
                <a:solidFill>
                  <a:srgbClr val="C00000"/>
                </a:solidFill>
                <a:latin typeface="Georgia" pitchFamily="18" charset="0"/>
              </a:rPr>
              <a:t>-образовательного процесса;</a:t>
            </a:r>
            <a:br>
              <a:rPr lang="ru-RU" sz="2000" b="1" dirty="0">
                <a:solidFill>
                  <a:srgbClr val="C00000"/>
                </a:solidFill>
                <a:latin typeface="Georgia" pitchFamily="18" charset="0"/>
              </a:rPr>
            </a:br>
            <a:endParaRPr lang="ru-RU" sz="2000" b="1" dirty="0">
              <a:solidFill>
                <a:srgbClr val="C00000"/>
              </a:solidFill>
              <a:latin typeface="Georgia" pitchFamily="18" charset="0"/>
            </a:endParaRPr>
          </a:p>
        </p:txBody>
      </p:sp>
    </p:spTree>
    <p:extLst>
      <p:ext uri="{BB962C8B-B14F-4D97-AF65-F5344CB8AC3E}">
        <p14:creationId xmlns:p14="http://schemas.microsoft.com/office/powerpoint/2010/main" val="2002561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359532" y="445314"/>
            <a:ext cx="8424936" cy="5016758"/>
          </a:xfrm>
          <a:prstGeom prst="rect">
            <a:avLst/>
          </a:prstGeom>
        </p:spPr>
        <p:txBody>
          <a:bodyPr wrap="square">
            <a:spAutoFit/>
          </a:bodyPr>
          <a:lstStyle/>
          <a:p>
            <a:pPr marL="285750" indent="-285750">
              <a:buFont typeface="Wingdings" pitchFamily="2" charset="2"/>
              <a:buChar char="ü"/>
            </a:pPr>
            <a:r>
              <a:rPr lang="ru-RU" sz="2000" b="1" dirty="0" smtClean="0">
                <a:solidFill>
                  <a:srgbClr val="C00000"/>
                </a:solidFill>
                <a:latin typeface="Georgia" pitchFamily="18" charset="0"/>
              </a:rPr>
              <a:t>вариативность </a:t>
            </a:r>
            <a:r>
              <a:rPr lang="ru-RU" sz="2000" b="1" dirty="0">
                <a:solidFill>
                  <a:srgbClr val="C00000"/>
                </a:solidFill>
                <a:latin typeface="Georgia" pitchFamily="18" charset="0"/>
              </a:rPr>
              <a:t>использования образовательного материала, позволяющая развивать творчество в соответствии с интересами и наклонностями каждого ребенка</a:t>
            </a:r>
            <a:r>
              <a:rPr lang="ru-RU" sz="2000" b="1" dirty="0" smtClean="0">
                <a:solidFill>
                  <a:srgbClr val="C00000"/>
                </a:solidFill>
                <a:latin typeface="Georgia" pitchFamily="18" charset="0"/>
              </a:rPr>
              <a:t>;</a:t>
            </a:r>
          </a:p>
          <a:p>
            <a:pPr marL="285750" indent="-285750">
              <a:buFont typeface="Wingdings" pitchFamily="2" charset="2"/>
              <a:buChar char="ü"/>
            </a:pPr>
            <a:endParaRPr lang="ru-RU" sz="2000" b="1" dirty="0">
              <a:solidFill>
                <a:srgbClr val="C00000"/>
              </a:solidFill>
              <a:latin typeface="Georgia" pitchFamily="18" charset="0"/>
            </a:endParaRPr>
          </a:p>
          <a:p>
            <a:pPr marL="285750" indent="-285750">
              <a:buFont typeface="Wingdings" pitchFamily="2" charset="2"/>
              <a:buChar char="ü"/>
            </a:pPr>
            <a:r>
              <a:rPr lang="ru-RU" sz="2000" b="1" dirty="0" smtClean="0">
                <a:solidFill>
                  <a:srgbClr val="C00000"/>
                </a:solidFill>
                <a:latin typeface="Georgia" pitchFamily="18" charset="0"/>
              </a:rPr>
              <a:t> </a:t>
            </a:r>
            <a:r>
              <a:rPr lang="ru-RU" sz="2000" b="1" dirty="0">
                <a:solidFill>
                  <a:srgbClr val="C00000"/>
                </a:solidFill>
                <a:latin typeface="Georgia" pitchFamily="18" charset="0"/>
              </a:rPr>
              <a:t>уважительное отношение к результатам детского творчества</a:t>
            </a:r>
            <a:r>
              <a:rPr lang="ru-RU" sz="2000" b="1" dirty="0" smtClean="0">
                <a:solidFill>
                  <a:srgbClr val="C00000"/>
                </a:solidFill>
                <a:latin typeface="Georgia" pitchFamily="18" charset="0"/>
              </a:rPr>
              <a:t>;</a:t>
            </a:r>
          </a:p>
          <a:p>
            <a:endParaRPr lang="ru-RU" sz="2000" b="1" dirty="0" smtClean="0">
              <a:solidFill>
                <a:srgbClr val="C00000"/>
              </a:solidFill>
              <a:latin typeface="Georgia" pitchFamily="18" charset="0"/>
            </a:endParaRPr>
          </a:p>
          <a:p>
            <a:pPr marL="285750" indent="-285750">
              <a:buFont typeface="Wingdings" pitchFamily="2" charset="2"/>
              <a:buChar char="ü"/>
            </a:pPr>
            <a:r>
              <a:rPr lang="ru-RU" sz="2000" b="1" dirty="0" smtClean="0">
                <a:solidFill>
                  <a:srgbClr val="C00000"/>
                </a:solidFill>
                <a:latin typeface="Georgia" pitchFamily="18" charset="0"/>
              </a:rPr>
              <a:t>единство </a:t>
            </a:r>
            <a:r>
              <a:rPr lang="ru-RU" sz="2000" b="1" dirty="0">
                <a:solidFill>
                  <a:srgbClr val="C00000"/>
                </a:solidFill>
                <a:latin typeface="Georgia" pitchFamily="18" charset="0"/>
              </a:rPr>
              <a:t>подходов к воспитанию детей в условиях дошкольного </a:t>
            </a:r>
            <a:r>
              <a:rPr lang="ru-RU" sz="2000" b="1" dirty="0" smtClean="0">
                <a:solidFill>
                  <a:srgbClr val="C00000"/>
                </a:solidFill>
                <a:latin typeface="Georgia" pitchFamily="18" charset="0"/>
              </a:rPr>
              <a:t>образовательного </a:t>
            </a:r>
            <a:r>
              <a:rPr lang="ru-RU" sz="2000" b="1" dirty="0">
                <a:solidFill>
                  <a:srgbClr val="C00000"/>
                </a:solidFill>
                <a:latin typeface="Georgia" pitchFamily="18" charset="0"/>
              </a:rPr>
              <a:t>учреждения и семьи</a:t>
            </a:r>
            <a:r>
              <a:rPr lang="ru-RU" sz="2000" b="1" dirty="0" smtClean="0">
                <a:solidFill>
                  <a:srgbClr val="C00000"/>
                </a:solidFill>
                <a:latin typeface="Georgia" pitchFamily="18" charset="0"/>
              </a:rPr>
              <a:t>;</a:t>
            </a:r>
          </a:p>
          <a:p>
            <a:pPr marL="285750" indent="-285750">
              <a:buFont typeface="Wingdings" pitchFamily="2" charset="2"/>
              <a:buChar char="ü"/>
            </a:pPr>
            <a:r>
              <a:rPr lang="ru-RU" sz="2000" b="1" dirty="0">
                <a:solidFill>
                  <a:srgbClr val="C00000"/>
                </a:solidFill>
                <a:latin typeface="Georgia" pitchFamily="18" charset="0"/>
              </a:rPr>
              <a:t/>
            </a:r>
            <a:br>
              <a:rPr lang="ru-RU" sz="2000" b="1" dirty="0">
                <a:solidFill>
                  <a:srgbClr val="C00000"/>
                </a:solidFill>
                <a:latin typeface="Georgia" pitchFamily="18" charset="0"/>
              </a:rPr>
            </a:br>
            <a:r>
              <a:rPr lang="ru-RU" sz="2000" b="1" dirty="0" smtClean="0">
                <a:solidFill>
                  <a:srgbClr val="C00000"/>
                </a:solidFill>
                <a:latin typeface="Georgia" pitchFamily="18" charset="0"/>
              </a:rPr>
              <a:t>соблюдение </a:t>
            </a:r>
            <a:r>
              <a:rPr lang="ru-RU" sz="2000" b="1" dirty="0">
                <a:solidFill>
                  <a:srgbClr val="C00000"/>
                </a:solidFill>
                <a:latin typeface="Georgia" pitchFamily="18" charset="0"/>
              </a:rPr>
              <a:t>в работе детского сада и начальной школы преемственности, исключающей умственные и физические перегрузки в содержании образования детей дошкольного возраста, обеспечивающей отсутствие давления предметного </a:t>
            </a:r>
            <a:r>
              <a:rPr lang="ru-RU" sz="2000" b="1" dirty="0" smtClean="0">
                <a:solidFill>
                  <a:srgbClr val="C00000"/>
                </a:solidFill>
                <a:latin typeface="Georgia" pitchFamily="18" charset="0"/>
              </a:rPr>
              <a:t>обучения.</a:t>
            </a:r>
            <a:endParaRPr lang="ru-RU" sz="2000" b="1" dirty="0">
              <a:solidFill>
                <a:srgbClr val="C00000"/>
              </a:solidFill>
              <a:latin typeface="Georgia" pitchFamily="18" charset="0"/>
            </a:endParaRPr>
          </a:p>
        </p:txBody>
      </p:sp>
      <p:pic>
        <p:nvPicPr>
          <p:cNvPr id="1026" name="Picture 2" descr="http://lytmdou1.edumsko.ru/uploads/2000/1119/section/258405/folder/foto7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157192"/>
            <a:ext cx="3600400" cy="16664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11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323528" y="465679"/>
            <a:ext cx="8352928" cy="5940088"/>
          </a:xfrm>
          <a:prstGeom prst="rect">
            <a:avLst/>
          </a:prstGeom>
        </p:spPr>
        <p:txBody>
          <a:bodyPr wrap="square">
            <a:spAutoFit/>
          </a:bodyPr>
          <a:lstStyle/>
          <a:p>
            <a:pPr algn="just" fontAlgn="t"/>
            <a:r>
              <a:rPr lang="ru-RU" sz="2000" b="1" dirty="0" smtClean="0">
                <a:solidFill>
                  <a:srgbClr val="C00000"/>
                </a:solidFill>
                <a:latin typeface="Georgia" pitchFamily="18" charset="0"/>
              </a:rPr>
              <a:t>     Программа </a:t>
            </a:r>
            <a:r>
              <a:rPr lang="ru-RU" sz="2000" b="1" dirty="0">
                <a:solidFill>
                  <a:srgbClr val="C00000"/>
                </a:solidFill>
                <a:latin typeface="Georgia" pitchFamily="18" charset="0"/>
              </a:rPr>
              <a:t>построена на позициях гуманно-личностного отношения к ребенку и направлена на его всестороннее развитие, формирование духовных и общечеловеческих ценностей, а также способностей и интегративных качеств. В Программе отсутствуют жесткая регламентация знаний детей и предметный центризм в обучении</a:t>
            </a:r>
            <a:r>
              <a:rPr lang="ru-RU" sz="2000" b="1" dirty="0" smtClean="0">
                <a:solidFill>
                  <a:srgbClr val="C00000"/>
                </a:solidFill>
                <a:latin typeface="Georgia" pitchFamily="18" charset="0"/>
              </a:rPr>
              <a:t>.  </a:t>
            </a:r>
          </a:p>
          <a:p>
            <a:pPr algn="just" fontAlgn="t"/>
            <a:r>
              <a:rPr lang="ru-RU" sz="2000" b="1" dirty="0">
                <a:solidFill>
                  <a:srgbClr val="C00000"/>
                </a:solidFill>
                <a:latin typeface="Georgia" pitchFamily="18" charset="0"/>
              </a:rPr>
              <a:t/>
            </a:r>
            <a:br>
              <a:rPr lang="ru-RU" sz="2000" b="1" dirty="0">
                <a:solidFill>
                  <a:srgbClr val="C00000"/>
                </a:solidFill>
                <a:latin typeface="Georgia" pitchFamily="18" charset="0"/>
              </a:rPr>
            </a:br>
            <a:r>
              <a:rPr lang="ru-RU" sz="2000" b="1" dirty="0" smtClean="0">
                <a:solidFill>
                  <a:srgbClr val="C00000"/>
                </a:solidFill>
                <a:latin typeface="Georgia" pitchFamily="18" charset="0"/>
              </a:rPr>
              <a:t>     При </a:t>
            </a:r>
            <a:r>
              <a:rPr lang="ru-RU" sz="2000" b="1" dirty="0">
                <a:solidFill>
                  <a:srgbClr val="C00000"/>
                </a:solidFill>
                <a:latin typeface="Georgia" pitchFamily="18" charset="0"/>
              </a:rPr>
              <a:t>разработке Программы авторы опирались на лучшие традиции отечественного дошкольного образования, его фундаментальность: комплексное решение задач по охране жизни и укреплению здоровья </a:t>
            </a:r>
            <a:r>
              <a:rPr lang="ru-RU" sz="2000" b="1" dirty="0" smtClean="0">
                <a:solidFill>
                  <a:srgbClr val="C00000"/>
                </a:solidFill>
                <a:latin typeface="Georgia" pitchFamily="18" charset="0"/>
              </a:rPr>
              <a:t>детей,</a:t>
            </a:r>
            <a:r>
              <a:rPr lang="ru-RU" sz="2000" b="1" dirty="0">
                <a:solidFill>
                  <a:srgbClr val="C00000"/>
                </a:solidFill>
                <a:latin typeface="Georgia" pitchFamily="18" charset="0"/>
              </a:rPr>
              <a:t> </a:t>
            </a:r>
            <a:r>
              <a:rPr lang="ru-RU" sz="2000" b="1" dirty="0" smtClean="0">
                <a:solidFill>
                  <a:srgbClr val="C00000"/>
                </a:solidFill>
                <a:latin typeface="Georgia" pitchFamily="18" charset="0"/>
              </a:rPr>
              <a:t>всестороннее </a:t>
            </a:r>
            <a:r>
              <a:rPr lang="ru-RU" sz="2000" b="1" dirty="0">
                <a:solidFill>
                  <a:srgbClr val="C00000"/>
                </a:solidFill>
                <a:latin typeface="Georgia" pitchFamily="18" charset="0"/>
              </a:rPr>
              <a:t>воспитание, амплификацию (обогащение) развития на основе организации разнообразных видов детской творческой деятельности</a:t>
            </a:r>
            <a:r>
              <a:rPr lang="ru-RU" sz="2000" b="1" dirty="0" smtClean="0">
                <a:solidFill>
                  <a:srgbClr val="C00000"/>
                </a:solidFill>
                <a:latin typeface="Georgia" pitchFamily="18" charset="0"/>
              </a:rPr>
              <a:t>.</a:t>
            </a:r>
          </a:p>
          <a:p>
            <a:pPr algn="just" fontAlgn="t"/>
            <a:endParaRPr lang="ru-RU" sz="1200" b="1" dirty="0">
              <a:solidFill>
                <a:srgbClr val="C00000"/>
              </a:solidFill>
              <a:latin typeface="Georgia" pitchFamily="18" charset="0"/>
            </a:endParaRPr>
          </a:p>
          <a:p>
            <a:pPr algn="just" fontAlgn="t"/>
            <a:r>
              <a:rPr lang="ru-RU" sz="2000" b="1" dirty="0" smtClean="0">
                <a:solidFill>
                  <a:srgbClr val="C00000"/>
                </a:solidFill>
                <a:latin typeface="Georgia" pitchFamily="18" charset="0"/>
              </a:rPr>
              <a:t>      </a:t>
            </a:r>
            <a:r>
              <a:rPr lang="ru-RU" sz="2000" b="1" dirty="0">
                <a:solidFill>
                  <a:srgbClr val="C00000"/>
                </a:solidFill>
                <a:latin typeface="Georgia" pitchFamily="18" charset="0"/>
              </a:rPr>
              <a:t>Особая роль в Программе уделяется игровой деятельности как ведущей в дошкольном детстве (А. Н. Леонтьев, А. В. Запорожец, Д. Б. </a:t>
            </a:r>
            <a:r>
              <a:rPr lang="ru-RU" sz="2000" b="1" dirty="0" err="1">
                <a:solidFill>
                  <a:srgbClr val="C00000"/>
                </a:solidFill>
                <a:latin typeface="Georgia" pitchFamily="18" charset="0"/>
              </a:rPr>
              <a:t>Эльконин</a:t>
            </a:r>
            <a:r>
              <a:rPr lang="ru-RU" sz="2000" b="1" dirty="0">
                <a:solidFill>
                  <a:srgbClr val="C00000"/>
                </a:solidFill>
                <a:latin typeface="Georgia" pitchFamily="18" charset="0"/>
              </a:rPr>
              <a:t> и др.).</a:t>
            </a:r>
          </a:p>
        </p:txBody>
      </p:sp>
    </p:spTree>
    <p:extLst>
      <p:ext uri="{BB962C8B-B14F-4D97-AF65-F5344CB8AC3E}">
        <p14:creationId xmlns:p14="http://schemas.microsoft.com/office/powerpoint/2010/main" val="3304736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1-tub-ru.yandex.net/i?id=686516cd71c488b6b155f8cd15954d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60648"/>
            <a:ext cx="8280920" cy="369332"/>
          </a:xfrm>
          <a:prstGeom prst="rect">
            <a:avLst/>
          </a:prstGeom>
        </p:spPr>
        <p:txBody>
          <a:bodyPr wrap="square">
            <a:spAutoFit/>
          </a:bodyPr>
          <a:lstStyle/>
          <a:p>
            <a:pPr algn="just"/>
            <a:r>
              <a:rPr lang="ru-RU" b="1" dirty="0">
                <a:solidFill>
                  <a:srgbClr val="C00000"/>
                </a:solidFill>
                <a:latin typeface="Georgia" pitchFamily="18" charset="0"/>
              </a:rPr>
              <a:t> </a:t>
            </a:r>
            <a:r>
              <a:rPr lang="ru-RU" b="1" dirty="0" smtClean="0">
                <a:solidFill>
                  <a:srgbClr val="C00000"/>
                </a:solidFill>
                <a:latin typeface="Georgia" pitchFamily="18" charset="0"/>
              </a:rPr>
              <a:t>    </a:t>
            </a:r>
            <a:endParaRPr lang="ru-RU" b="1" dirty="0">
              <a:solidFill>
                <a:srgbClr val="C00000"/>
              </a:solidFill>
              <a:latin typeface="Georgia" pitchFamily="18" charset="0"/>
            </a:endParaRPr>
          </a:p>
        </p:txBody>
      </p:sp>
      <p:sp>
        <p:nvSpPr>
          <p:cNvPr id="4" name="Прямоугольник 3"/>
          <p:cNvSpPr/>
          <p:nvPr/>
        </p:nvSpPr>
        <p:spPr>
          <a:xfrm>
            <a:off x="539552" y="278470"/>
            <a:ext cx="8064896" cy="5940088"/>
          </a:xfrm>
          <a:prstGeom prst="rect">
            <a:avLst/>
          </a:prstGeom>
        </p:spPr>
        <p:txBody>
          <a:bodyPr wrap="square">
            <a:spAutoFit/>
          </a:bodyPr>
          <a:lstStyle/>
          <a:p>
            <a:pPr algn="just"/>
            <a:r>
              <a:rPr lang="ru-RU" sz="2000" b="1" dirty="0" smtClean="0">
                <a:latin typeface="Georgia" pitchFamily="18" charset="0"/>
              </a:rPr>
              <a:t>     </a:t>
            </a:r>
            <a:r>
              <a:rPr lang="ru-RU" sz="2000" b="1" dirty="0" smtClean="0">
                <a:solidFill>
                  <a:srgbClr val="C00000"/>
                </a:solidFill>
                <a:latin typeface="Georgia" pitchFamily="18" charset="0"/>
              </a:rPr>
              <a:t>Авторы </a:t>
            </a:r>
            <a:r>
              <a:rPr lang="ru-RU" sz="2000" b="1" dirty="0">
                <a:solidFill>
                  <a:srgbClr val="C00000"/>
                </a:solidFill>
                <a:latin typeface="Georgia" pitchFamily="18" charset="0"/>
              </a:rPr>
              <a:t>Программы основывались на важнейшем дидактическом принципе — развивающем обучении и на научном положении Л. С. Выготского </a:t>
            </a:r>
            <a:r>
              <a:rPr lang="ru-RU" sz="2000" b="1" i="1" dirty="0">
                <a:solidFill>
                  <a:srgbClr val="C00000"/>
                </a:solidFill>
                <a:latin typeface="Georgia" pitchFamily="18" charset="0"/>
              </a:rPr>
              <a:t>о том, что правильно организованное обучение «ведет» за собой развитие</a:t>
            </a:r>
            <a:r>
              <a:rPr lang="ru-RU" sz="2000" b="1" dirty="0">
                <a:solidFill>
                  <a:srgbClr val="C00000"/>
                </a:solidFill>
                <a:latin typeface="Georgia" pitchFamily="18" charset="0"/>
              </a:rPr>
              <a:t>. </a:t>
            </a:r>
            <a:r>
              <a:rPr lang="ru-RU" sz="2000" b="1" i="1" dirty="0">
                <a:solidFill>
                  <a:srgbClr val="C00000"/>
                </a:solidFill>
                <a:latin typeface="Georgia" pitchFamily="18" charset="0"/>
              </a:rPr>
              <a:t>Воспитание и психическое развитие не могут выступать как два обособленных, независимых друг от друга процесса, но при этом «воспитание служит необходимой и всеобщей формой развития </a:t>
            </a:r>
            <a:r>
              <a:rPr lang="ru-RU" sz="2000" b="1" i="1" dirty="0" smtClean="0">
                <a:solidFill>
                  <a:srgbClr val="C00000"/>
                </a:solidFill>
                <a:latin typeface="Georgia" pitchFamily="18" charset="0"/>
              </a:rPr>
              <a:t>ребенка.</a:t>
            </a:r>
          </a:p>
          <a:p>
            <a:pPr algn="just"/>
            <a:r>
              <a:rPr lang="ru-RU" sz="2000" b="1" i="1" dirty="0" smtClean="0">
                <a:solidFill>
                  <a:srgbClr val="C00000"/>
                </a:solidFill>
                <a:latin typeface="Georgia" pitchFamily="18" charset="0"/>
              </a:rPr>
              <a:t> </a:t>
            </a:r>
            <a:r>
              <a:rPr lang="ru-RU" sz="2000" b="1" dirty="0">
                <a:solidFill>
                  <a:srgbClr val="C00000"/>
                </a:solidFill>
                <a:latin typeface="Georgia" pitchFamily="18" charset="0"/>
              </a:rPr>
              <a:t> </a:t>
            </a:r>
            <a:br>
              <a:rPr lang="ru-RU" sz="2000" b="1" dirty="0">
                <a:solidFill>
                  <a:srgbClr val="C00000"/>
                </a:solidFill>
                <a:latin typeface="Georgia" pitchFamily="18" charset="0"/>
              </a:rPr>
            </a:br>
            <a:r>
              <a:rPr lang="ru-RU" sz="2000" b="1" dirty="0" smtClean="0">
                <a:solidFill>
                  <a:srgbClr val="C00000"/>
                </a:solidFill>
                <a:latin typeface="Georgia" pitchFamily="18" charset="0"/>
              </a:rPr>
              <a:t>     Таким </a:t>
            </a:r>
            <a:r>
              <a:rPr lang="ru-RU" sz="2000" b="1" dirty="0">
                <a:solidFill>
                  <a:srgbClr val="C00000"/>
                </a:solidFill>
                <a:latin typeface="Georgia" pitchFamily="18" charset="0"/>
              </a:rPr>
              <a:t>образом, развитие в рамках Программы выступает как важнейший результат успешности воспитания и образования детей. Главный критерий отбора программного материала — его воспитательная ценность, высокий художественный уровень используемых произведений культуры (классической и народной — как отечественной, так и зарубежной), возможность развития всесторонних способностей ребенка на каждом этапе дошкольного </a:t>
            </a:r>
            <a:r>
              <a:rPr lang="ru-RU" sz="2000" b="1" dirty="0" smtClean="0">
                <a:solidFill>
                  <a:srgbClr val="C00000"/>
                </a:solidFill>
                <a:latin typeface="Georgia" pitchFamily="18" charset="0"/>
              </a:rPr>
              <a:t>детства.</a:t>
            </a:r>
            <a:endParaRPr lang="ru-RU" sz="2000" b="1" dirty="0">
              <a:solidFill>
                <a:srgbClr val="C00000"/>
              </a:solidFill>
              <a:latin typeface="Georgia" pitchFamily="18" charset="0"/>
            </a:endParaRPr>
          </a:p>
        </p:txBody>
      </p:sp>
    </p:spTree>
    <p:extLst>
      <p:ext uri="{BB962C8B-B14F-4D97-AF65-F5344CB8AC3E}">
        <p14:creationId xmlns:p14="http://schemas.microsoft.com/office/powerpoint/2010/main" val="4172962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714</Words>
  <Application>Microsoft Office PowerPoint</Application>
  <PresentationFormat>Экран (4:3)</PresentationFormat>
  <Paragraphs>149</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61</cp:revision>
  <dcterms:created xsi:type="dcterms:W3CDTF">2017-01-12T11:07:28Z</dcterms:created>
  <dcterms:modified xsi:type="dcterms:W3CDTF">2017-03-10T05:45:46Z</dcterms:modified>
</cp:coreProperties>
</file>