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avi" ContentType="video/avi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60" r:id="rId3"/>
    <p:sldId id="264" r:id="rId4"/>
    <p:sldId id="268" r:id="rId5"/>
    <p:sldId id="265" r:id="rId6"/>
    <p:sldId id="267" r:id="rId7"/>
    <p:sldId id="266" r:id="rId8"/>
    <p:sldId id="257" r:id="rId9"/>
    <p:sldId id="259" r:id="rId10"/>
    <p:sldId id="258" r:id="rId11"/>
    <p:sldId id="269" r:id="rId12"/>
    <p:sldId id="263" r:id="rId13"/>
    <p:sldId id="270" r:id="rId14"/>
    <p:sldId id="271" r:id="rId15"/>
    <p:sldId id="27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5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slide" Target="../slides/slide6.xml"/><Relationship Id="rId1" Type="http://schemas.openxmlformats.org/officeDocument/2006/relationships/slide" Target="../slides/slide5.xml"/><Relationship Id="rId4" Type="http://schemas.openxmlformats.org/officeDocument/2006/relationships/slide" Target="../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36CC73-B358-4F5F-9200-80652281D08F}" type="doc">
      <dgm:prSet loTypeId="urn:microsoft.com/office/officeart/2005/8/layout/vList6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5D9113F-BE98-44F1-AA43-6ED336DBC1C4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2400" dirty="0" smtClean="0"/>
            <a:t>Подбери картинку</a:t>
          </a:r>
          <a:endParaRPr lang="ru-RU" sz="2400" dirty="0"/>
        </a:p>
      </dgm:t>
      <dgm:extLst>
        <a:ext uri="{E40237B7-FDA0-4F09-8148-C483321AD2D9}">
          <dgm14:cNvPr xmlns:dgm14="http://schemas.microsoft.com/office/drawing/2010/diagram" xmlns="" id="0" name="">
            <a:hlinkClick xmlns:r="http://schemas.openxmlformats.org/officeDocument/2006/relationships" r:id="rId1" action="ppaction://hlinksldjump"/>
          </dgm14:cNvPr>
        </a:ext>
      </dgm:extLst>
    </dgm:pt>
    <dgm:pt modelId="{BA65F6A3-2928-4B4C-8C46-DA7269EAD30E}" type="parTrans" cxnId="{62404FCA-9AE8-4E72-A118-0954DCB92A32}">
      <dgm:prSet/>
      <dgm:spPr/>
      <dgm:t>
        <a:bodyPr/>
        <a:lstStyle/>
        <a:p>
          <a:endParaRPr lang="ru-RU"/>
        </a:p>
      </dgm:t>
    </dgm:pt>
    <dgm:pt modelId="{191EAEEC-FDD4-4BA4-9B36-1D3078129B48}" type="sibTrans" cxnId="{62404FCA-9AE8-4E72-A118-0954DCB92A32}">
      <dgm:prSet/>
      <dgm:spPr/>
      <dgm:t>
        <a:bodyPr/>
        <a:lstStyle/>
        <a:p>
          <a:endParaRPr lang="ru-RU"/>
        </a:p>
      </dgm:t>
    </dgm:pt>
    <dgm:pt modelId="{BA7AF630-88E9-4131-870F-B714AB45F0B2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2400" dirty="0" smtClean="0"/>
            <a:t>Распредели картинки</a:t>
          </a:r>
          <a:endParaRPr lang="ru-RU" sz="2400" dirty="0"/>
        </a:p>
      </dgm:t>
      <dgm:extLst>
        <a:ext uri="{E40237B7-FDA0-4F09-8148-C483321AD2D9}">
          <dgm14:cNvPr xmlns:dgm14="http://schemas.microsoft.com/office/drawing/2010/diagram" xmlns="" id="0" name="">
            <a:hlinkClick xmlns:r="http://schemas.openxmlformats.org/officeDocument/2006/relationships" r:id="rId2" action="ppaction://hlinksldjump"/>
          </dgm14:cNvPr>
        </a:ext>
      </dgm:extLst>
    </dgm:pt>
    <dgm:pt modelId="{48198285-C71A-4A49-A58C-26302D58B732}" type="parTrans" cxnId="{F34FC95B-557E-43AC-B764-21F57B682B75}">
      <dgm:prSet/>
      <dgm:spPr/>
      <dgm:t>
        <a:bodyPr/>
        <a:lstStyle/>
        <a:p>
          <a:endParaRPr lang="ru-RU"/>
        </a:p>
      </dgm:t>
    </dgm:pt>
    <dgm:pt modelId="{F082DEA0-E8D7-4132-92E1-800D8AC78956}" type="sibTrans" cxnId="{F34FC95B-557E-43AC-B764-21F57B682B75}">
      <dgm:prSet/>
      <dgm:spPr/>
      <dgm:t>
        <a:bodyPr/>
        <a:lstStyle/>
        <a:p>
          <a:endParaRPr lang="ru-RU"/>
        </a:p>
      </dgm:t>
    </dgm:pt>
    <dgm:pt modelId="{771255CD-89D1-4608-B21C-AB350E61EA26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2400" dirty="0" smtClean="0"/>
            <a:t>Твёрдый – мягкий </a:t>
          </a:r>
          <a:endParaRPr lang="ru-RU" sz="2400" dirty="0"/>
        </a:p>
      </dgm:t>
      <dgm:extLst>
        <a:ext uri="{E40237B7-FDA0-4F09-8148-C483321AD2D9}">
          <dgm14:cNvPr xmlns:dgm14="http://schemas.microsoft.com/office/drawing/2010/diagram" xmlns="" id="0" name="">
            <a:hlinkClick xmlns:r="http://schemas.openxmlformats.org/officeDocument/2006/relationships" r:id="rId3" action="ppaction://hlinksldjump"/>
          </dgm14:cNvPr>
        </a:ext>
      </dgm:extLst>
    </dgm:pt>
    <dgm:pt modelId="{6A782FB1-74D5-4CC2-B640-62C3D4B8CA8F}" type="parTrans" cxnId="{16038294-1894-4A0D-BA3C-656DF8B51A9E}">
      <dgm:prSet/>
      <dgm:spPr/>
      <dgm:t>
        <a:bodyPr/>
        <a:lstStyle/>
        <a:p>
          <a:endParaRPr lang="ru-RU"/>
        </a:p>
      </dgm:t>
    </dgm:pt>
    <dgm:pt modelId="{77771B31-B7FF-4BCC-A68D-6199DB86ACF4}" type="sibTrans" cxnId="{16038294-1894-4A0D-BA3C-656DF8B51A9E}">
      <dgm:prSet/>
      <dgm:spPr/>
      <dgm:t>
        <a:bodyPr/>
        <a:lstStyle/>
        <a:p>
          <a:endParaRPr lang="ru-RU"/>
        </a:p>
      </dgm:t>
    </dgm:pt>
    <dgm:pt modelId="{0B2341C4-1DEA-42DF-9BBE-A2C81F1136FB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2400" dirty="0" smtClean="0"/>
            <a:t>Составь слово</a:t>
          </a:r>
          <a:endParaRPr lang="ru-RU" sz="2400" dirty="0"/>
        </a:p>
      </dgm:t>
      <dgm:extLst>
        <a:ext uri="{E40237B7-FDA0-4F09-8148-C483321AD2D9}">
          <dgm14:cNvPr xmlns:dgm14="http://schemas.microsoft.com/office/drawing/2010/diagram" xmlns="" id="0" name="">
            <a:hlinkClick xmlns:r="http://schemas.openxmlformats.org/officeDocument/2006/relationships" r:id="rId4" action="ppaction://hlinksldjump"/>
          </dgm14:cNvPr>
        </a:ext>
      </dgm:extLst>
    </dgm:pt>
    <dgm:pt modelId="{579C24F2-F01E-4B73-BAEF-7E409433E7B5}" type="parTrans" cxnId="{5FC8CEAE-BA69-4296-9709-E8D01A7E3C68}">
      <dgm:prSet/>
      <dgm:spPr/>
      <dgm:t>
        <a:bodyPr/>
        <a:lstStyle/>
        <a:p>
          <a:endParaRPr lang="ru-RU"/>
        </a:p>
      </dgm:t>
    </dgm:pt>
    <dgm:pt modelId="{252D2C72-35DD-4AE9-BDDB-93C5F499AC2D}" type="sibTrans" cxnId="{5FC8CEAE-BA69-4296-9709-E8D01A7E3C68}">
      <dgm:prSet/>
      <dgm:spPr/>
      <dgm:t>
        <a:bodyPr/>
        <a:lstStyle/>
        <a:p>
          <a:endParaRPr lang="ru-RU"/>
        </a:p>
      </dgm:t>
    </dgm:pt>
    <dgm:pt modelId="{9F9608B3-8C96-4A8E-B8EA-F923BD5E4789}" type="pres">
      <dgm:prSet presAssocID="{EC36CC73-B358-4F5F-9200-80652281D08F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0CC7ED8-EC8D-4EF5-A20B-501D596D74F4}" type="pres">
      <dgm:prSet presAssocID="{55D9113F-BE98-44F1-AA43-6ED336DBC1C4}" presName="linNode" presStyleCnt="0"/>
      <dgm:spPr/>
    </dgm:pt>
    <dgm:pt modelId="{3844C75A-5E9D-46FC-9009-25AC56F6A415}" type="pres">
      <dgm:prSet presAssocID="{55D9113F-BE98-44F1-AA43-6ED336DBC1C4}" presName="parent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B32247-4986-4A1E-981F-682E48A56656}" type="pres">
      <dgm:prSet presAssocID="{55D9113F-BE98-44F1-AA43-6ED336DBC1C4}" presName="childShp" presStyleLbl="bgAccFollowNode1" presStyleIdx="0" presStyleCnt="4">
        <dgm:presLayoutVars>
          <dgm:bulletEnabled val="1"/>
        </dgm:presLayoutVars>
      </dgm:prSet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CE01B61B-086E-41B7-BA3A-3C2D64295971}" type="pres">
      <dgm:prSet presAssocID="{191EAEEC-FDD4-4BA4-9B36-1D3078129B48}" presName="spacing" presStyleCnt="0"/>
      <dgm:spPr/>
    </dgm:pt>
    <dgm:pt modelId="{BC13AC86-D76A-4C3F-AC15-8A2BFBE118B7}" type="pres">
      <dgm:prSet presAssocID="{BA7AF630-88E9-4131-870F-B714AB45F0B2}" presName="linNode" presStyleCnt="0"/>
      <dgm:spPr/>
    </dgm:pt>
    <dgm:pt modelId="{B2B8E599-D119-44E3-93A6-510AA0331A0D}" type="pres">
      <dgm:prSet presAssocID="{BA7AF630-88E9-4131-870F-B714AB45F0B2}" presName="parent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62264D-9BDB-48E3-A91A-D2DA4BBC1DDF}" type="pres">
      <dgm:prSet presAssocID="{BA7AF630-88E9-4131-870F-B714AB45F0B2}" presName="childShp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2B6157-1699-4D28-9AFF-95C73B1B2288}" type="pres">
      <dgm:prSet presAssocID="{F082DEA0-E8D7-4132-92E1-800D8AC78956}" presName="spacing" presStyleCnt="0"/>
      <dgm:spPr/>
    </dgm:pt>
    <dgm:pt modelId="{9B569314-C9A8-42D8-8341-2B42A882F66F}" type="pres">
      <dgm:prSet presAssocID="{771255CD-89D1-4608-B21C-AB350E61EA26}" presName="linNode" presStyleCnt="0"/>
      <dgm:spPr/>
    </dgm:pt>
    <dgm:pt modelId="{FD63E54F-C468-4E8C-8B99-2D9FFD72ECF6}" type="pres">
      <dgm:prSet presAssocID="{771255CD-89D1-4608-B21C-AB350E61EA26}" presName="parent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BE62D2-9241-4E2D-817B-36F0232601D8}" type="pres">
      <dgm:prSet presAssocID="{771255CD-89D1-4608-B21C-AB350E61EA26}" presName="childShp" presStyleLbl="bgAccFollowNode1" presStyleIdx="2" presStyleCnt="4">
        <dgm:presLayoutVars>
          <dgm:bulletEnabled val="1"/>
        </dgm:presLayoutVars>
      </dgm:prSet>
      <dgm:spPr>
        <a:solidFill>
          <a:schemeClr val="accent3">
            <a:lumMod val="60000"/>
            <a:lumOff val="40000"/>
          </a:schemeClr>
        </a:solidFill>
      </dgm:spPr>
    </dgm:pt>
    <dgm:pt modelId="{63ACE29C-0B5E-42CB-9103-B5C45791AECF}" type="pres">
      <dgm:prSet presAssocID="{77771B31-B7FF-4BCC-A68D-6199DB86ACF4}" presName="spacing" presStyleCnt="0"/>
      <dgm:spPr/>
    </dgm:pt>
    <dgm:pt modelId="{ABB67692-437A-40E9-B95A-B450B75145EA}" type="pres">
      <dgm:prSet presAssocID="{0B2341C4-1DEA-42DF-9BBE-A2C81F1136FB}" presName="linNode" presStyleCnt="0"/>
      <dgm:spPr/>
    </dgm:pt>
    <dgm:pt modelId="{9D3902B3-9820-4D5E-93DF-0A245D8937BD}" type="pres">
      <dgm:prSet presAssocID="{0B2341C4-1DEA-42DF-9BBE-A2C81F1136FB}" presName="parentShp" presStyleLbl="node1" presStyleIdx="3" presStyleCnt="4" custLinFactNeighborX="-1697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1B953F-51CE-45EC-A765-048162DE917F}" type="pres">
      <dgm:prSet presAssocID="{0B2341C4-1DEA-42DF-9BBE-A2C81F1136FB}" presName="childShp" presStyleLbl="bgAccFollowNode1" presStyleIdx="3" presStyleCnt="4">
        <dgm:presLayoutVars>
          <dgm:bulletEnabled val="1"/>
        </dgm:presLayoutVars>
      </dgm:prSet>
      <dgm:spPr>
        <a:solidFill>
          <a:schemeClr val="accent4">
            <a:lumMod val="60000"/>
            <a:lumOff val="40000"/>
          </a:schemeClr>
        </a:solidFill>
      </dgm:spPr>
    </dgm:pt>
  </dgm:ptLst>
  <dgm:cxnLst>
    <dgm:cxn modelId="{62404FCA-9AE8-4E72-A118-0954DCB92A32}" srcId="{EC36CC73-B358-4F5F-9200-80652281D08F}" destId="{55D9113F-BE98-44F1-AA43-6ED336DBC1C4}" srcOrd="0" destOrd="0" parTransId="{BA65F6A3-2928-4B4C-8C46-DA7269EAD30E}" sibTransId="{191EAEEC-FDD4-4BA4-9B36-1D3078129B48}"/>
    <dgm:cxn modelId="{5FC8CEAE-BA69-4296-9709-E8D01A7E3C68}" srcId="{EC36CC73-B358-4F5F-9200-80652281D08F}" destId="{0B2341C4-1DEA-42DF-9BBE-A2C81F1136FB}" srcOrd="3" destOrd="0" parTransId="{579C24F2-F01E-4B73-BAEF-7E409433E7B5}" sibTransId="{252D2C72-35DD-4AE9-BDDB-93C5F499AC2D}"/>
    <dgm:cxn modelId="{EFBF0EA5-8D71-47E7-832F-17A21965BA00}" type="presOf" srcId="{771255CD-89D1-4608-B21C-AB350E61EA26}" destId="{FD63E54F-C468-4E8C-8B99-2D9FFD72ECF6}" srcOrd="0" destOrd="0" presId="urn:microsoft.com/office/officeart/2005/8/layout/vList6"/>
    <dgm:cxn modelId="{9A3812D6-BF8F-47B8-BF18-09968C618A00}" type="presOf" srcId="{55D9113F-BE98-44F1-AA43-6ED336DBC1C4}" destId="{3844C75A-5E9D-46FC-9009-25AC56F6A415}" srcOrd="0" destOrd="0" presId="urn:microsoft.com/office/officeart/2005/8/layout/vList6"/>
    <dgm:cxn modelId="{F34FC95B-557E-43AC-B764-21F57B682B75}" srcId="{EC36CC73-B358-4F5F-9200-80652281D08F}" destId="{BA7AF630-88E9-4131-870F-B714AB45F0B2}" srcOrd="1" destOrd="0" parTransId="{48198285-C71A-4A49-A58C-26302D58B732}" sibTransId="{F082DEA0-E8D7-4132-92E1-800D8AC78956}"/>
    <dgm:cxn modelId="{16038294-1894-4A0D-BA3C-656DF8B51A9E}" srcId="{EC36CC73-B358-4F5F-9200-80652281D08F}" destId="{771255CD-89D1-4608-B21C-AB350E61EA26}" srcOrd="2" destOrd="0" parTransId="{6A782FB1-74D5-4CC2-B640-62C3D4B8CA8F}" sibTransId="{77771B31-B7FF-4BCC-A68D-6199DB86ACF4}"/>
    <dgm:cxn modelId="{2298ED61-2A0F-42C8-81E2-8C0706F40B03}" type="presOf" srcId="{EC36CC73-B358-4F5F-9200-80652281D08F}" destId="{9F9608B3-8C96-4A8E-B8EA-F923BD5E4789}" srcOrd="0" destOrd="0" presId="urn:microsoft.com/office/officeart/2005/8/layout/vList6"/>
    <dgm:cxn modelId="{83198218-0B3E-4EB3-BC55-978ABCA36363}" type="presOf" srcId="{BA7AF630-88E9-4131-870F-B714AB45F0B2}" destId="{B2B8E599-D119-44E3-93A6-510AA0331A0D}" srcOrd="0" destOrd="0" presId="urn:microsoft.com/office/officeart/2005/8/layout/vList6"/>
    <dgm:cxn modelId="{3FC844DB-91C4-4D77-B15E-103F8627E8AA}" type="presOf" srcId="{0B2341C4-1DEA-42DF-9BBE-A2C81F1136FB}" destId="{9D3902B3-9820-4D5E-93DF-0A245D8937BD}" srcOrd="0" destOrd="0" presId="urn:microsoft.com/office/officeart/2005/8/layout/vList6"/>
    <dgm:cxn modelId="{91AC9C6A-B771-4696-BC83-06BA2D5CB2D2}" type="presParOf" srcId="{9F9608B3-8C96-4A8E-B8EA-F923BD5E4789}" destId="{E0CC7ED8-EC8D-4EF5-A20B-501D596D74F4}" srcOrd="0" destOrd="0" presId="urn:microsoft.com/office/officeart/2005/8/layout/vList6"/>
    <dgm:cxn modelId="{1DA562AB-A7E8-4913-B61D-63D6E56018B2}" type="presParOf" srcId="{E0CC7ED8-EC8D-4EF5-A20B-501D596D74F4}" destId="{3844C75A-5E9D-46FC-9009-25AC56F6A415}" srcOrd="0" destOrd="0" presId="urn:microsoft.com/office/officeart/2005/8/layout/vList6"/>
    <dgm:cxn modelId="{CDF13944-2E6E-4543-9FC2-CF0A0AE4E51C}" type="presParOf" srcId="{E0CC7ED8-EC8D-4EF5-A20B-501D596D74F4}" destId="{63B32247-4986-4A1E-981F-682E48A56656}" srcOrd="1" destOrd="0" presId="urn:microsoft.com/office/officeart/2005/8/layout/vList6"/>
    <dgm:cxn modelId="{1D9762F2-AD06-4E1A-B770-ECE4590E7CBB}" type="presParOf" srcId="{9F9608B3-8C96-4A8E-B8EA-F923BD5E4789}" destId="{CE01B61B-086E-41B7-BA3A-3C2D64295971}" srcOrd="1" destOrd="0" presId="urn:microsoft.com/office/officeart/2005/8/layout/vList6"/>
    <dgm:cxn modelId="{89352134-9688-4DCB-B329-18E8A393986D}" type="presParOf" srcId="{9F9608B3-8C96-4A8E-B8EA-F923BD5E4789}" destId="{BC13AC86-D76A-4C3F-AC15-8A2BFBE118B7}" srcOrd="2" destOrd="0" presId="urn:microsoft.com/office/officeart/2005/8/layout/vList6"/>
    <dgm:cxn modelId="{1DE27BAA-B9D1-4CCF-97D7-BD231687548C}" type="presParOf" srcId="{BC13AC86-D76A-4C3F-AC15-8A2BFBE118B7}" destId="{B2B8E599-D119-44E3-93A6-510AA0331A0D}" srcOrd="0" destOrd="0" presId="urn:microsoft.com/office/officeart/2005/8/layout/vList6"/>
    <dgm:cxn modelId="{4450A10C-2DC5-43B7-B782-7466FE36C372}" type="presParOf" srcId="{BC13AC86-D76A-4C3F-AC15-8A2BFBE118B7}" destId="{7862264D-9BDB-48E3-A91A-D2DA4BBC1DDF}" srcOrd="1" destOrd="0" presId="urn:microsoft.com/office/officeart/2005/8/layout/vList6"/>
    <dgm:cxn modelId="{46EE096F-E102-4D0F-8AAA-B280453B01D1}" type="presParOf" srcId="{9F9608B3-8C96-4A8E-B8EA-F923BD5E4789}" destId="{662B6157-1699-4D28-9AFF-95C73B1B2288}" srcOrd="3" destOrd="0" presId="urn:microsoft.com/office/officeart/2005/8/layout/vList6"/>
    <dgm:cxn modelId="{BD571146-31C9-4DE0-8A18-0C1F1DE877F0}" type="presParOf" srcId="{9F9608B3-8C96-4A8E-B8EA-F923BD5E4789}" destId="{9B569314-C9A8-42D8-8341-2B42A882F66F}" srcOrd="4" destOrd="0" presId="urn:microsoft.com/office/officeart/2005/8/layout/vList6"/>
    <dgm:cxn modelId="{EC1081B1-1061-405A-8FE6-A8BEE5D57DFB}" type="presParOf" srcId="{9B569314-C9A8-42D8-8341-2B42A882F66F}" destId="{FD63E54F-C468-4E8C-8B99-2D9FFD72ECF6}" srcOrd="0" destOrd="0" presId="urn:microsoft.com/office/officeart/2005/8/layout/vList6"/>
    <dgm:cxn modelId="{22426739-09B1-490B-AE9D-5779D8604EFE}" type="presParOf" srcId="{9B569314-C9A8-42D8-8341-2B42A882F66F}" destId="{DBBE62D2-9241-4E2D-817B-36F0232601D8}" srcOrd="1" destOrd="0" presId="urn:microsoft.com/office/officeart/2005/8/layout/vList6"/>
    <dgm:cxn modelId="{FC094081-808F-4343-A69B-11964C249895}" type="presParOf" srcId="{9F9608B3-8C96-4A8E-B8EA-F923BD5E4789}" destId="{63ACE29C-0B5E-42CB-9103-B5C45791AECF}" srcOrd="5" destOrd="0" presId="urn:microsoft.com/office/officeart/2005/8/layout/vList6"/>
    <dgm:cxn modelId="{FC3F690D-F096-4690-9AA4-1324546A89D1}" type="presParOf" srcId="{9F9608B3-8C96-4A8E-B8EA-F923BD5E4789}" destId="{ABB67692-437A-40E9-B95A-B450B75145EA}" srcOrd="6" destOrd="0" presId="urn:microsoft.com/office/officeart/2005/8/layout/vList6"/>
    <dgm:cxn modelId="{3D85895E-2F89-4C9B-AE46-BAE33D5C921E}" type="presParOf" srcId="{ABB67692-437A-40E9-B95A-B450B75145EA}" destId="{9D3902B3-9820-4D5E-93DF-0A245D8937BD}" srcOrd="0" destOrd="0" presId="urn:microsoft.com/office/officeart/2005/8/layout/vList6"/>
    <dgm:cxn modelId="{412E5F10-FCD5-4DE1-B0BA-7AB6319FA401}" type="presParOf" srcId="{ABB67692-437A-40E9-B95A-B450B75145EA}" destId="{661B953F-51CE-45EC-A765-048162DE917F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3B32247-4986-4A1E-981F-682E48A56656}">
      <dsp:nvSpPr>
        <dsp:cNvPr id="0" name=""/>
        <dsp:cNvSpPr/>
      </dsp:nvSpPr>
      <dsp:spPr>
        <a:xfrm>
          <a:off x="2592288" y="1232"/>
          <a:ext cx="3888432" cy="978034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lumMod val="60000"/>
            <a:lumOff val="4000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844C75A-5E9D-46FC-9009-25AC56F6A415}">
      <dsp:nvSpPr>
        <dsp:cNvPr id="0" name=""/>
        <dsp:cNvSpPr/>
      </dsp:nvSpPr>
      <dsp:spPr>
        <a:xfrm>
          <a:off x="0" y="1232"/>
          <a:ext cx="2592288" cy="978034"/>
        </a:xfrm>
        <a:prstGeom prst="round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Подбери картинку</a:t>
          </a:r>
          <a:endParaRPr lang="ru-RU" sz="2400" kern="1200" dirty="0"/>
        </a:p>
      </dsp:txBody>
      <dsp:txXfrm>
        <a:off x="0" y="1232"/>
        <a:ext cx="2592288" cy="978034"/>
      </dsp:txXfrm>
    </dsp:sp>
    <dsp:sp modelId="{7862264D-9BDB-48E3-A91A-D2DA4BBC1DDF}">
      <dsp:nvSpPr>
        <dsp:cNvPr id="0" name=""/>
        <dsp:cNvSpPr/>
      </dsp:nvSpPr>
      <dsp:spPr>
        <a:xfrm>
          <a:off x="2592288" y="1077071"/>
          <a:ext cx="3888432" cy="97803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2B8E599-D119-44E3-93A6-510AA0331A0D}">
      <dsp:nvSpPr>
        <dsp:cNvPr id="0" name=""/>
        <dsp:cNvSpPr/>
      </dsp:nvSpPr>
      <dsp:spPr>
        <a:xfrm>
          <a:off x="0" y="1077071"/>
          <a:ext cx="2592288" cy="978034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Распредели картинки</a:t>
          </a:r>
          <a:endParaRPr lang="ru-RU" sz="2400" kern="1200" dirty="0"/>
        </a:p>
      </dsp:txBody>
      <dsp:txXfrm>
        <a:off x="0" y="1077071"/>
        <a:ext cx="2592288" cy="978034"/>
      </dsp:txXfrm>
    </dsp:sp>
    <dsp:sp modelId="{DBBE62D2-9241-4E2D-817B-36F0232601D8}">
      <dsp:nvSpPr>
        <dsp:cNvPr id="0" name=""/>
        <dsp:cNvSpPr/>
      </dsp:nvSpPr>
      <dsp:spPr>
        <a:xfrm>
          <a:off x="2592288" y="2152909"/>
          <a:ext cx="3888432" cy="978034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lumMod val="60000"/>
            <a:lumOff val="4000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D63E54F-C468-4E8C-8B99-2D9FFD72ECF6}">
      <dsp:nvSpPr>
        <dsp:cNvPr id="0" name=""/>
        <dsp:cNvSpPr/>
      </dsp:nvSpPr>
      <dsp:spPr>
        <a:xfrm>
          <a:off x="0" y="2152909"/>
          <a:ext cx="2592288" cy="978034"/>
        </a:xfrm>
        <a:prstGeom prst="roundRect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Твёрдый – мягкий </a:t>
          </a:r>
          <a:endParaRPr lang="ru-RU" sz="2400" kern="1200" dirty="0"/>
        </a:p>
      </dsp:txBody>
      <dsp:txXfrm>
        <a:off x="0" y="2152909"/>
        <a:ext cx="2592288" cy="978034"/>
      </dsp:txXfrm>
    </dsp:sp>
    <dsp:sp modelId="{661B953F-51CE-45EC-A765-048162DE917F}">
      <dsp:nvSpPr>
        <dsp:cNvPr id="0" name=""/>
        <dsp:cNvSpPr/>
      </dsp:nvSpPr>
      <dsp:spPr>
        <a:xfrm>
          <a:off x="2592288" y="3228748"/>
          <a:ext cx="3888432" cy="978034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lumMod val="60000"/>
            <a:lumOff val="4000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D3902B3-9820-4D5E-93DF-0A245D8937BD}">
      <dsp:nvSpPr>
        <dsp:cNvPr id="0" name=""/>
        <dsp:cNvSpPr/>
      </dsp:nvSpPr>
      <dsp:spPr>
        <a:xfrm>
          <a:off x="0" y="3206067"/>
          <a:ext cx="2592288" cy="978034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Составь слово</a:t>
          </a:r>
          <a:endParaRPr lang="ru-RU" sz="2400" kern="1200" dirty="0"/>
        </a:p>
      </dsp:txBody>
      <dsp:txXfrm>
        <a:off x="0" y="3206067"/>
        <a:ext cx="2592288" cy="978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25A0-2BD5-415E-93D2-3E56C230F7D7}" type="datetimeFigureOut">
              <a:rPr lang="ru-RU" smtClean="0"/>
              <a:pPr/>
              <a:t>16.01.2023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3C344-97E0-4005-B9B6-4444765490E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4375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25A0-2BD5-415E-93D2-3E56C230F7D7}" type="datetimeFigureOut">
              <a:rPr lang="ru-RU" smtClean="0"/>
              <a:pPr/>
              <a:t>16.01.2023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3C344-97E0-4005-B9B6-4444765490E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98066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25A0-2BD5-415E-93D2-3E56C230F7D7}" type="datetimeFigureOut">
              <a:rPr lang="ru-RU" smtClean="0"/>
              <a:pPr/>
              <a:t>16.01.2023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3C344-97E0-4005-B9B6-4444765490E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65433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25A0-2BD5-415E-93D2-3E56C230F7D7}" type="datetimeFigureOut">
              <a:rPr lang="ru-RU" smtClean="0"/>
              <a:pPr/>
              <a:t>16.01.2023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3C344-97E0-4005-B9B6-4444765490E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36970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25A0-2BD5-415E-93D2-3E56C230F7D7}" type="datetimeFigureOut">
              <a:rPr lang="ru-RU" smtClean="0"/>
              <a:pPr/>
              <a:t>16.01.2023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3C344-97E0-4005-B9B6-4444765490E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63460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25A0-2BD5-415E-93D2-3E56C230F7D7}" type="datetimeFigureOut">
              <a:rPr lang="ru-RU" smtClean="0"/>
              <a:pPr/>
              <a:t>16.01.2023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3C344-97E0-4005-B9B6-4444765490E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98137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25A0-2BD5-415E-93D2-3E56C230F7D7}" type="datetimeFigureOut">
              <a:rPr lang="ru-RU" smtClean="0"/>
              <a:pPr/>
              <a:t>16.01.2023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3C344-97E0-4005-B9B6-4444765490E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90466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25A0-2BD5-415E-93D2-3E56C230F7D7}" type="datetimeFigureOut">
              <a:rPr lang="ru-RU" smtClean="0"/>
              <a:pPr/>
              <a:t>16.01.2023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3C344-97E0-4005-B9B6-4444765490E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13113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25A0-2BD5-415E-93D2-3E56C230F7D7}" type="datetimeFigureOut">
              <a:rPr lang="ru-RU" smtClean="0"/>
              <a:pPr/>
              <a:t>16.01.2023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3C344-97E0-4005-B9B6-4444765490E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46577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25A0-2BD5-415E-93D2-3E56C230F7D7}" type="datetimeFigureOut">
              <a:rPr lang="ru-RU" smtClean="0"/>
              <a:pPr/>
              <a:t>16.01.2023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3C344-97E0-4005-B9B6-4444765490E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54232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25A0-2BD5-415E-93D2-3E56C230F7D7}" type="datetimeFigureOut">
              <a:rPr lang="ru-RU" smtClean="0"/>
              <a:pPr/>
              <a:t>16.01.2023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3C344-97E0-4005-B9B6-4444765490E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24601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725A0-2BD5-415E-93D2-3E56C230F7D7}" type="datetimeFigureOut">
              <a:rPr lang="ru-RU" smtClean="0"/>
              <a:pPr/>
              <a:t>16.01.2023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3C344-97E0-4005-B9B6-4444765490E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2032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1.jpe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39.jpeg"/><Relationship Id="rId5" Type="http://schemas.openxmlformats.org/officeDocument/2006/relationships/audio" Target="../media/audio4.wav"/><Relationship Id="rId10" Type="http://schemas.openxmlformats.org/officeDocument/2006/relationships/image" Target="../media/image38.jpeg"/><Relationship Id="rId4" Type="http://schemas.openxmlformats.org/officeDocument/2006/relationships/audio" Target="../media/audio3.wav"/><Relationship Id="rId9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p3"/><Relationship Id="rId6" Type="http://schemas.openxmlformats.org/officeDocument/2006/relationships/slide" Target="slide12.xml"/><Relationship Id="rId5" Type="http://schemas.openxmlformats.org/officeDocument/2006/relationships/image" Target="../media/image3.png"/><Relationship Id="rId4" Type="http://schemas.microsoft.com/office/2007/relationships/media" Target="../media/media3.mp3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konspekta.net/studopediaru/baza24/8814371585307.files/image022.jpg" TargetMode="External"/><Relationship Id="rId13" Type="http://schemas.openxmlformats.org/officeDocument/2006/relationships/hyperlink" Target="http://max-foto.info/sites/default/files/photos/snail_2172.jpg?1286474872" TargetMode="External"/><Relationship Id="rId3" Type="http://schemas.openxmlformats.org/officeDocument/2006/relationships/slide" Target="slide13.xml"/><Relationship Id="rId7" Type="http://schemas.openxmlformats.org/officeDocument/2006/relationships/hyperlink" Target="https://ds02.infourok.ru/uploads/ex/0fe9/00077670-85440da3/img4.jpg" TargetMode="External"/><Relationship Id="rId12" Type="http://schemas.openxmlformats.org/officeDocument/2006/relationships/hyperlink" Target="http://okafish.ru/picture/okunj.3.jpg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k.ru/video/1321052672414?fromTime=16" TargetMode="External"/><Relationship Id="rId11" Type="http://schemas.openxmlformats.org/officeDocument/2006/relationships/hyperlink" Target="http://i.io.ua/img_su/large/0008/98/00089891_n3.jpg" TargetMode="External"/><Relationship Id="rId5" Type="http://schemas.openxmlformats.org/officeDocument/2006/relationships/hyperlink" Target="https://detskie-pesni.com/iz-filmov/priklyucheniya-buratino/37-pesnya-buratino.html" TargetMode="External"/><Relationship Id="rId10" Type="http://schemas.openxmlformats.org/officeDocument/2006/relationships/hyperlink" Target="https://www.google.ru/search?newwindow=1&amp;sa=N&amp;hl=ru&amp;biw=1600&amp;bih=719&amp;tbs=simg:CAQSrgIJXnlcpHeyjzkaogILELCMpwgaYgpgCAMSKKkH2AbZBqwCsALvA8sJ1wbECfkTmyCRIpApyyjWIes03DfgN8Ip2ikaMD8jdZIdEUV6LZvWsZTP6F4W5C0QrSOlSWJFVDBeoIbwF4D7nNbwEpGzM-c_1vJbLUCAEDAsQjq7-CBoKCggIARIEY2K79gwLEJ3twQkamgEKGQoGYW5hbmFz2qWI9gMLCgkvbS8wMWRycHYKGwoJcGluZWFwcGxl2qWI9gMKCggvbS8wZnA2dwofCgxpbGx1c3RyYXRpb27apYj2AwsKCS9tLzAxa3I4ZgogCg1uYXR1cmFsIGZvb2Rz2qWI9gMLCgkvbS8wOHRsYmoKHQoJc3VwZXJmb29k2qWI9gMMCgovbS8wNGpkaHh5DA&amp;sxsrf=ALeKk015lOsueyVd48lSJNVHsod0ShgwCg:1598782283287&amp;q=%D0%B0%D0%BD%D0%B0%D0%BD%D0%B0%D1%81+%D0%BA%D0%B0%D1%80%D1%82%D0%B8%D0%BD%D0%BA%D0%B0+%D0%B4%D0%BB%D1%8F+%D0%B4%D0%B5%D1%82%D0%B5%D0%B9+%D0%BD%D0%B0+%D0%BF%D1%80%D0%BE%D0%B7%D1%80%D0%B0%D1%87%D0%BD%D0%BE%D0%BC+%D1%84%D0%BE%D0%BD%D0%B5&amp;tbm=isch&amp;ved=2ahUKEwji1cWQ2MLrAhWPxosKHXxNCHAQwg4oAHoECAgQKQ" TargetMode="External"/><Relationship Id="rId4" Type="http://schemas.openxmlformats.org/officeDocument/2006/relationships/hyperlink" Target="http://0lik.ru/uploads/posts/2008-11/1227041613_0lik.ru_3e76aa10e9f0.jpg" TargetMode="External"/><Relationship Id="rId9" Type="http://schemas.openxmlformats.org/officeDocument/2006/relationships/hyperlink" Target="https://lh3.googleusercontent.com/zeF53ubfLzgva6QlwOMKD5oWyl4TZ5CsdPthKImZhQpF7ciPNwoTNJy6sWVpWB4frZrrHA=s127" TargetMode="External"/><Relationship Id="rId14" Type="http://schemas.openxmlformats.org/officeDocument/2006/relationships/hyperlink" Target="https://otvet.imgsmail.ru/download/ff78ae91b9ebdc58edb93bdfe9fe5644_i-1077.jpg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lh3.googleusercontent.com/jBjCUJxM8WutGgI9uPQ5lRKySoEMt5fvtbHylqFqxHVS9-wnk5Ey8z59dLvmSqDH4hFUiQ=s103" TargetMode="External"/><Relationship Id="rId3" Type="http://schemas.openxmlformats.org/officeDocument/2006/relationships/slide" Target="slide14.xml"/><Relationship Id="rId7" Type="http://schemas.openxmlformats.org/officeDocument/2006/relationships/hyperlink" Target="http://img0.liveinternet.ru/images/attach/c/6/90/949/90949398_kap.jpg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resimresimler.files.wordpress.com/2011/12/armut_2.jpg" TargetMode="External"/><Relationship Id="rId5" Type="http://schemas.openxmlformats.org/officeDocument/2006/relationships/hyperlink" Target="https://pngimg.com/uploads/grape/grape_PNG2955.png" TargetMode="External"/><Relationship Id="rId10" Type="http://schemas.openxmlformats.org/officeDocument/2006/relationships/hyperlink" Target="http://kolyan.net/uploads/posts/2009-10/1256992619_11.gif" TargetMode="External"/><Relationship Id="rId4" Type="http://schemas.openxmlformats.org/officeDocument/2006/relationships/hyperlink" Target="https://encrypted-tbn0.gstatic.com/images?q=tbn:ANd9GcRB_WQJ2aF2ZtlrycyY4RkBeUNOp_yz75RwNA&amp;usqp=CAU" TargetMode="External"/><Relationship Id="rId9" Type="http://schemas.openxmlformats.org/officeDocument/2006/relationships/hyperlink" Target="https://s48.radikal.ru/i121/1202/2c/17302fbab891.jpg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thumbs.dreamstime.com/b/vintage-black-locomotive-isolated-white-background-overall-plan-145823500.jpg" TargetMode="External"/><Relationship Id="rId3" Type="http://schemas.openxmlformats.org/officeDocument/2006/relationships/slide" Target="slide15.xml"/><Relationship Id="rId7" Type="http://schemas.openxmlformats.org/officeDocument/2006/relationships/hyperlink" Target="https://www.fiord-fish.ru/content/image/karas.jpg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zhozefina.com/wp-content/uploads/2012/09/goroskop-rak.jpg" TargetMode="External"/><Relationship Id="rId5" Type="http://schemas.openxmlformats.org/officeDocument/2006/relationships/hyperlink" Target="http://funforkids.ru/pictures/doll01/doll01003.jpg" TargetMode="External"/><Relationship Id="rId10" Type="http://schemas.openxmlformats.org/officeDocument/2006/relationships/hyperlink" Target="http://aboutfeng.ru/wp-content/uploads/2012/06/sup-s-risom.jpg" TargetMode="External"/><Relationship Id="rId4" Type="http://schemas.openxmlformats.org/officeDocument/2006/relationships/hyperlink" Target="http://fotodes.ru/upload/img1341037256.jpg" TargetMode="External"/><Relationship Id="rId9" Type="http://schemas.openxmlformats.org/officeDocument/2006/relationships/hyperlink" Target="https://irecommend.ru/sites/default/files/product-images/122113/vf5PwrpypmiMxt6XOrjA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lh3.googleusercontent.com/proxy/X4R9SeghSjRcqqN-eKvnLL5Qi5ZKo_6BTGyQsWGW8SI4GV8UZ46GV6hCQ3rB46zJdArUzO2cYgWwxP9xf1gtRfAwvAJ1q-VzlOsNyKJ3MTnjyXts" TargetMode="External"/><Relationship Id="rId7" Type="http://schemas.openxmlformats.org/officeDocument/2006/relationships/hyperlink" Target="https://detskie-pesni.com/iz-filmov/priklyucheniya-buratino/37-pesnya-buratino.html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lh3.googleusercontent.com/WO7Rlx2G8HccwAcH8H1Ehnideu_YD4QXLKiUP_UosxJ2VDYO_bbEBG24nzGPYN9UrNsseA=s127" TargetMode="External"/><Relationship Id="rId5" Type="http://schemas.openxmlformats.org/officeDocument/2006/relationships/hyperlink" Target="https://lh3.googleusercontent.com/d_RP3k_PFwg5n7IPYMvZ798NlmzyHP1FS292f0srOvBvNoQLQJAOR8bPpeujSGQelBzQ0BE=s128" TargetMode="External"/><Relationship Id="rId4" Type="http://schemas.openxmlformats.org/officeDocument/2006/relationships/hyperlink" Target="https://lh3.googleusercontent.com/IlVvk53d1Gp_Nid5uIFAKMI0C38mXGniA0ZWvAyhT2PlLaU4vvicYQFE78xZxmt0t0JMAQ=s17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openxmlformats.org/officeDocument/2006/relationships/image" Target="../media/image3.png"/><Relationship Id="rId5" Type="http://schemas.microsoft.com/office/2007/relationships/media" Target="../media/media1.mp3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avi"/><Relationship Id="rId5" Type="http://schemas.openxmlformats.org/officeDocument/2006/relationships/image" Target="../media/image4.png"/><Relationship Id="rId4" Type="http://schemas.microsoft.com/office/2007/relationships/media" Target="../media/media2.avi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11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slide" Target="slide8.xml"/><Relationship Id="rId5" Type="http://schemas.openxmlformats.org/officeDocument/2006/relationships/diagramQuickStyle" Target="../diagrams/quickStyle1.xml"/><Relationship Id="rId10" Type="http://schemas.openxmlformats.org/officeDocument/2006/relationships/slide" Target="slide7.xml"/><Relationship Id="rId4" Type="http://schemas.openxmlformats.org/officeDocument/2006/relationships/diagramLayout" Target="../diagrams/layout1.xml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9.jpe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2.jpeg"/><Relationship Id="rId5" Type="http://schemas.openxmlformats.org/officeDocument/2006/relationships/image" Target="../media/image7.jpeg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11.png"/><Relationship Id="rId4" Type="http://schemas.openxmlformats.org/officeDocument/2006/relationships/image" Target="../media/image15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5.jpeg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12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11" Type="http://schemas.openxmlformats.org/officeDocument/2006/relationships/image" Target="../media/image11.png"/><Relationship Id="rId5" Type="http://schemas.openxmlformats.org/officeDocument/2006/relationships/image" Target="../media/image19.jpeg"/><Relationship Id="rId10" Type="http://schemas.openxmlformats.org/officeDocument/2006/relationships/image" Target="../media/image23.jpe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4.wav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30.jpeg"/><Relationship Id="rId5" Type="http://schemas.openxmlformats.org/officeDocument/2006/relationships/audio" Target="../media/audio2.wav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audio2.wav"/><Relationship Id="rId7" Type="http://schemas.openxmlformats.org/officeDocument/2006/relationships/image" Target="../media/image32.jpe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28.png"/><Relationship Id="rId5" Type="http://schemas.openxmlformats.org/officeDocument/2006/relationships/audio" Target="../media/audio4.wav"/><Relationship Id="rId10" Type="http://schemas.openxmlformats.org/officeDocument/2006/relationships/image" Target="../media/image35.jpeg"/><Relationship Id="rId4" Type="http://schemas.openxmlformats.org/officeDocument/2006/relationships/audio" Target="../media/audio3.wav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99592" y="332656"/>
            <a:ext cx="5323521" cy="388843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softEdge rad="317500"/>
          </a:effectLst>
        </p:spPr>
        <p:txBody>
          <a:bodyPr>
            <a:normAutofit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Интерактивная 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игра-тренажёр для детей старшего дошкольного возраста 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</a:t>
            </a:r>
            <a:r>
              <a:rPr lang="ru-RU" sz="2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</a:t>
            </a:r>
            <a:r>
              <a:rPr lang="ru-RU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</a:t>
            </a:r>
            <a:r>
              <a:rPr lang="ru-RU" sz="2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знакомится </a:t>
            </a:r>
            <a:endParaRPr lang="ru-RU" sz="2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 звуками»</a:t>
            </a:r>
          </a:p>
          <a:p>
            <a:endParaRPr lang="ru-RU" sz="3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1"/>
            <a:ext cx="8352928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Comic Sans MS" pitchFamily="66" charset="0"/>
                <a:cs typeface="DilleniaUPC" pitchFamily="18" charset="-34"/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Comic Sans MS" pitchFamily="66" charset="0"/>
                <a:cs typeface="DilleniaUPC" pitchFamily="18" charset="-34"/>
              </a:rPr>
              <a:t>детский сад №3 «Светлячок»</a:t>
            </a:r>
            <a:endParaRPr lang="ru-RU" sz="1400" b="1" dirty="0">
              <a:solidFill>
                <a:schemeClr val="tx1"/>
              </a:solidFill>
              <a:latin typeface="Comic Sans MS" pitchFamily="66" charset="0"/>
              <a:cs typeface="DilleniaUPC" pitchFamily="18" charset="-34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5652120" y="5373216"/>
            <a:ext cx="3312368" cy="6595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Автор: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Ольга Михайловна Хузина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       Учитель-логопед,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I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кв.кат.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248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Скругленный прямоугольник 47"/>
          <p:cNvSpPr/>
          <p:nvPr/>
        </p:nvSpPr>
        <p:spPr>
          <a:xfrm>
            <a:off x="458664" y="4609609"/>
            <a:ext cx="360000" cy="360000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</a:t>
            </a:r>
            <a:endParaRPr lang="ru-RU" dirty="0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908234" y="4609609"/>
            <a:ext cx="360000" cy="360000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1357804" y="4609609"/>
            <a:ext cx="360000" cy="360000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</a:t>
            </a:r>
            <a:endParaRPr lang="ru-RU" dirty="0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1807375" y="4609609"/>
            <a:ext cx="360000" cy="360000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29168" y="2174191"/>
            <a:ext cx="1439587" cy="964945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6479975" y="4497717"/>
            <a:ext cx="1871567" cy="1382342"/>
          </a:xfrm>
          <a:prstGeom prst="rect">
            <a:avLst/>
          </a:prstGeom>
        </p:spPr>
      </p:pic>
      <p:pic>
        <p:nvPicPr>
          <p:cNvPr id="88" name="Рисунок 87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318724" y="1024194"/>
            <a:ext cx="1798240" cy="2169306"/>
          </a:xfrm>
          <a:prstGeom prst="rect">
            <a:avLst/>
          </a:prstGeom>
        </p:spPr>
      </p:pic>
      <p:sp>
        <p:nvSpPr>
          <p:cNvPr id="53" name="Скругленный прямоугольник 52"/>
          <p:cNvSpPr/>
          <p:nvPr/>
        </p:nvSpPr>
        <p:spPr>
          <a:xfrm>
            <a:off x="476664" y="5311481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Ё</a:t>
            </a:r>
            <a:endParaRPr lang="ru-RU" dirty="0"/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1038492" y="5311481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Й</a:t>
            </a: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1442371" y="5311481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Ц</a:t>
            </a: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1846250" y="5311481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</a:t>
            </a: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2250129" y="5311481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</a:t>
            </a: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2654008" y="5311481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Е</a:t>
            </a: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3057887" y="5311481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</a:t>
            </a: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3461766" y="5311481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Г</a:t>
            </a: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3865645" y="5311481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Ш</a:t>
            </a: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4269524" y="5311481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Щ</a:t>
            </a: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4673403" y="5311481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З</a:t>
            </a: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5077282" y="5311481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Х</a:t>
            </a: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5481159" y="5311481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Ъ</a:t>
            </a:r>
            <a:endParaRPr lang="ru-RU" dirty="0"/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1218308" y="5708168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Ф</a:t>
            </a: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1619786" y="5708168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Ы</a:t>
            </a: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2021264" y="5708168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</a:t>
            </a: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422742" y="5708168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</a:t>
            </a: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2824220" y="5708168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</a:t>
            </a: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3225698" y="5708168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</a:t>
            </a: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3627176" y="5708168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</a:t>
            </a: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4028654" y="5708168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Л</a:t>
            </a: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4430132" y="5708168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</a:t>
            </a: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4831610" y="5708168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Ж</a:t>
            </a:r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5233083" y="5708168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Э</a:t>
            </a: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893823" y="6103820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Ч</a:t>
            </a: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297405" y="6103820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</a:t>
            </a: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2700987" y="6103820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</a:t>
            </a: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1490241" y="6103820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Я</a:t>
            </a:r>
            <a:endParaRPr lang="ru-RU" dirty="0"/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3104569" y="6103820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</a:t>
            </a: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3508151" y="6103820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</a:t>
            </a:r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3911733" y="6103820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Ь</a:t>
            </a:r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4315315" y="6103820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</a:t>
            </a:r>
            <a:endParaRPr lang="ru-RU" dirty="0"/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4718897" y="6103820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Ю</a:t>
            </a:r>
          </a:p>
        </p:txBody>
      </p:sp>
      <p:sp>
        <p:nvSpPr>
          <p:cNvPr id="87" name="Управляющая кнопка: назад 86">
            <a:hlinkClick r:id="rId9" action="ppaction://hlinksldjump" highlightClick="1"/>
          </p:cNvPr>
          <p:cNvSpPr/>
          <p:nvPr/>
        </p:nvSpPr>
        <p:spPr>
          <a:xfrm>
            <a:off x="8172400" y="6260826"/>
            <a:ext cx="756000" cy="396000"/>
          </a:xfrm>
          <a:prstGeom prst="actionButtonBackPrevious">
            <a:avLst/>
          </a:prstGeom>
          <a:solidFill>
            <a:srgbClr val="C00000"/>
          </a:solidFill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7282" y="2351816"/>
            <a:ext cx="1506646" cy="609693"/>
          </a:xfrm>
          <a:prstGeom prst="rect">
            <a:avLst/>
          </a:prstGeom>
        </p:spPr>
      </p:pic>
      <p:sp>
        <p:nvSpPr>
          <p:cNvPr id="89" name="Прямоугольник 88"/>
          <p:cNvSpPr/>
          <p:nvPr/>
        </p:nvSpPr>
        <p:spPr>
          <a:xfrm>
            <a:off x="440664" y="4591609"/>
            <a:ext cx="396000" cy="396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0" name="Прямоугольник 89"/>
          <p:cNvSpPr/>
          <p:nvPr/>
        </p:nvSpPr>
        <p:spPr>
          <a:xfrm>
            <a:off x="890234" y="4591609"/>
            <a:ext cx="396000" cy="396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1" name="Прямоугольник 90"/>
          <p:cNvSpPr/>
          <p:nvPr/>
        </p:nvSpPr>
        <p:spPr>
          <a:xfrm>
            <a:off x="1339804" y="4591609"/>
            <a:ext cx="396000" cy="396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3" name="Прямоугольник 92"/>
          <p:cNvSpPr/>
          <p:nvPr/>
        </p:nvSpPr>
        <p:spPr>
          <a:xfrm>
            <a:off x="1789375" y="4591609"/>
            <a:ext cx="396000" cy="396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2" name="Заголовок 1"/>
          <p:cNvSpPr>
            <a:spLocks noGrp="1"/>
          </p:cNvSpPr>
          <p:nvPr>
            <p:ph type="title"/>
          </p:nvPr>
        </p:nvSpPr>
        <p:spPr>
          <a:xfrm>
            <a:off x="1310241" y="260648"/>
            <a:ext cx="6660000" cy="115200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317500"/>
          </a:effectLst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Составь слово</a:t>
            </a:r>
            <a:endParaRPr lang="ru-RU" sz="3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2216" y="2031570"/>
            <a:ext cx="1250184" cy="12501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1755" y="1958150"/>
            <a:ext cx="2095538" cy="13970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6088" y="1459277"/>
            <a:ext cx="2598453" cy="364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3183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ravils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1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5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2" grpId="0" animBg="1"/>
      <p:bldP spid="53" grpId="0" animBg="1"/>
      <p:bldP spid="54" grpId="0" animBg="1"/>
      <p:bldP spid="55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3" grpId="0" animBg="1"/>
      <p:bldP spid="84" grpId="0" animBg="1"/>
      <p:bldP spid="8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5" name="Скругленный прямоугольник 4"/>
          <p:cNvSpPr/>
          <p:nvPr/>
        </p:nvSpPr>
        <p:spPr>
          <a:xfrm>
            <a:off x="8172400" y="6497960"/>
            <a:ext cx="971600" cy="36004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908720"/>
            <a:ext cx="5904656" cy="46085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339752" y="1200808"/>
            <a:ext cx="46085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Спасибо тебе,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маленький друг!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Ты помог мне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правильно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выполнить задания,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и я получил в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подарок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золотой ключик!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8" name="Bur 2_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9" name="Управляющая кнопка: настраиваемая 8">
            <a:hlinkClick r:id="" action="ppaction://hlinkshowjump?jump=endshow" highlightClick="1"/>
          </p:cNvPr>
          <p:cNvSpPr/>
          <p:nvPr/>
        </p:nvSpPr>
        <p:spPr>
          <a:xfrm>
            <a:off x="8028384" y="6237312"/>
            <a:ext cx="972000" cy="396000"/>
          </a:xfrm>
          <a:prstGeom prst="actionButtonBlank">
            <a:avLst/>
          </a:prstGeom>
          <a:solidFill>
            <a:srgbClr val="C00000"/>
          </a:solidFill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конец</a:t>
            </a:r>
            <a:endParaRPr lang="ru-RU" sz="1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Управляющая кнопка: настраиваемая 10">
            <a:hlinkClick r:id="rId6" action="ppaction://hlinksldjump" highlightClick="1"/>
          </p:cNvPr>
          <p:cNvSpPr/>
          <p:nvPr/>
        </p:nvSpPr>
        <p:spPr>
          <a:xfrm>
            <a:off x="179512" y="6237312"/>
            <a:ext cx="972000" cy="396000"/>
          </a:xfrm>
          <a:prstGeom prst="actionButtonBlank">
            <a:avLst/>
          </a:prstGeom>
          <a:solidFill>
            <a:srgbClr val="C00000"/>
          </a:solidFill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ресурсы</a:t>
            </a:r>
            <a:endParaRPr lang="ru-RU" sz="1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237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776"/>
            <a:ext cx="6660000" cy="115200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317500"/>
          </a:effectLst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Интернет-ресурсы:</a:t>
            </a:r>
            <a:endParaRPr lang="ru-RU" sz="3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412776"/>
            <a:ext cx="8208912" cy="4608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1438030"/>
            <a:ext cx="8064896" cy="5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spcAft>
                <a:spcPts val="1000"/>
              </a:spcAft>
            </a:pP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8" name="Управляющая кнопка: далее 7">
            <a:hlinkClick r:id="rId3" action="ppaction://hlinksldjump" highlightClick="1"/>
          </p:cNvPr>
          <p:cNvSpPr/>
          <p:nvPr/>
        </p:nvSpPr>
        <p:spPr>
          <a:xfrm>
            <a:off x="8172400" y="6251395"/>
            <a:ext cx="755576" cy="397072"/>
          </a:xfrm>
          <a:prstGeom prst="actionButtonForwardNext">
            <a:avLst/>
          </a:prstGeom>
          <a:solidFill>
            <a:srgbClr val="C00000"/>
          </a:solidFill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1546" y="1313457"/>
            <a:ext cx="8712968" cy="4976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latin typeface="Times New Roman"/>
                <a:ea typeface="Calibri"/>
              </a:rPr>
              <a:t>Слайд № 1 (титульный)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Calibri"/>
              </a:rPr>
              <a:t>Фон </a:t>
            </a:r>
            <a:r>
              <a:rPr lang="ru-RU" sz="1200" u="sng" dirty="0">
                <a:solidFill>
                  <a:srgbClr val="0000FF"/>
                </a:solidFill>
                <a:latin typeface="Times New Roman"/>
                <a:ea typeface="Calibri"/>
                <a:hlinkClick r:id="rId4"/>
              </a:rPr>
              <a:t>http://0lik.ru/uploads/posts/2008-11/1227041613_0lik.ru_3e76aa10e9f0.jpg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latin typeface="Times New Roman"/>
                <a:ea typeface="Times New Roman"/>
              </a:rPr>
              <a:t>Слайд № 2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Calibri"/>
              </a:rPr>
              <a:t>Фон (см. слайд № 1)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Calibri"/>
              </a:rPr>
              <a:t>Детская песня из телефильма «Приключения Буратино» </a:t>
            </a:r>
            <a:r>
              <a:rPr lang="ru-RU" sz="1200" u="sng" dirty="0">
                <a:solidFill>
                  <a:srgbClr val="0000FF"/>
                </a:solidFill>
                <a:latin typeface="Times New Roman"/>
                <a:ea typeface="Times New Roman"/>
                <a:hlinkClick r:id="rId5"/>
              </a:rPr>
              <a:t>https://detskie-pesni.com/iz-filmov/priklyucheniya-buratino/37-pesnya-buratino.html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latin typeface="Times New Roman"/>
                <a:ea typeface="Times New Roman"/>
              </a:rPr>
              <a:t>Слайд № 3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Times New Roman"/>
              </a:rPr>
              <a:t>Мультфильм «Приключения Буратино» киностудия «</a:t>
            </a:r>
            <a:r>
              <a:rPr lang="ru-RU" sz="1200" dirty="0" err="1">
                <a:latin typeface="Times New Roman"/>
                <a:ea typeface="Times New Roman"/>
              </a:rPr>
              <a:t>Союзмультфильм</a:t>
            </a:r>
            <a:r>
              <a:rPr lang="ru-RU" sz="1200" dirty="0">
                <a:latin typeface="Times New Roman"/>
                <a:ea typeface="Times New Roman"/>
              </a:rPr>
              <a:t>», 1959 г. </a:t>
            </a:r>
            <a:r>
              <a:rPr lang="ru-RU" sz="1200" u="sng" dirty="0">
                <a:solidFill>
                  <a:srgbClr val="0000FF"/>
                </a:solidFill>
                <a:latin typeface="Times New Roman"/>
                <a:ea typeface="Times New Roman"/>
                <a:hlinkClick r:id="rId6"/>
              </a:rPr>
              <a:t>https://ok.ru/video/1321052672414?fromTime=16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latin typeface="Times New Roman"/>
                <a:ea typeface="Calibri"/>
              </a:rPr>
              <a:t>Слайд № 4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Calibri"/>
              </a:rPr>
              <a:t>Буратино за партой </a:t>
            </a:r>
            <a:r>
              <a:rPr lang="ru-RU" sz="1200" u="sng" dirty="0">
                <a:solidFill>
                  <a:srgbClr val="0000FF"/>
                </a:solidFill>
                <a:latin typeface="Times New Roman"/>
                <a:ea typeface="Calibri"/>
                <a:hlinkClick r:id="rId7"/>
              </a:rPr>
              <a:t>https://ds02.infourok.ru/uploads/ex/0fe9/00077670-85440da3/img4.jpg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Calibri"/>
              </a:rPr>
              <a:t>Мальвина </a:t>
            </a:r>
            <a:r>
              <a:rPr lang="ru-RU" sz="1200" u="sng" dirty="0">
                <a:solidFill>
                  <a:srgbClr val="0000FF"/>
                </a:solidFill>
                <a:latin typeface="Times New Roman"/>
                <a:ea typeface="Calibri"/>
                <a:hlinkClick r:id="rId8"/>
              </a:rPr>
              <a:t>https://</a:t>
            </a:r>
            <a:r>
              <a:rPr lang="ru-RU" sz="1200" u="sng" dirty="0" smtClean="0">
                <a:solidFill>
                  <a:srgbClr val="0000FF"/>
                </a:solidFill>
                <a:latin typeface="Times New Roman"/>
                <a:ea typeface="Calibri"/>
                <a:hlinkClick r:id="rId8"/>
              </a:rPr>
              <a:t>konspekta.net/studopediaru/baza24/8814371585307.files/image022.jpg</a:t>
            </a:r>
            <a:endParaRPr lang="ru-RU" sz="1200" u="sng" dirty="0" smtClean="0">
              <a:solidFill>
                <a:srgbClr val="0000FF"/>
              </a:solidFill>
              <a:latin typeface="Times New Roman"/>
              <a:ea typeface="Calibri"/>
            </a:endParaRPr>
          </a:p>
          <a:p>
            <a:pPr lvl="0">
              <a:lnSpc>
                <a:spcPct val="115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/>
                <a:ea typeface="Calibri"/>
              </a:rPr>
              <a:t>Слайд № 5</a:t>
            </a:r>
            <a:endParaRPr lang="ru-RU" sz="12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</a:rPr>
              <a:t>Автобус </a:t>
            </a:r>
            <a:r>
              <a:rPr lang="ru-RU" sz="1200" u="sng" dirty="0">
                <a:solidFill>
                  <a:srgbClr val="0000FF"/>
                </a:solidFill>
                <a:latin typeface="Times New Roman"/>
                <a:ea typeface="Calibri"/>
                <a:hlinkClick r:id="rId9"/>
              </a:rPr>
              <a:t>https://lh3.googleusercontent.com/zeF53ubfLzgva6QlwOMKD5oWyl4TZ5CsdPthKImZhQpF7ciPNwoTNJy6sWVpWB4frZrrHA=s127</a:t>
            </a:r>
            <a:endParaRPr lang="ru-RU" sz="12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200" u="sng" dirty="0">
                <a:solidFill>
                  <a:srgbClr val="0000FF"/>
                </a:solidFill>
                <a:latin typeface="Times New Roman"/>
                <a:ea typeface="Calibri"/>
                <a:hlinkClick r:id="rId10"/>
              </a:rPr>
              <a:t>Ананас</a:t>
            </a: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endParaRPr lang="ru-RU" sz="12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</a:rPr>
              <a:t>Арбуз </a:t>
            </a:r>
            <a:r>
              <a:rPr lang="ru-RU" sz="1200" u="sng" dirty="0">
                <a:solidFill>
                  <a:srgbClr val="0000FF"/>
                </a:solidFill>
                <a:latin typeface="Times New Roman"/>
                <a:ea typeface="Times New Roman"/>
                <a:hlinkClick r:id="rId11"/>
              </a:rPr>
              <a:t>http://i.io.ua/img_su/large/0008/98/00089891_n3.jpg</a:t>
            </a:r>
            <a:endParaRPr lang="ru-RU" sz="12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</a:rPr>
              <a:t>Буратино за партой (см. слайд № 4)</a:t>
            </a:r>
            <a:endParaRPr lang="ru-RU" sz="12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</a:rPr>
              <a:t>Мальвина (см. слайд № 4)</a:t>
            </a:r>
            <a:endParaRPr lang="ru-RU" sz="12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</a:rPr>
              <a:t>Окунь </a:t>
            </a:r>
            <a:r>
              <a:rPr lang="ru-RU" sz="1200" u="sng" dirty="0">
                <a:solidFill>
                  <a:srgbClr val="0000FF"/>
                </a:solidFill>
                <a:latin typeface="Times New Roman"/>
                <a:ea typeface="Times New Roman"/>
                <a:hlinkClick r:id="rId12"/>
              </a:rPr>
              <a:t>http://okafish.ru/picture/okunj.3.jpg</a:t>
            </a:r>
            <a:endParaRPr lang="ru-RU" sz="12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</a:rPr>
              <a:t>Улитка </a:t>
            </a:r>
            <a:r>
              <a:rPr lang="ru-RU" sz="1200" u="sng" dirty="0">
                <a:solidFill>
                  <a:srgbClr val="0000FF"/>
                </a:solidFill>
                <a:latin typeface="Times New Roman"/>
                <a:ea typeface="Times New Roman"/>
                <a:hlinkClick r:id="rId13"/>
              </a:rPr>
              <a:t>http://max-foto.info/sites/default/files/photos/snail_2172.jpg?1286474872</a:t>
            </a:r>
            <a:endParaRPr lang="ru-RU" sz="12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</a:rPr>
              <a:t>Утка </a:t>
            </a:r>
            <a:r>
              <a:rPr lang="ru-RU" sz="1200" u="sng" dirty="0">
                <a:solidFill>
                  <a:srgbClr val="0000FF"/>
                </a:solidFill>
                <a:latin typeface="Times New Roman"/>
                <a:ea typeface="Calibri"/>
                <a:hlinkClick r:id="rId14"/>
              </a:rPr>
              <a:t>https://otvet.imgsmail.ru/download/ff78ae91b9ebdc58edb93bdfe9fe5644_i-1077.jpg</a:t>
            </a:r>
            <a:endParaRPr lang="ru-RU" sz="12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</a:rPr>
              <a:t>Звуки «Подумай и попробуй ещё раз!», «Ты справился, молодец!» </a:t>
            </a:r>
            <a:endParaRPr lang="ru-RU" sz="12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200" dirty="0">
                <a:solidFill>
                  <a:prstClr val="black"/>
                </a:solidFill>
                <a:latin typeface="Times New Roman"/>
              </a:rPr>
              <a:t>Звуки анимации </a:t>
            </a:r>
            <a:r>
              <a:rPr lang="en-US" sz="1200" dirty="0">
                <a:solidFill>
                  <a:prstClr val="black"/>
                </a:solidFill>
                <a:latin typeface="Times New Roman"/>
              </a:rPr>
              <a:t>chimes.wav — Microsoft PowerPoint </a:t>
            </a:r>
            <a:r>
              <a:rPr lang="en-US" sz="1200" dirty="0" smtClean="0">
                <a:solidFill>
                  <a:prstClr val="black"/>
                </a:solidFill>
                <a:latin typeface="Times New Roman"/>
              </a:rPr>
              <a:t>2010</a:t>
            </a:r>
            <a:endParaRPr lang="ru-RU" sz="12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669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83568" y="1438030"/>
            <a:ext cx="8064896" cy="902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spcAft>
                <a:spcPts val="1000"/>
              </a:spcAft>
            </a:pP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spcAft>
                <a:spcPts val="1000"/>
              </a:spcAft>
            </a:pP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115616" y="260776"/>
            <a:ext cx="6660000" cy="115200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317500"/>
          </a:effectLst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Интернет-ресурсы:</a:t>
            </a:r>
            <a:endParaRPr lang="ru-RU" sz="3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Управляющая кнопка: далее 9">
            <a:hlinkClick r:id="rId3" action="ppaction://hlinksldjump" highlightClick="1"/>
          </p:cNvPr>
          <p:cNvSpPr/>
          <p:nvPr/>
        </p:nvSpPr>
        <p:spPr>
          <a:xfrm>
            <a:off x="8172400" y="6251395"/>
            <a:ext cx="755576" cy="397072"/>
          </a:xfrm>
          <a:prstGeom prst="actionButtonForwardNext">
            <a:avLst/>
          </a:prstGeom>
          <a:solidFill>
            <a:srgbClr val="C00000"/>
          </a:solidFill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268760"/>
            <a:ext cx="8604448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/>
                <a:ea typeface="Calibri"/>
              </a:rPr>
              <a:t>Слайд</a:t>
            </a:r>
            <a:r>
              <a:rPr lang="en-US" sz="1200" b="1" dirty="0">
                <a:solidFill>
                  <a:prstClr val="black"/>
                </a:solidFill>
                <a:latin typeface="Times New Roman"/>
                <a:ea typeface="Calibri"/>
              </a:rPr>
              <a:t> № 6</a:t>
            </a:r>
            <a:endParaRPr lang="ru-RU" sz="12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</a:rPr>
              <a:t>Ананас </a:t>
            </a:r>
            <a:r>
              <a:rPr lang="en-US" sz="1200" dirty="0">
                <a:solidFill>
                  <a:prstClr val="black"/>
                </a:solidFill>
                <a:latin typeface="Times New Roman"/>
                <a:ea typeface="Calibri"/>
              </a:rPr>
              <a:t>(</a:t>
            </a: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</a:rPr>
              <a:t>см</a:t>
            </a:r>
            <a:r>
              <a:rPr lang="en-US" sz="1200" dirty="0">
                <a:solidFill>
                  <a:prstClr val="black"/>
                </a:solidFill>
                <a:latin typeface="Times New Roman"/>
                <a:ea typeface="Calibri"/>
              </a:rPr>
              <a:t>. </a:t>
            </a: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</a:rPr>
              <a:t>слайд</a:t>
            </a:r>
            <a:r>
              <a:rPr lang="en-US" sz="1200" dirty="0">
                <a:solidFill>
                  <a:prstClr val="black"/>
                </a:solidFill>
                <a:latin typeface="Times New Roman"/>
                <a:ea typeface="Calibri"/>
              </a:rPr>
              <a:t> № 5)</a:t>
            </a:r>
            <a:endParaRPr lang="ru-RU" sz="12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</a:rPr>
              <a:t>Арбуз</a:t>
            </a:r>
            <a:r>
              <a:rPr lang="en-US" sz="1200" dirty="0">
                <a:solidFill>
                  <a:prstClr val="black"/>
                </a:solidFill>
                <a:latin typeface="Times New Roman"/>
                <a:ea typeface="Calibri"/>
              </a:rPr>
              <a:t> (</a:t>
            </a: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</a:rPr>
              <a:t>см</a:t>
            </a:r>
            <a:r>
              <a:rPr lang="en-US" sz="1200" dirty="0">
                <a:solidFill>
                  <a:prstClr val="black"/>
                </a:solidFill>
                <a:latin typeface="Times New Roman"/>
                <a:ea typeface="Calibri"/>
              </a:rPr>
              <a:t>. </a:t>
            </a: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</a:rPr>
              <a:t>слайд</a:t>
            </a:r>
            <a:r>
              <a:rPr lang="en-US" sz="1200" dirty="0">
                <a:solidFill>
                  <a:prstClr val="black"/>
                </a:solidFill>
                <a:latin typeface="Times New Roman"/>
                <a:ea typeface="Calibri"/>
              </a:rPr>
              <a:t> № 5)</a:t>
            </a:r>
            <a:endParaRPr lang="ru-RU" sz="12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</a:rPr>
              <a:t>Буратино за партой (см. слайд № 4)</a:t>
            </a:r>
            <a:endParaRPr lang="ru-RU" sz="12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</a:rPr>
              <a:t>Мальвина (см. слайд № 4) </a:t>
            </a:r>
            <a:endParaRPr lang="ru-RU" sz="12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</a:rPr>
              <a:t>Улитка (см. слайд № 5)</a:t>
            </a:r>
            <a:endParaRPr lang="ru-RU" sz="12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</a:rPr>
              <a:t>Утюг </a:t>
            </a:r>
            <a:r>
              <a:rPr lang="ru-RU" sz="1200" u="sng" dirty="0">
                <a:solidFill>
                  <a:srgbClr val="0000FF"/>
                </a:solidFill>
                <a:latin typeface="Times New Roman"/>
                <a:ea typeface="Calibri"/>
                <a:hlinkClick r:id="rId4"/>
              </a:rPr>
              <a:t>https://encrypted-tbn0.gstatic.com/images?q=tbn%3AANd9GcRB_WQJ2aF2ZtlrycyY4RkBeUNOp_yz75RwNA&amp;usqp=CAU</a:t>
            </a:r>
            <a:endParaRPr lang="ru-RU" sz="12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</a:rPr>
              <a:t>Звук «Ты справился, молодец!» </a:t>
            </a:r>
            <a:endParaRPr lang="ru-RU" sz="12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200" dirty="0">
                <a:solidFill>
                  <a:prstClr val="black"/>
                </a:solidFill>
                <a:latin typeface="Times New Roman"/>
              </a:rPr>
              <a:t>Звуки анимации </a:t>
            </a:r>
            <a:r>
              <a:rPr lang="en-US" sz="1200" dirty="0">
                <a:solidFill>
                  <a:prstClr val="black"/>
                </a:solidFill>
                <a:latin typeface="Times New Roman"/>
              </a:rPr>
              <a:t>chimes</a:t>
            </a:r>
            <a:r>
              <a:rPr lang="ru-RU" sz="1200" dirty="0">
                <a:solidFill>
                  <a:prstClr val="black"/>
                </a:solidFill>
                <a:latin typeface="Times New Roman"/>
              </a:rPr>
              <a:t>.</a:t>
            </a:r>
            <a:r>
              <a:rPr lang="en-US" sz="1200" dirty="0">
                <a:solidFill>
                  <a:prstClr val="black"/>
                </a:solidFill>
                <a:latin typeface="Times New Roman"/>
              </a:rPr>
              <a:t>wav</a:t>
            </a:r>
            <a:r>
              <a:rPr lang="ru-RU" sz="1200" dirty="0">
                <a:solidFill>
                  <a:prstClr val="black"/>
                </a:solidFill>
                <a:latin typeface="Times New Roman"/>
              </a:rPr>
              <a:t> — </a:t>
            </a:r>
            <a:r>
              <a:rPr lang="en-US" sz="1200" dirty="0">
                <a:solidFill>
                  <a:prstClr val="black"/>
                </a:solidFill>
                <a:latin typeface="Times New Roman"/>
              </a:rPr>
              <a:t>Microsoft PowerPoint</a:t>
            </a:r>
            <a:r>
              <a:rPr lang="ru-RU" sz="1200" dirty="0">
                <a:solidFill>
                  <a:prstClr val="black"/>
                </a:solidFill>
                <a:latin typeface="Times New Roman"/>
              </a:rPr>
              <a:t> 2010 </a:t>
            </a: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</a:rPr>
              <a:t>(см. слайд № 5</a:t>
            </a:r>
            <a:r>
              <a:rPr lang="ru-RU" sz="1200" dirty="0" smtClean="0">
                <a:solidFill>
                  <a:prstClr val="black"/>
                </a:solidFill>
                <a:latin typeface="Times New Roman"/>
                <a:ea typeface="Calibri"/>
              </a:rPr>
              <a:t>)</a:t>
            </a:r>
          </a:p>
          <a:p>
            <a:pPr lvl="0">
              <a:lnSpc>
                <a:spcPct val="115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/>
                <a:ea typeface="Calibri"/>
              </a:rPr>
              <a:t>Слайд № 7</a:t>
            </a:r>
            <a:endParaRPr lang="ru-RU" sz="12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</a:rPr>
              <a:t>Буратино за партой (см. слайд № 4)</a:t>
            </a:r>
            <a:endParaRPr lang="ru-RU" sz="12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</a:rPr>
              <a:t>Виноград </a:t>
            </a:r>
            <a:r>
              <a:rPr lang="ru-RU" sz="1200" u="sng" dirty="0">
                <a:solidFill>
                  <a:srgbClr val="0000FF"/>
                </a:solidFill>
                <a:latin typeface="Times New Roman"/>
                <a:ea typeface="Calibri"/>
                <a:hlinkClick r:id="rId5"/>
              </a:rPr>
              <a:t>https://pngimg.com/uploads/grape/grape_PNG2955.png</a:t>
            </a:r>
            <a:endParaRPr lang="ru-RU" sz="12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</a:rPr>
              <a:t>Груша </a:t>
            </a:r>
            <a:r>
              <a:rPr lang="ru-RU" sz="1200" u="sng" dirty="0">
                <a:solidFill>
                  <a:srgbClr val="0000FF"/>
                </a:solidFill>
                <a:latin typeface="Times New Roman"/>
                <a:ea typeface="Calibri"/>
                <a:hlinkClick r:id="rId6"/>
              </a:rPr>
              <a:t>http://resimresimler.files.wordpress.com/2011/12/armut_2.jpg</a:t>
            </a:r>
            <a:endParaRPr lang="ru-RU" sz="12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</a:rPr>
              <a:t>Капуста </a:t>
            </a:r>
            <a:r>
              <a:rPr lang="ru-RU" sz="1200" u="sng" dirty="0">
                <a:solidFill>
                  <a:srgbClr val="0000FF"/>
                </a:solidFill>
                <a:latin typeface="Times New Roman"/>
                <a:ea typeface="Times New Roman"/>
                <a:hlinkClick r:id="rId7"/>
              </a:rPr>
              <a:t>http://img0.liveinternet.ru/images/attach/c/6/90/949/90949398_kap.jpg</a:t>
            </a:r>
            <a:endParaRPr lang="ru-RU" sz="12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</a:rPr>
              <a:t>Лимон </a:t>
            </a:r>
            <a:r>
              <a:rPr lang="ru-RU" sz="1200" u="sng" dirty="0">
                <a:solidFill>
                  <a:srgbClr val="0000FF"/>
                </a:solidFill>
                <a:latin typeface="Times New Roman"/>
                <a:ea typeface="Calibri"/>
                <a:hlinkClick r:id="rId8"/>
              </a:rPr>
              <a:t>https://lh3.googleusercontent.com/jBjCUJxM8WutGgI9uPQ5lRKySoEMt5fvtbHylqFqxHVS9-wnk5Ey8z59dLvmSqDH4hFUiQ=s103</a:t>
            </a:r>
            <a:endParaRPr lang="ru-RU" sz="12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</a:rPr>
              <a:t>Мальвина (см. слайд № 4)</a:t>
            </a:r>
            <a:endParaRPr lang="ru-RU" sz="12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</a:rPr>
              <a:t>Помидор</a:t>
            </a:r>
            <a:r>
              <a:rPr lang="ru-RU" sz="12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1200" u="sng" dirty="0">
                <a:solidFill>
                  <a:srgbClr val="0000FF"/>
                </a:solidFill>
                <a:latin typeface="Times New Roman"/>
                <a:ea typeface="Times New Roman"/>
                <a:hlinkClick r:id="rId9"/>
              </a:rPr>
              <a:t>https://s48.radikal.ru/i121/1202/2c/17302fbab891.jpg</a:t>
            </a:r>
            <a:endParaRPr lang="ru-RU" sz="12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</a:rPr>
              <a:t>Чеснок </a:t>
            </a:r>
            <a:r>
              <a:rPr lang="ru-RU" sz="1200" u="sng" dirty="0">
                <a:solidFill>
                  <a:srgbClr val="0000FF"/>
                </a:solidFill>
                <a:latin typeface="Times New Roman"/>
                <a:ea typeface="Times New Roman"/>
                <a:hlinkClick r:id="rId10"/>
              </a:rPr>
              <a:t>http://kolyan.net/uploads/posts/2009-10/1256992619_11.gif</a:t>
            </a:r>
            <a:endParaRPr lang="ru-RU" sz="12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</a:rPr>
              <a:t>Звуки «Подумай и попробуй ещё раз!», «Ты справился, молодец!» </a:t>
            </a:r>
            <a:endParaRPr lang="ru-RU" sz="12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200" dirty="0">
                <a:solidFill>
                  <a:prstClr val="black"/>
                </a:solidFill>
                <a:latin typeface="Times New Roman"/>
              </a:rPr>
              <a:t>Звуки анимации </a:t>
            </a:r>
            <a:r>
              <a:rPr lang="en-US" sz="1200" dirty="0">
                <a:solidFill>
                  <a:prstClr val="black"/>
                </a:solidFill>
                <a:latin typeface="Times New Roman"/>
              </a:rPr>
              <a:t>chimes</a:t>
            </a:r>
            <a:r>
              <a:rPr lang="ru-RU" sz="1200" dirty="0">
                <a:solidFill>
                  <a:prstClr val="black"/>
                </a:solidFill>
                <a:latin typeface="Times New Roman"/>
              </a:rPr>
              <a:t>.</a:t>
            </a:r>
            <a:r>
              <a:rPr lang="en-US" sz="1200" dirty="0">
                <a:solidFill>
                  <a:prstClr val="black"/>
                </a:solidFill>
                <a:latin typeface="Times New Roman"/>
              </a:rPr>
              <a:t>wav</a:t>
            </a:r>
            <a:r>
              <a:rPr lang="ru-RU" sz="1200" dirty="0">
                <a:solidFill>
                  <a:prstClr val="black"/>
                </a:solidFill>
                <a:latin typeface="Times New Roman"/>
              </a:rPr>
              <a:t> — </a:t>
            </a:r>
            <a:r>
              <a:rPr lang="en-US" sz="1200" dirty="0">
                <a:solidFill>
                  <a:prstClr val="black"/>
                </a:solidFill>
                <a:latin typeface="Times New Roman"/>
              </a:rPr>
              <a:t>Microsoft PowerPoint</a:t>
            </a:r>
            <a:r>
              <a:rPr lang="ru-RU" sz="1200" dirty="0">
                <a:solidFill>
                  <a:prstClr val="black"/>
                </a:solidFill>
                <a:latin typeface="Times New Roman"/>
              </a:rPr>
              <a:t> 2010 </a:t>
            </a: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</a:rPr>
              <a:t>(см. слайд № 5</a:t>
            </a:r>
            <a:r>
              <a:rPr lang="ru-RU" sz="1200" dirty="0" smtClean="0">
                <a:solidFill>
                  <a:prstClr val="black"/>
                </a:solidFill>
                <a:latin typeface="Times New Roman"/>
                <a:ea typeface="Calibri"/>
              </a:rPr>
              <a:t>)</a:t>
            </a:r>
            <a:endParaRPr lang="ru-RU" sz="12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5875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1438030"/>
            <a:ext cx="8064896" cy="5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spcAft>
                <a:spcPts val="1000"/>
              </a:spcAft>
            </a:pP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15616" y="260776"/>
            <a:ext cx="6660000" cy="115200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317500"/>
          </a:effectLst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Интернет-ресурсы:</a:t>
            </a:r>
            <a:endParaRPr lang="ru-RU" sz="3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Управляющая кнопка: далее 5">
            <a:hlinkClick r:id="rId3" action="ppaction://hlinksldjump" highlightClick="1"/>
          </p:cNvPr>
          <p:cNvSpPr/>
          <p:nvPr/>
        </p:nvSpPr>
        <p:spPr>
          <a:xfrm>
            <a:off x="8172400" y="6251395"/>
            <a:ext cx="755576" cy="397072"/>
          </a:xfrm>
          <a:prstGeom prst="actionButtonForwardNext">
            <a:avLst/>
          </a:prstGeom>
          <a:solidFill>
            <a:srgbClr val="C00000"/>
          </a:solidFill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298417"/>
            <a:ext cx="8676456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latin typeface="Times New Roman"/>
                <a:ea typeface="Times New Roman"/>
              </a:rPr>
              <a:t>Слайд № 8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Calibri"/>
              </a:rPr>
              <a:t>Апельсин </a:t>
            </a:r>
            <a:r>
              <a:rPr lang="ru-RU" sz="1200" u="sng" dirty="0">
                <a:solidFill>
                  <a:srgbClr val="0000FF"/>
                </a:solidFill>
                <a:latin typeface="Times New Roman"/>
                <a:ea typeface="Times New Roman"/>
                <a:hlinkClick r:id="rId4"/>
              </a:rPr>
              <a:t>http://fotodes.ru/upload/img1341037256.jpg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Calibri"/>
              </a:rPr>
              <a:t>Буратино за партой (см. слайд № 4)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Calibri"/>
              </a:rPr>
              <a:t>Кукла </a:t>
            </a:r>
            <a:r>
              <a:rPr lang="ru-RU" sz="1200" u="sng" dirty="0">
                <a:solidFill>
                  <a:srgbClr val="0000FF"/>
                </a:solidFill>
                <a:latin typeface="Times New Roman"/>
                <a:ea typeface="Times New Roman"/>
                <a:hlinkClick r:id="rId5"/>
              </a:rPr>
              <a:t>http://funforkids.ru/pictures/doll01/doll01003.jpg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Calibri"/>
              </a:rPr>
              <a:t>Мальвина (см. слайд № 4)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Calibri"/>
              </a:rPr>
              <a:t>Рак </a:t>
            </a:r>
            <a:r>
              <a:rPr lang="ru-RU" sz="1200" u="sng" dirty="0">
                <a:solidFill>
                  <a:srgbClr val="0000FF"/>
                </a:solidFill>
                <a:latin typeface="Times New Roman"/>
                <a:ea typeface="Calibri"/>
                <a:hlinkClick r:id="rId6"/>
              </a:rPr>
              <a:t>https://zhozefina.com/wp-content/uploads/2012/09/goroskop-rak.jpg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Calibri"/>
              </a:rPr>
              <a:t>Рыба </a:t>
            </a:r>
            <a:r>
              <a:rPr lang="ru-RU" sz="1200" u="sng" dirty="0">
                <a:solidFill>
                  <a:srgbClr val="0000FF"/>
                </a:solidFill>
                <a:latin typeface="Times New Roman"/>
                <a:ea typeface="Calibri"/>
                <a:hlinkClick r:id="rId7"/>
              </a:rPr>
              <a:t>https://www.fiord-fish.ru/content/image/karas.jpg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Calibri"/>
              </a:rPr>
              <a:t>Звуки «Подумай и попробуй ещё раз!», «Ты справился, молодец!» 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</a:rPr>
              <a:t>Звуки анимации </a:t>
            </a:r>
            <a:r>
              <a:rPr lang="en-US" sz="1200" dirty="0">
                <a:latin typeface="Times New Roman"/>
              </a:rPr>
              <a:t>chimes</a:t>
            </a:r>
            <a:r>
              <a:rPr lang="ru-RU" sz="1200" dirty="0">
                <a:latin typeface="Times New Roman"/>
              </a:rPr>
              <a:t>.</a:t>
            </a:r>
            <a:r>
              <a:rPr lang="en-US" sz="1200" dirty="0">
                <a:latin typeface="Times New Roman"/>
              </a:rPr>
              <a:t>wav</a:t>
            </a:r>
            <a:r>
              <a:rPr lang="ru-RU" sz="1200" dirty="0">
                <a:latin typeface="Times New Roman"/>
              </a:rPr>
              <a:t>; </a:t>
            </a:r>
            <a:r>
              <a:rPr lang="en-US" sz="1200" dirty="0">
                <a:latin typeface="Times New Roman"/>
              </a:rPr>
              <a:t>type</a:t>
            </a:r>
            <a:r>
              <a:rPr lang="ru-RU" sz="1200" dirty="0">
                <a:latin typeface="Times New Roman"/>
              </a:rPr>
              <a:t>.</a:t>
            </a:r>
            <a:r>
              <a:rPr lang="en-US" sz="1200" dirty="0">
                <a:latin typeface="Times New Roman"/>
              </a:rPr>
              <a:t>wav</a:t>
            </a:r>
            <a:r>
              <a:rPr lang="ru-RU" sz="1200" dirty="0">
                <a:latin typeface="Times New Roman"/>
              </a:rPr>
              <a:t>  – </a:t>
            </a:r>
            <a:r>
              <a:rPr lang="en-US" sz="1200" dirty="0">
                <a:latin typeface="Times New Roman"/>
              </a:rPr>
              <a:t>Microsoft  PowerPoint</a:t>
            </a:r>
            <a:r>
              <a:rPr lang="ru-RU" sz="1200" dirty="0">
                <a:latin typeface="Times New Roman"/>
              </a:rPr>
              <a:t> 2010</a:t>
            </a:r>
            <a:r>
              <a:rPr lang="ru-RU" sz="1200" dirty="0">
                <a:latin typeface="Times New Roman"/>
                <a:ea typeface="Calibri"/>
              </a:rPr>
              <a:t>(см. слайд № 5)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latin typeface="Times New Roman"/>
                <a:ea typeface="Calibri"/>
              </a:rPr>
              <a:t>Слайд №9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Calibri"/>
              </a:rPr>
              <a:t>Буратино за партой (см. слайд № 4)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Calibri"/>
              </a:rPr>
              <a:t>Мальвина (см. слайд № 4)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Calibri"/>
              </a:rPr>
              <a:t>Паровоз </a:t>
            </a:r>
            <a:r>
              <a:rPr lang="ru-RU" sz="1200" u="sng" dirty="0">
                <a:solidFill>
                  <a:srgbClr val="0000FF"/>
                </a:solidFill>
                <a:latin typeface="Times New Roman"/>
                <a:ea typeface="Calibri"/>
                <a:hlinkClick r:id="rId8"/>
              </a:rPr>
              <a:t>https://thumbs.dreamstime.com/b/vintage-black-locomotive-isolated-white-background-overall-plan-145823500.jpg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Calibri"/>
              </a:rPr>
              <a:t>Сом </a:t>
            </a:r>
            <a:r>
              <a:rPr lang="ru-RU" sz="1200" u="sng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ru-RU" sz="1200" u="sng" dirty="0">
                <a:solidFill>
                  <a:srgbClr val="0000FF"/>
                </a:solidFill>
                <a:latin typeface="Times New Roman"/>
                <a:ea typeface="Calibri"/>
                <a:hlinkClick r:id="rId9"/>
              </a:rPr>
              <a:t>https://irecommend.ru/sites/default/files/product-images/122113/vf5PwrpypmiMxt6XOrjA.jpg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Calibri"/>
              </a:rPr>
              <a:t>Суп </a:t>
            </a:r>
            <a:r>
              <a:rPr lang="ru-RU" sz="1200" u="sng" dirty="0">
                <a:solidFill>
                  <a:srgbClr val="0000FF"/>
                </a:solidFill>
                <a:latin typeface="Times New Roman"/>
                <a:ea typeface="Times New Roman"/>
                <a:hlinkClick r:id="rId10"/>
              </a:rPr>
              <a:t>http://aboutfeng.ru/wp-content/uploads/2012/06/sup-s-risom.jpg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Calibri"/>
              </a:rPr>
              <a:t>Улитка (см. слайд № 5)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Calibri"/>
              </a:rPr>
              <a:t>Звуки «Подумай и попробуй ещё раз!», «Ты справился, молодец!» 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</a:rPr>
              <a:t>Звуки анимации </a:t>
            </a:r>
            <a:r>
              <a:rPr lang="en-US" sz="1200" dirty="0">
                <a:latin typeface="Times New Roman"/>
              </a:rPr>
              <a:t>chimes</a:t>
            </a:r>
            <a:r>
              <a:rPr lang="ru-RU" sz="1200" dirty="0">
                <a:latin typeface="Times New Roman"/>
              </a:rPr>
              <a:t>.</a:t>
            </a:r>
            <a:r>
              <a:rPr lang="en-US" sz="1200" dirty="0">
                <a:latin typeface="Times New Roman"/>
              </a:rPr>
              <a:t>wav</a:t>
            </a:r>
            <a:r>
              <a:rPr lang="ru-RU" sz="1200" dirty="0">
                <a:latin typeface="Times New Roman"/>
              </a:rPr>
              <a:t>; </a:t>
            </a:r>
            <a:r>
              <a:rPr lang="en-US" sz="1200" dirty="0">
                <a:latin typeface="Times New Roman"/>
              </a:rPr>
              <a:t>type</a:t>
            </a:r>
            <a:r>
              <a:rPr lang="ru-RU" sz="1200" dirty="0">
                <a:latin typeface="Times New Roman"/>
              </a:rPr>
              <a:t>.</a:t>
            </a:r>
            <a:r>
              <a:rPr lang="en-US" sz="1200" dirty="0">
                <a:latin typeface="Times New Roman"/>
              </a:rPr>
              <a:t>wav</a:t>
            </a:r>
            <a:r>
              <a:rPr lang="ru-RU" sz="1200" dirty="0">
                <a:latin typeface="Times New Roman"/>
              </a:rPr>
              <a:t>  – </a:t>
            </a:r>
            <a:r>
              <a:rPr lang="en-US" sz="1200" dirty="0">
                <a:latin typeface="Times New Roman"/>
              </a:rPr>
              <a:t>Microsoft PowerPoint</a:t>
            </a:r>
            <a:r>
              <a:rPr lang="ru-RU" sz="1200" dirty="0">
                <a:latin typeface="Times New Roman"/>
              </a:rPr>
              <a:t> 2010 </a:t>
            </a:r>
            <a:r>
              <a:rPr lang="ru-RU" sz="1200" dirty="0">
                <a:latin typeface="Times New Roman"/>
                <a:ea typeface="Calibri"/>
              </a:rPr>
              <a:t>(см. слайд № 5)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8324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15616" y="260776"/>
            <a:ext cx="6660000" cy="115200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317500"/>
          </a:effectLst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Интернет-ресурсы:</a:t>
            </a:r>
            <a:endParaRPr lang="ru-RU" sz="3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8281" y="1268760"/>
            <a:ext cx="867645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latin typeface="Times New Roman"/>
                <a:ea typeface="Times New Roman"/>
              </a:rPr>
              <a:t>Слайд № 10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latin typeface="Times New Roman"/>
                <a:ea typeface="Calibri"/>
              </a:rPr>
              <a:t>Абрикосы </a:t>
            </a:r>
            <a:r>
              <a:rPr lang="en-US" sz="1200" dirty="0">
                <a:latin typeface="Times New Roman"/>
                <a:ea typeface="Calibri"/>
                <a:hlinkClick r:id="rId3"/>
              </a:rPr>
              <a:t>https://</a:t>
            </a:r>
            <a:r>
              <a:rPr lang="en-US" sz="1200" dirty="0" smtClean="0">
                <a:latin typeface="Times New Roman"/>
                <a:ea typeface="Calibri"/>
                <a:hlinkClick r:id="rId3"/>
              </a:rPr>
              <a:t>lh3.googleusercontent.com/proxy/X4R9SeghSjRcqqN-eKvnLL5Qi5ZKo_6BTGyQsWGW8SI4GV8UZ46GV6hCQ3rB46zJdArUzO2cYgWwxP9xf1gtRfAwvAJ1q-VzlOsNyKJ3MTnjyXts</a:t>
            </a:r>
            <a:endParaRPr lang="ru-RU" sz="1200" dirty="0" smtClean="0">
              <a:latin typeface="Times New Roman"/>
              <a:ea typeface="Calibri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latin typeface="Times New Roman"/>
                <a:ea typeface="Calibri"/>
              </a:rPr>
              <a:t>Буратино </a:t>
            </a:r>
            <a:r>
              <a:rPr lang="ru-RU" sz="1200" dirty="0">
                <a:latin typeface="Times New Roman"/>
                <a:ea typeface="Calibri"/>
              </a:rPr>
              <a:t>за партой (см. слайд № 4)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latin typeface="Times New Roman"/>
                <a:ea typeface="Calibri"/>
              </a:rPr>
              <a:t>Кузнечик </a:t>
            </a:r>
            <a:r>
              <a:rPr lang="en-US" sz="1200" dirty="0">
                <a:latin typeface="Times New Roman"/>
                <a:ea typeface="Calibri"/>
                <a:hlinkClick r:id="rId4"/>
              </a:rPr>
              <a:t>https://</a:t>
            </a:r>
            <a:r>
              <a:rPr lang="en-US" sz="1200" dirty="0" smtClean="0">
                <a:latin typeface="Times New Roman"/>
                <a:ea typeface="Calibri"/>
                <a:hlinkClick r:id="rId4"/>
              </a:rPr>
              <a:t>lh3.googleusercontent.com/IlVvk53d1Gp_Nid5uIFAKMI0C38mXGniA0ZWvAyhT2PlLaU4vvicYQFE78xZxmt0t0JMAQ=s170</a:t>
            </a:r>
            <a:endParaRPr lang="ru-RU" sz="1200" dirty="0" smtClean="0">
              <a:latin typeface="Times New Roman"/>
              <a:ea typeface="Calibri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latin typeface="Times New Roman"/>
                <a:ea typeface="Calibri"/>
              </a:rPr>
              <a:t>Мальвина </a:t>
            </a:r>
            <a:r>
              <a:rPr lang="ru-RU" sz="1200" dirty="0">
                <a:latin typeface="Times New Roman"/>
                <a:ea typeface="Calibri"/>
              </a:rPr>
              <a:t>(см. слайд № 4</a:t>
            </a:r>
            <a:r>
              <a:rPr lang="ru-RU" sz="1200" dirty="0" smtClean="0">
                <a:latin typeface="Times New Roman"/>
                <a:ea typeface="Calibri"/>
              </a:rPr>
              <a:t>)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latin typeface="Times New Roman"/>
                <a:ea typeface="Calibri"/>
              </a:rPr>
              <a:t>Трактор </a:t>
            </a:r>
            <a:r>
              <a:rPr lang="en-US" sz="1200" dirty="0">
                <a:latin typeface="Times New Roman"/>
                <a:ea typeface="Calibri"/>
                <a:hlinkClick r:id="rId5"/>
              </a:rPr>
              <a:t>https://</a:t>
            </a:r>
            <a:r>
              <a:rPr lang="en-US" sz="1200" dirty="0" smtClean="0">
                <a:latin typeface="Times New Roman"/>
                <a:ea typeface="Calibri"/>
                <a:hlinkClick r:id="rId5"/>
              </a:rPr>
              <a:t>lh3.googleusercontent.com/d_RP3k_PFwg5n7IPYMvZ798NlmzyHP1FS292f0srOvBvNoQLQJAOR8bPpeujSGQelBzQ0BE=s128</a:t>
            </a:r>
            <a:endParaRPr lang="ru-RU" sz="1200" dirty="0" smtClean="0">
              <a:latin typeface="Times New Roman"/>
              <a:ea typeface="Calibri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latin typeface="Times New Roman"/>
                <a:ea typeface="Calibri"/>
              </a:rPr>
              <a:t>Улитка </a:t>
            </a:r>
            <a:r>
              <a:rPr lang="ru-RU" sz="1200" dirty="0">
                <a:latin typeface="Times New Roman"/>
                <a:ea typeface="Calibri"/>
              </a:rPr>
              <a:t>(см. слайд № 5)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Calibri"/>
              </a:rPr>
              <a:t>Утка (см. слайд № 5)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Calibri"/>
              </a:rPr>
              <a:t>Звуки «Подумай и попробуй ещё раз!», «Ты справился, молодец!» 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</a:rPr>
              <a:t>Звуки анимации </a:t>
            </a:r>
            <a:r>
              <a:rPr lang="en-US" sz="1200" dirty="0">
                <a:latin typeface="Times New Roman"/>
              </a:rPr>
              <a:t>chimes</a:t>
            </a:r>
            <a:r>
              <a:rPr lang="ru-RU" sz="1200" dirty="0">
                <a:latin typeface="Times New Roman"/>
              </a:rPr>
              <a:t>.</a:t>
            </a:r>
            <a:r>
              <a:rPr lang="en-US" sz="1200" dirty="0">
                <a:latin typeface="Times New Roman"/>
              </a:rPr>
              <a:t>wav</a:t>
            </a:r>
            <a:r>
              <a:rPr lang="ru-RU" sz="1200" dirty="0">
                <a:latin typeface="Times New Roman"/>
              </a:rPr>
              <a:t>; </a:t>
            </a:r>
            <a:r>
              <a:rPr lang="en-US" sz="1200" dirty="0">
                <a:latin typeface="Times New Roman"/>
              </a:rPr>
              <a:t>type</a:t>
            </a:r>
            <a:r>
              <a:rPr lang="ru-RU" sz="1200" dirty="0">
                <a:latin typeface="Times New Roman"/>
              </a:rPr>
              <a:t>.</a:t>
            </a:r>
            <a:r>
              <a:rPr lang="en-US" sz="1200" dirty="0">
                <a:latin typeface="Times New Roman"/>
              </a:rPr>
              <a:t>wav</a:t>
            </a:r>
            <a:r>
              <a:rPr lang="ru-RU" sz="1200" dirty="0">
                <a:latin typeface="Times New Roman"/>
              </a:rPr>
              <a:t>  – </a:t>
            </a:r>
            <a:r>
              <a:rPr lang="en-US" sz="1200" dirty="0">
                <a:latin typeface="Times New Roman"/>
              </a:rPr>
              <a:t>Microsoft</a:t>
            </a:r>
            <a:r>
              <a:rPr lang="ru-RU" sz="1200" dirty="0">
                <a:latin typeface="Times New Roman"/>
              </a:rPr>
              <a:t>  </a:t>
            </a:r>
            <a:r>
              <a:rPr lang="en-US" sz="1200" dirty="0">
                <a:latin typeface="Times New Roman"/>
              </a:rPr>
              <a:t>PowerPoint</a:t>
            </a:r>
            <a:r>
              <a:rPr lang="ru-RU" sz="1200" dirty="0">
                <a:latin typeface="Times New Roman"/>
              </a:rPr>
              <a:t> 2010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Calibri"/>
              </a:rPr>
              <a:t> (см. слайд №5)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latin typeface="Times New Roman"/>
                <a:ea typeface="Times New Roman"/>
              </a:rPr>
              <a:t>Слайд № 11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Calibri"/>
              </a:rPr>
              <a:t>Буратино с ключиком (</a:t>
            </a:r>
            <a:r>
              <a:rPr lang="ru-RU" sz="1200" dirty="0" smtClean="0">
                <a:latin typeface="Times New Roman"/>
                <a:ea typeface="Calibri"/>
              </a:rPr>
              <a:t>фон) </a:t>
            </a:r>
            <a:r>
              <a:rPr lang="en-US" sz="1200" dirty="0" smtClean="0">
                <a:latin typeface="Times New Roman"/>
                <a:ea typeface="Times New Roman"/>
                <a:hlinkClick r:id="rId6"/>
              </a:rPr>
              <a:t>https</a:t>
            </a:r>
            <a:r>
              <a:rPr lang="en-US" sz="1200" dirty="0">
                <a:latin typeface="Times New Roman"/>
                <a:ea typeface="Times New Roman"/>
                <a:hlinkClick r:id="rId6"/>
              </a:rPr>
              <a:t>://</a:t>
            </a:r>
            <a:r>
              <a:rPr lang="en-US" sz="1200" dirty="0" smtClean="0">
                <a:latin typeface="Times New Roman"/>
                <a:ea typeface="Times New Roman"/>
                <a:hlinkClick r:id="rId6"/>
              </a:rPr>
              <a:t>lh3.googleusercontent.com/WO7Rlx2G8HccwAcH8H1Ehnideu_YD4QXLKiUP_UosxJ2VDYO_bbEBG24nzGPYN9UrNsseA=s127</a:t>
            </a:r>
            <a:endParaRPr lang="ru-RU" sz="1200" dirty="0" smtClean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latin typeface="Times New Roman"/>
                <a:ea typeface="Calibri"/>
              </a:rPr>
              <a:t>Детская </a:t>
            </a:r>
            <a:r>
              <a:rPr lang="ru-RU" sz="1200" dirty="0">
                <a:latin typeface="Times New Roman"/>
                <a:ea typeface="Calibri"/>
              </a:rPr>
              <a:t>песня из телефильма «Приключения Буратино» 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u="sng" dirty="0">
                <a:solidFill>
                  <a:srgbClr val="0000FF"/>
                </a:solidFill>
                <a:latin typeface="Times New Roman"/>
                <a:ea typeface="Times New Roman"/>
                <a:hlinkClick r:id="rId7"/>
              </a:rPr>
              <a:t>https://detskie-pesni.com/iz-filmov/priklyucheniya-buratino/37-pesnya-buratino.html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7" name="Управляющая кнопка: настраиваемая 6">
            <a:hlinkClick r:id="" action="ppaction://hlinkshowjump?jump=endshow" highlightClick="1"/>
          </p:cNvPr>
          <p:cNvSpPr/>
          <p:nvPr/>
        </p:nvSpPr>
        <p:spPr>
          <a:xfrm>
            <a:off x="8050531" y="6288582"/>
            <a:ext cx="972000" cy="396000"/>
          </a:xfrm>
          <a:prstGeom prst="actionButtonBlank">
            <a:avLst/>
          </a:prstGeom>
          <a:solidFill>
            <a:srgbClr val="C00000"/>
          </a:solidFill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выход</a:t>
            </a:r>
            <a:endParaRPr lang="ru-RU" sz="1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7376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нутый угол 5"/>
          <p:cNvSpPr/>
          <p:nvPr/>
        </p:nvSpPr>
        <p:spPr>
          <a:xfrm>
            <a:off x="971601" y="404664"/>
            <a:ext cx="5369700" cy="3865714"/>
          </a:xfrm>
          <a:prstGeom prst="foldedCorner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 smtClean="0"/>
          </a:p>
          <a:p>
            <a:pPr algn="ctr"/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Здравствуй,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маленький друг!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Я приглашаю тебя в мою школу. Вместе с Буратино ты будешь учиться </a:t>
            </a:r>
            <a:r>
              <a:rPr lang="ru-RU" sz="2800" b="1" dirty="0">
                <a:solidFill>
                  <a:srgbClr val="002060"/>
                </a:solidFill>
              </a:rPr>
              <a:t>называть в </a:t>
            </a:r>
            <a:r>
              <a:rPr lang="ru-RU" sz="2800" b="1" dirty="0" smtClean="0">
                <a:solidFill>
                  <a:srgbClr val="002060"/>
                </a:solidFill>
              </a:rPr>
              <a:t>слове первый </a:t>
            </a:r>
            <a:r>
              <a:rPr lang="ru-RU" sz="2800" b="1" dirty="0">
                <a:solidFill>
                  <a:srgbClr val="002060"/>
                </a:solidFill>
              </a:rPr>
              <a:t>звук </a:t>
            </a:r>
            <a:r>
              <a:rPr lang="ru-RU" sz="2800" b="1" dirty="0" smtClean="0">
                <a:solidFill>
                  <a:srgbClr val="002060"/>
                </a:solidFill>
              </a:rPr>
              <a:t>и составлять слова по картинкам.</a:t>
            </a:r>
          </a:p>
          <a:p>
            <a:pPr algn="ctr"/>
            <a:endParaRPr lang="ru-RU" dirty="0"/>
          </a:p>
        </p:txBody>
      </p:sp>
      <p:sp>
        <p:nvSpPr>
          <p:cNvPr id="8" name="Скругленный прямоугольник 7">
            <a:hlinkClick r:id="rId4" action="ppaction://hlinksldjump"/>
          </p:cNvPr>
          <p:cNvSpPr/>
          <p:nvPr/>
        </p:nvSpPr>
        <p:spPr>
          <a:xfrm>
            <a:off x="3923928" y="5500939"/>
            <a:ext cx="4032448" cy="9144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ИГРАТЬ</a:t>
            </a:r>
            <a:endParaRPr lang="ru-RU" sz="2800" dirty="0"/>
          </a:p>
        </p:txBody>
      </p:sp>
      <p:pic>
        <p:nvPicPr>
          <p:cNvPr id="2" name="Bur 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0145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6">
            <a:hlinkClick r:id="rId3" action="ppaction://hlinksldjump" highlightClick="1"/>
          </p:cNvPr>
          <p:cNvSpPr/>
          <p:nvPr/>
        </p:nvSpPr>
        <p:spPr>
          <a:xfrm>
            <a:off x="8172400" y="6251395"/>
            <a:ext cx="755576" cy="397072"/>
          </a:xfrm>
          <a:prstGeom prst="actionButtonForwardNext">
            <a:avLst/>
          </a:prstGeom>
          <a:solidFill>
            <a:srgbClr val="C00000"/>
          </a:solidFill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B_2.av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47664" y="1052736"/>
            <a:ext cx="6061075" cy="4525963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2645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251520" y="260648"/>
            <a:ext cx="1234057" cy="1488704"/>
          </a:xfrm>
          <a:prstGeom prst="rect">
            <a:avLst/>
          </a:prstGeom>
        </p:spPr>
      </p:pic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xmlns="" val="3226888281"/>
              </p:ext>
            </p:extLst>
          </p:nvPr>
        </p:nvGraphicFramePr>
        <p:xfrm>
          <a:off x="1547664" y="1484784"/>
          <a:ext cx="6480720" cy="4208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4518248" y="1749352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hlinkClick r:id="rId8" action="ppaction://hlinksldjump"/>
              </a:rPr>
              <a:t>Задание № 1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59334" y="2852936"/>
            <a:ext cx="2222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hlinkClick r:id="rId9" action="ppaction://hlinksldjump"/>
              </a:rPr>
              <a:t>Задание № 2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64944" y="3846782"/>
            <a:ext cx="2210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hlinkClick r:id="rId10" action="ppaction://hlinksldjump"/>
              </a:rPr>
              <a:t>Задание № 3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11642" y="4940220"/>
            <a:ext cx="2210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hlinkClick r:id="rId11" action="ppaction://hlinksldjump"/>
              </a:rPr>
              <a:t>Задание № 4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246857" y="484771"/>
            <a:ext cx="1406767" cy="1040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Управляющая кнопка: далее 9">
            <a:hlinkClick r:id="rId13" action="ppaction://hlinksldjump" highlightClick="1"/>
          </p:cNvPr>
          <p:cNvSpPr/>
          <p:nvPr/>
        </p:nvSpPr>
        <p:spPr>
          <a:xfrm>
            <a:off x="8172400" y="6251395"/>
            <a:ext cx="755576" cy="397072"/>
          </a:xfrm>
          <a:prstGeom prst="actionButtonForwardNext">
            <a:avLst/>
          </a:prstGeom>
          <a:solidFill>
            <a:srgbClr val="C00000"/>
          </a:solidFill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2948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020272" y="3039911"/>
            <a:ext cx="2078376" cy="155878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851920" y="2503849"/>
            <a:ext cx="1571600" cy="15696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</a:t>
            </a:r>
            <a:endParaRPr lang="ru-RU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99992" y="5261008"/>
            <a:ext cx="2174950" cy="13067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93553" y="4378042"/>
            <a:ext cx="1288544" cy="18074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72200" y="4643847"/>
            <a:ext cx="1913823" cy="1275882"/>
          </a:xfrm>
          <a:prstGeom prst="rect">
            <a:avLst/>
          </a:prstGeom>
        </p:spPr>
      </p:pic>
      <p:sp>
        <p:nvSpPr>
          <p:cNvPr id="11" name="Управляющая кнопка: назад 10">
            <a:hlinkClick r:id="rId9" action="ppaction://hlinksldjump" highlightClick="1"/>
          </p:cNvPr>
          <p:cNvSpPr/>
          <p:nvPr/>
        </p:nvSpPr>
        <p:spPr>
          <a:xfrm>
            <a:off x="8179211" y="6237312"/>
            <a:ext cx="756000" cy="396000"/>
          </a:xfrm>
          <a:prstGeom prst="actionButtonBackPrevious">
            <a:avLst/>
          </a:prstGeom>
          <a:solidFill>
            <a:srgbClr val="C00000"/>
          </a:solidFill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013159" y="846110"/>
            <a:ext cx="1871663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3" t="19005" r="751" b="20058"/>
          <a:stretch/>
        </p:blipFill>
        <p:spPr>
          <a:xfrm>
            <a:off x="543743" y="3039911"/>
            <a:ext cx="1588164" cy="1313529"/>
          </a:xfrm>
          <a:prstGeom prst="rect">
            <a:avLst/>
          </a:prstGeom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907704" y="255816"/>
            <a:ext cx="5903217" cy="1296144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317500"/>
          </a:effectLst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Подбери картинку</a:t>
            </a:r>
            <a:endParaRPr lang="ru-RU" sz="3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1798637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EFDFF"/>
              </a:clrFrom>
              <a:clrTo>
                <a:srgbClr val="FE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5213" y="5261008"/>
            <a:ext cx="2148830" cy="143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130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191 -0.01134 L -0.2474 -0.075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5" y="-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ravils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3.7037E-6 L 0.21875 -0.0252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-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ravils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4" presetClass="path" presetSubtype="0" accel="50000" decel="5000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61111E-6 2.22222E-6 L 0.10295 -0.1930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39" y="-9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ravils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7792" y="2348880"/>
            <a:ext cx="1571600" cy="15696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</a:t>
            </a:r>
            <a:endParaRPr lang="ru-RU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24128" y="2348880"/>
            <a:ext cx="1571600" cy="15696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</a:t>
            </a:r>
            <a:endParaRPr lang="ru-RU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3587029" y="2758449"/>
            <a:ext cx="1770258" cy="11801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563888" y="4083390"/>
            <a:ext cx="1816540" cy="13624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753823" y="5372519"/>
            <a:ext cx="1436670" cy="1088554"/>
          </a:xfrm>
          <a:prstGeom prst="rect">
            <a:avLst/>
          </a:prstGeom>
        </p:spPr>
      </p:pic>
      <p:sp>
        <p:nvSpPr>
          <p:cNvPr id="13" name="Управляющая кнопка: назад 12">
            <a:hlinkClick r:id="rId7" action="ppaction://hlinksldjump" highlightClick="1"/>
          </p:cNvPr>
          <p:cNvSpPr/>
          <p:nvPr/>
        </p:nvSpPr>
        <p:spPr>
          <a:xfrm>
            <a:off x="8179211" y="6237312"/>
            <a:ext cx="756000" cy="396000"/>
          </a:xfrm>
          <a:prstGeom prst="actionButtonBackPrevious">
            <a:avLst/>
          </a:prstGeom>
          <a:solidFill>
            <a:srgbClr val="C00000"/>
          </a:solidFill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1798637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951" b="15508"/>
          <a:stretch/>
        </p:blipFill>
        <p:spPr>
          <a:xfrm>
            <a:off x="3691148" y="1556791"/>
            <a:ext cx="1240411" cy="1201657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013159" y="846110"/>
            <a:ext cx="1871663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907704" y="255816"/>
            <a:ext cx="5903217" cy="1296144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317500"/>
          </a:effectLst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Распредели картинки</a:t>
            </a:r>
            <a:endParaRPr lang="ru-RU" sz="3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6332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6 2.96296E-6 L 0.25295 0.183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9" y="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ravils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-4.07407E-6 L -0.22709 0.1560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7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ravils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5E-6 3.7037E-7 L 0.23143 0.0046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ravils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path" presetSubtype="0" accel="50000" decel="5000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7 4.44444E-6 L -0.22431 0.362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5" y="18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ravils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3390" y="255816"/>
            <a:ext cx="6487531" cy="1296144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317500"/>
          </a:effectLst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Первый</a:t>
            </a:r>
            <a:r>
              <a:rPr lang="ru-RU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звук — </a:t>
            </a:r>
            <a:b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твёрдый или мягкий?</a:t>
            </a:r>
            <a:endParaRPr lang="ru-RU" sz="3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085081" y="4269041"/>
            <a:ext cx="1794978" cy="20509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 flipV="1">
            <a:off x="683568" y="2510898"/>
            <a:ext cx="1158114" cy="115811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913552" y="4397772"/>
            <a:ext cx="2466071" cy="1659068"/>
          </a:xfrm>
          <a:prstGeom prst="rect">
            <a:avLst/>
          </a:prstGeom>
        </p:spPr>
      </p:pic>
      <p:sp>
        <p:nvSpPr>
          <p:cNvPr id="21" name="Овал 20"/>
          <p:cNvSpPr/>
          <p:nvPr/>
        </p:nvSpPr>
        <p:spPr>
          <a:xfrm>
            <a:off x="2195736" y="3126263"/>
            <a:ext cx="576064" cy="576064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Овал 21"/>
          <p:cNvSpPr/>
          <p:nvPr/>
        </p:nvSpPr>
        <p:spPr>
          <a:xfrm>
            <a:off x="2195736" y="5435557"/>
            <a:ext cx="576064" cy="576064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Овал 22"/>
          <p:cNvSpPr/>
          <p:nvPr/>
        </p:nvSpPr>
        <p:spPr>
          <a:xfrm>
            <a:off x="7952529" y="5427378"/>
            <a:ext cx="576064" cy="576064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Овал 23"/>
          <p:cNvSpPr/>
          <p:nvPr/>
        </p:nvSpPr>
        <p:spPr>
          <a:xfrm>
            <a:off x="5268328" y="3126263"/>
            <a:ext cx="576064" cy="576064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Овал 24"/>
          <p:cNvSpPr/>
          <p:nvPr/>
        </p:nvSpPr>
        <p:spPr>
          <a:xfrm>
            <a:off x="5268328" y="5427378"/>
            <a:ext cx="576064" cy="576064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Овал 26"/>
          <p:cNvSpPr/>
          <p:nvPr/>
        </p:nvSpPr>
        <p:spPr>
          <a:xfrm>
            <a:off x="7953449" y="3126263"/>
            <a:ext cx="576064" cy="576064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Овал 29"/>
          <p:cNvSpPr/>
          <p:nvPr/>
        </p:nvSpPr>
        <p:spPr>
          <a:xfrm>
            <a:off x="7949941" y="5435557"/>
            <a:ext cx="576064" cy="576064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Овал 31"/>
          <p:cNvSpPr/>
          <p:nvPr/>
        </p:nvSpPr>
        <p:spPr>
          <a:xfrm>
            <a:off x="2195736" y="3126263"/>
            <a:ext cx="576064" cy="576064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Овал 33"/>
          <p:cNvSpPr/>
          <p:nvPr/>
        </p:nvSpPr>
        <p:spPr>
          <a:xfrm>
            <a:off x="5268328" y="2419267"/>
            <a:ext cx="576064" cy="576064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Овал 34"/>
          <p:cNvSpPr/>
          <p:nvPr/>
        </p:nvSpPr>
        <p:spPr>
          <a:xfrm>
            <a:off x="2195736" y="4718444"/>
            <a:ext cx="576064" cy="576064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Овал 35"/>
          <p:cNvSpPr/>
          <p:nvPr/>
        </p:nvSpPr>
        <p:spPr>
          <a:xfrm>
            <a:off x="5268328" y="4718444"/>
            <a:ext cx="576064" cy="576064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Управляющая кнопка: назад 25">
            <a:hlinkClick r:id="rId8" action="ppaction://hlinksldjump" highlightClick="1"/>
          </p:cNvPr>
          <p:cNvSpPr/>
          <p:nvPr/>
        </p:nvSpPr>
        <p:spPr>
          <a:xfrm>
            <a:off x="8179211" y="6237312"/>
            <a:ext cx="756000" cy="396000"/>
          </a:xfrm>
          <a:prstGeom prst="actionButtonBackPrevious">
            <a:avLst/>
          </a:prstGeom>
          <a:solidFill>
            <a:srgbClr val="C00000"/>
          </a:solidFill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1520" y="255816"/>
            <a:ext cx="1798637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743"/>
          <a:stretch/>
        </p:blipFill>
        <p:spPr>
          <a:xfrm>
            <a:off x="6085081" y="2402044"/>
            <a:ext cx="1661170" cy="1375957"/>
          </a:xfrm>
          <a:prstGeom prst="rect">
            <a:avLst/>
          </a:prstGeom>
        </p:spPr>
      </p:pic>
      <p:sp>
        <p:nvSpPr>
          <p:cNvPr id="28" name="Овал 27"/>
          <p:cNvSpPr/>
          <p:nvPr/>
        </p:nvSpPr>
        <p:spPr>
          <a:xfrm>
            <a:off x="2195736" y="2419267"/>
            <a:ext cx="576064" cy="576064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Овал 28"/>
          <p:cNvSpPr/>
          <p:nvPr/>
        </p:nvSpPr>
        <p:spPr>
          <a:xfrm>
            <a:off x="5268328" y="2419267"/>
            <a:ext cx="576064" cy="576064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Овал 30"/>
          <p:cNvSpPr/>
          <p:nvPr/>
        </p:nvSpPr>
        <p:spPr>
          <a:xfrm>
            <a:off x="7952529" y="2419267"/>
            <a:ext cx="576064" cy="576064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Овал 36"/>
          <p:cNvSpPr/>
          <p:nvPr/>
        </p:nvSpPr>
        <p:spPr>
          <a:xfrm>
            <a:off x="2195736" y="4718444"/>
            <a:ext cx="576064" cy="576064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Овал 37"/>
          <p:cNvSpPr/>
          <p:nvPr/>
        </p:nvSpPr>
        <p:spPr>
          <a:xfrm>
            <a:off x="5268328" y="4718444"/>
            <a:ext cx="576064" cy="576064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Овал 38"/>
          <p:cNvSpPr/>
          <p:nvPr/>
        </p:nvSpPr>
        <p:spPr>
          <a:xfrm>
            <a:off x="7952529" y="4718444"/>
            <a:ext cx="576064" cy="576064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Овал 39"/>
          <p:cNvSpPr/>
          <p:nvPr/>
        </p:nvSpPr>
        <p:spPr>
          <a:xfrm>
            <a:off x="7949973" y="2419267"/>
            <a:ext cx="576064" cy="576064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Овал 40"/>
          <p:cNvSpPr/>
          <p:nvPr/>
        </p:nvSpPr>
        <p:spPr>
          <a:xfrm>
            <a:off x="2195736" y="2419200"/>
            <a:ext cx="576064" cy="576064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Овал 41"/>
          <p:cNvSpPr/>
          <p:nvPr/>
        </p:nvSpPr>
        <p:spPr>
          <a:xfrm>
            <a:off x="7952529" y="4718444"/>
            <a:ext cx="576064" cy="576064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Овал 42"/>
          <p:cNvSpPr/>
          <p:nvPr/>
        </p:nvSpPr>
        <p:spPr>
          <a:xfrm>
            <a:off x="5268328" y="3126263"/>
            <a:ext cx="576064" cy="576064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Овал 43"/>
          <p:cNvSpPr/>
          <p:nvPr/>
        </p:nvSpPr>
        <p:spPr>
          <a:xfrm>
            <a:off x="5268328" y="5435557"/>
            <a:ext cx="576064" cy="576064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Овал 44"/>
          <p:cNvSpPr/>
          <p:nvPr/>
        </p:nvSpPr>
        <p:spPr>
          <a:xfrm>
            <a:off x="2195736" y="5435557"/>
            <a:ext cx="576064" cy="576064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7950005" y="3126327"/>
            <a:ext cx="576000" cy="576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013159" y="846110"/>
            <a:ext cx="1871663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743" y="4306667"/>
            <a:ext cx="1938187" cy="18412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1800" y="2112021"/>
            <a:ext cx="2607823" cy="195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2399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ravils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0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ravils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ravils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10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ravils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10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ravils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10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ravils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grpId="2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10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2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10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2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0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grpId="2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10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mph" presetSubtype="0" fill="hold" grpId="2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10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grpId="2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10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4" grpId="0" animBg="1"/>
      <p:bldP spid="35" grpId="0" animBg="1"/>
      <p:bldP spid="36" grpId="0" animBg="1"/>
      <p:bldP spid="40" grpId="1" animBg="1"/>
      <p:bldP spid="40" grpId="2" animBg="1"/>
      <p:bldP spid="41" grpId="1" animBg="1"/>
      <p:bldP spid="41" grpId="2" animBg="1"/>
      <p:bldP spid="42" grpId="1" animBg="1"/>
      <p:bldP spid="42" grpId="2" animBg="1"/>
      <p:bldP spid="43" grpId="1" animBg="1"/>
      <p:bldP spid="43" grpId="2" animBg="1"/>
      <p:bldP spid="44" grpId="1" animBg="1"/>
      <p:bldP spid="44" grpId="2" animBg="1"/>
      <p:bldP spid="45" grpId="1" animBg="1"/>
      <p:bldP spid="45" grpId="2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0241" y="260648"/>
            <a:ext cx="6660000" cy="115200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317500"/>
          </a:effectLst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Составь слово</a:t>
            </a:r>
            <a:endParaRPr lang="ru-RU" sz="3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Управляющая кнопка: далее 12">
            <a:hlinkClick r:id="rId6" action="ppaction://hlinksldjump" highlightClick="1"/>
          </p:cNvPr>
          <p:cNvSpPr/>
          <p:nvPr/>
        </p:nvSpPr>
        <p:spPr>
          <a:xfrm>
            <a:off x="8172400" y="6251395"/>
            <a:ext cx="755576" cy="397072"/>
          </a:xfrm>
          <a:prstGeom prst="actionButtonForwardNext">
            <a:avLst/>
          </a:prstGeom>
          <a:solidFill>
            <a:srgbClr val="C00000"/>
          </a:solidFill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76664" y="5311481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Ё</a:t>
            </a:r>
            <a:endParaRPr lang="ru-RU" dirty="0"/>
          </a:p>
        </p:txBody>
      </p:sp>
      <p:sp>
        <p:nvSpPr>
          <p:cNvPr id="104" name="Скругленный прямоугольник 103"/>
          <p:cNvSpPr/>
          <p:nvPr/>
        </p:nvSpPr>
        <p:spPr>
          <a:xfrm>
            <a:off x="1038492" y="5311481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Й</a:t>
            </a:r>
          </a:p>
        </p:txBody>
      </p:sp>
      <p:sp>
        <p:nvSpPr>
          <p:cNvPr id="105" name="Скругленный прямоугольник 104"/>
          <p:cNvSpPr/>
          <p:nvPr/>
        </p:nvSpPr>
        <p:spPr>
          <a:xfrm>
            <a:off x="1442371" y="5311481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Ц</a:t>
            </a: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1846250" y="5311481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</a:t>
            </a:r>
          </a:p>
        </p:txBody>
      </p:sp>
      <p:sp>
        <p:nvSpPr>
          <p:cNvPr id="107" name="Скругленный прямоугольник 106"/>
          <p:cNvSpPr/>
          <p:nvPr/>
        </p:nvSpPr>
        <p:spPr>
          <a:xfrm>
            <a:off x="2250129" y="5311481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</a:t>
            </a:r>
          </a:p>
        </p:txBody>
      </p:sp>
      <p:sp>
        <p:nvSpPr>
          <p:cNvPr id="108" name="Скругленный прямоугольник 107"/>
          <p:cNvSpPr/>
          <p:nvPr/>
        </p:nvSpPr>
        <p:spPr>
          <a:xfrm>
            <a:off x="2654008" y="5311481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Е</a:t>
            </a:r>
          </a:p>
        </p:txBody>
      </p:sp>
      <p:sp>
        <p:nvSpPr>
          <p:cNvPr id="109" name="Скругленный прямоугольник 108"/>
          <p:cNvSpPr/>
          <p:nvPr/>
        </p:nvSpPr>
        <p:spPr>
          <a:xfrm>
            <a:off x="3057887" y="5311481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</a:t>
            </a:r>
          </a:p>
        </p:txBody>
      </p:sp>
      <p:sp>
        <p:nvSpPr>
          <p:cNvPr id="110" name="Скругленный прямоугольник 109"/>
          <p:cNvSpPr/>
          <p:nvPr/>
        </p:nvSpPr>
        <p:spPr>
          <a:xfrm>
            <a:off x="3461766" y="5311481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Г</a:t>
            </a:r>
          </a:p>
        </p:txBody>
      </p:sp>
      <p:sp>
        <p:nvSpPr>
          <p:cNvPr id="111" name="Скругленный прямоугольник 110"/>
          <p:cNvSpPr/>
          <p:nvPr/>
        </p:nvSpPr>
        <p:spPr>
          <a:xfrm>
            <a:off x="3865645" y="5311481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Ш</a:t>
            </a:r>
          </a:p>
        </p:txBody>
      </p:sp>
      <p:sp>
        <p:nvSpPr>
          <p:cNvPr id="112" name="Скругленный прямоугольник 111"/>
          <p:cNvSpPr/>
          <p:nvPr/>
        </p:nvSpPr>
        <p:spPr>
          <a:xfrm>
            <a:off x="4269524" y="5311481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Щ</a:t>
            </a:r>
          </a:p>
        </p:txBody>
      </p:sp>
      <p:sp>
        <p:nvSpPr>
          <p:cNvPr id="113" name="Скругленный прямоугольник 112"/>
          <p:cNvSpPr/>
          <p:nvPr/>
        </p:nvSpPr>
        <p:spPr>
          <a:xfrm>
            <a:off x="4673403" y="5311481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З</a:t>
            </a:r>
          </a:p>
        </p:txBody>
      </p:sp>
      <p:sp>
        <p:nvSpPr>
          <p:cNvPr id="114" name="Скругленный прямоугольник 113"/>
          <p:cNvSpPr/>
          <p:nvPr/>
        </p:nvSpPr>
        <p:spPr>
          <a:xfrm>
            <a:off x="5077282" y="5311481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Х</a:t>
            </a:r>
          </a:p>
        </p:txBody>
      </p:sp>
      <p:sp>
        <p:nvSpPr>
          <p:cNvPr id="115" name="Скругленный прямоугольник 114"/>
          <p:cNvSpPr/>
          <p:nvPr/>
        </p:nvSpPr>
        <p:spPr>
          <a:xfrm>
            <a:off x="5481159" y="5311481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Ъ</a:t>
            </a:r>
            <a:endParaRPr lang="ru-RU" dirty="0"/>
          </a:p>
        </p:txBody>
      </p:sp>
      <p:sp>
        <p:nvSpPr>
          <p:cNvPr id="116" name="Скругленный прямоугольник 115"/>
          <p:cNvSpPr/>
          <p:nvPr/>
        </p:nvSpPr>
        <p:spPr>
          <a:xfrm>
            <a:off x="1218308" y="5708168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Ф</a:t>
            </a:r>
          </a:p>
        </p:txBody>
      </p:sp>
      <p:sp>
        <p:nvSpPr>
          <p:cNvPr id="117" name="Скругленный прямоугольник 116"/>
          <p:cNvSpPr/>
          <p:nvPr/>
        </p:nvSpPr>
        <p:spPr>
          <a:xfrm>
            <a:off x="1619786" y="5708168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Ы</a:t>
            </a:r>
          </a:p>
        </p:txBody>
      </p:sp>
      <p:sp>
        <p:nvSpPr>
          <p:cNvPr id="118" name="Скругленный прямоугольник 117"/>
          <p:cNvSpPr/>
          <p:nvPr/>
        </p:nvSpPr>
        <p:spPr>
          <a:xfrm>
            <a:off x="2021264" y="5708168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</a:t>
            </a:r>
          </a:p>
        </p:txBody>
      </p:sp>
      <p:sp>
        <p:nvSpPr>
          <p:cNvPr id="119" name="Скругленный прямоугольник 118"/>
          <p:cNvSpPr/>
          <p:nvPr/>
        </p:nvSpPr>
        <p:spPr>
          <a:xfrm>
            <a:off x="2422742" y="5708168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</a:t>
            </a:r>
          </a:p>
        </p:txBody>
      </p:sp>
      <p:sp>
        <p:nvSpPr>
          <p:cNvPr id="120" name="Скругленный прямоугольник 119"/>
          <p:cNvSpPr/>
          <p:nvPr/>
        </p:nvSpPr>
        <p:spPr>
          <a:xfrm>
            <a:off x="2824220" y="5708168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</a:t>
            </a:r>
          </a:p>
        </p:txBody>
      </p:sp>
      <p:sp>
        <p:nvSpPr>
          <p:cNvPr id="121" name="Скругленный прямоугольник 120"/>
          <p:cNvSpPr/>
          <p:nvPr/>
        </p:nvSpPr>
        <p:spPr>
          <a:xfrm>
            <a:off x="3225698" y="5708168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</a:t>
            </a:r>
          </a:p>
        </p:txBody>
      </p:sp>
      <p:sp>
        <p:nvSpPr>
          <p:cNvPr id="122" name="Скругленный прямоугольник 121"/>
          <p:cNvSpPr/>
          <p:nvPr/>
        </p:nvSpPr>
        <p:spPr>
          <a:xfrm>
            <a:off x="3627176" y="5708168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</a:t>
            </a:r>
          </a:p>
        </p:txBody>
      </p:sp>
      <p:sp>
        <p:nvSpPr>
          <p:cNvPr id="123" name="Скругленный прямоугольник 122"/>
          <p:cNvSpPr/>
          <p:nvPr/>
        </p:nvSpPr>
        <p:spPr>
          <a:xfrm>
            <a:off x="4028654" y="5708168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Л</a:t>
            </a:r>
          </a:p>
        </p:txBody>
      </p:sp>
      <p:sp>
        <p:nvSpPr>
          <p:cNvPr id="124" name="Скругленный прямоугольник 123"/>
          <p:cNvSpPr/>
          <p:nvPr/>
        </p:nvSpPr>
        <p:spPr>
          <a:xfrm>
            <a:off x="4430132" y="5708168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</a:t>
            </a:r>
          </a:p>
        </p:txBody>
      </p:sp>
      <p:sp>
        <p:nvSpPr>
          <p:cNvPr id="125" name="Скругленный прямоугольник 124"/>
          <p:cNvSpPr/>
          <p:nvPr/>
        </p:nvSpPr>
        <p:spPr>
          <a:xfrm>
            <a:off x="4831610" y="5708168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Ж</a:t>
            </a:r>
          </a:p>
        </p:txBody>
      </p:sp>
      <p:sp>
        <p:nvSpPr>
          <p:cNvPr id="126" name="Скругленный прямоугольник 125"/>
          <p:cNvSpPr/>
          <p:nvPr/>
        </p:nvSpPr>
        <p:spPr>
          <a:xfrm>
            <a:off x="5233083" y="5708168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Э</a:t>
            </a:r>
          </a:p>
        </p:txBody>
      </p:sp>
      <p:sp>
        <p:nvSpPr>
          <p:cNvPr id="127" name="Скругленный прямоугольник 126"/>
          <p:cNvSpPr/>
          <p:nvPr/>
        </p:nvSpPr>
        <p:spPr>
          <a:xfrm>
            <a:off x="1893823" y="6103820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Ч</a:t>
            </a:r>
          </a:p>
        </p:txBody>
      </p:sp>
      <p:sp>
        <p:nvSpPr>
          <p:cNvPr id="128" name="Скругленный прямоугольник 127"/>
          <p:cNvSpPr/>
          <p:nvPr/>
        </p:nvSpPr>
        <p:spPr>
          <a:xfrm>
            <a:off x="2297405" y="6103820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</a:t>
            </a:r>
          </a:p>
        </p:txBody>
      </p:sp>
      <p:sp>
        <p:nvSpPr>
          <p:cNvPr id="129" name="Скругленный прямоугольник 128"/>
          <p:cNvSpPr/>
          <p:nvPr/>
        </p:nvSpPr>
        <p:spPr>
          <a:xfrm>
            <a:off x="2700987" y="6103820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</a:t>
            </a:r>
          </a:p>
        </p:txBody>
      </p:sp>
      <p:sp>
        <p:nvSpPr>
          <p:cNvPr id="130" name="Скругленный прямоугольник 129"/>
          <p:cNvSpPr/>
          <p:nvPr/>
        </p:nvSpPr>
        <p:spPr>
          <a:xfrm>
            <a:off x="1490241" y="6103820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Я</a:t>
            </a:r>
            <a:endParaRPr lang="ru-RU" dirty="0"/>
          </a:p>
        </p:txBody>
      </p:sp>
      <p:sp>
        <p:nvSpPr>
          <p:cNvPr id="131" name="Скругленный прямоугольник 130"/>
          <p:cNvSpPr/>
          <p:nvPr/>
        </p:nvSpPr>
        <p:spPr>
          <a:xfrm>
            <a:off x="3104569" y="6103820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</a:t>
            </a:r>
          </a:p>
        </p:txBody>
      </p:sp>
      <p:sp>
        <p:nvSpPr>
          <p:cNvPr id="132" name="Скругленный прямоугольник 131"/>
          <p:cNvSpPr/>
          <p:nvPr/>
        </p:nvSpPr>
        <p:spPr>
          <a:xfrm>
            <a:off x="3508151" y="6103820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</a:t>
            </a:r>
          </a:p>
        </p:txBody>
      </p:sp>
      <p:sp>
        <p:nvSpPr>
          <p:cNvPr id="133" name="Скругленный прямоугольник 132"/>
          <p:cNvSpPr/>
          <p:nvPr/>
        </p:nvSpPr>
        <p:spPr>
          <a:xfrm>
            <a:off x="3911733" y="6103820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Ь</a:t>
            </a:r>
          </a:p>
        </p:txBody>
      </p:sp>
      <p:sp>
        <p:nvSpPr>
          <p:cNvPr id="134" name="Скругленный прямоугольник 133"/>
          <p:cNvSpPr/>
          <p:nvPr/>
        </p:nvSpPr>
        <p:spPr>
          <a:xfrm>
            <a:off x="4315315" y="6103820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</a:t>
            </a:r>
            <a:endParaRPr lang="ru-RU" dirty="0"/>
          </a:p>
        </p:txBody>
      </p:sp>
      <p:sp>
        <p:nvSpPr>
          <p:cNvPr id="135" name="Скругленный прямоугольник 134"/>
          <p:cNvSpPr/>
          <p:nvPr/>
        </p:nvSpPr>
        <p:spPr>
          <a:xfrm>
            <a:off x="4718897" y="6103820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Ю</a:t>
            </a:r>
          </a:p>
        </p:txBody>
      </p:sp>
      <p:sp>
        <p:nvSpPr>
          <p:cNvPr id="138" name="Прямоугольник 137"/>
          <p:cNvSpPr/>
          <p:nvPr/>
        </p:nvSpPr>
        <p:spPr>
          <a:xfrm>
            <a:off x="440664" y="4591609"/>
            <a:ext cx="396000" cy="396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9" name="Прямоугольник 138"/>
          <p:cNvSpPr/>
          <p:nvPr/>
        </p:nvSpPr>
        <p:spPr>
          <a:xfrm>
            <a:off x="875452" y="4591609"/>
            <a:ext cx="396000" cy="396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0" name="Прямоугольник 139"/>
          <p:cNvSpPr/>
          <p:nvPr/>
        </p:nvSpPr>
        <p:spPr>
          <a:xfrm>
            <a:off x="1310241" y="4591609"/>
            <a:ext cx="396000" cy="396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1" name="Скругленный прямоугольник 140"/>
          <p:cNvSpPr/>
          <p:nvPr/>
        </p:nvSpPr>
        <p:spPr>
          <a:xfrm>
            <a:off x="458664" y="4609609"/>
            <a:ext cx="360000" cy="360000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</a:t>
            </a:r>
          </a:p>
        </p:txBody>
      </p:sp>
      <p:sp>
        <p:nvSpPr>
          <p:cNvPr id="142" name="Скругленный прямоугольник 141"/>
          <p:cNvSpPr/>
          <p:nvPr/>
        </p:nvSpPr>
        <p:spPr>
          <a:xfrm>
            <a:off x="893452" y="4609609"/>
            <a:ext cx="360000" cy="360000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</a:t>
            </a:r>
            <a:endParaRPr lang="ru-RU" dirty="0"/>
          </a:p>
        </p:txBody>
      </p:sp>
      <p:sp>
        <p:nvSpPr>
          <p:cNvPr id="143" name="Скругленный прямоугольник 142"/>
          <p:cNvSpPr/>
          <p:nvPr/>
        </p:nvSpPr>
        <p:spPr>
          <a:xfrm>
            <a:off x="1328241" y="4609609"/>
            <a:ext cx="360000" cy="360000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2433621" y="1828375"/>
            <a:ext cx="1792700" cy="117657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AF9FE"/>
              </a:clrFrom>
              <a:clrTo>
                <a:srgbClr val="FAF9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2920595" y="1578074"/>
            <a:ext cx="3956603" cy="27231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6473890" y="4497717"/>
            <a:ext cx="1871567" cy="13823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318724" y="1024194"/>
            <a:ext cx="1798240" cy="21693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7235" y="1578074"/>
            <a:ext cx="809108" cy="16771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7320" y="1733402"/>
            <a:ext cx="1419923" cy="136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5554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000"/>
                            </p:stCondLst>
                            <p:childTnLst>
                              <p:par>
                                <p:cTn id="20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ravils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 animBg="1"/>
      <p:bldP spid="104" grpId="0" animBg="1"/>
      <p:bldP spid="105" grpId="0" animBg="1"/>
      <p:bldP spid="106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20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41" grpId="0" animBg="1"/>
      <p:bldP spid="142" grpId="0" animBg="1"/>
      <p:bldP spid="1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5">
            <a:hlinkClick r:id="rId6" action="ppaction://hlinksldjump" highlightClick="1"/>
          </p:cNvPr>
          <p:cNvSpPr/>
          <p:nvPr/>
        </p:nvSpPr>
        <p:spPr>
          <a:xfrm>
            <a:off x="8172400" y="6251395"/>
            <a:ext cx="755576" cy="397072"/>
          </a:xfrm>
          <a:prstGeom prst="actionButtonForwardNext">
            <a:avLst/>
          </a:prstGeom>
          <a:solidFill>
            <a:srgbClr val="C00000"/>
          </a:solidFill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458664" y="4609609"/>
            <a:ext cx="360000" cy="360000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893452" y="4609609"/>
            <a:ext cx="360000" cy="360000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1328241" y="4609609"/>
            <a:ext cx="360000" cy="360000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</a:t>
            </a:r>
            <a:endParaRPr lang="ru-RU" dirty="0"/>
          </a:p>
        </p:txBody>
      </p:sp>
      <p:pic>
        <p:nvPicPr>
          <p:cNvPr id="81" name="Рисунок 80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7F9F6"/>
              </a:clrFrom>
              <a:clrTo>
                <a:srgbClr val="F7F9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29170" y="1979071"/>
            <a:ext cx="1728108" cy="939462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023336" y="1897298"/>
            <a:ext cx="1654511" cy="1103008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6092642" y="1698602"/>
            <a:ext cx="2250601" cy="1500400"/>
          </a:xfrm>
          <a:prstGeom prst="rect">
            <a:avLst/>
          </a:prstGeom>
        </p:spPr>
      </p:pic>
      <p:pic>
        <p:nvPicPr>
          <p:cNvPr id="95" name="Рисунок 94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74141" y="1556792"/>
            <a:ext cx="4152900" cy="3514725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6479975" y="4497717"/>
            <a:ext cx="1871567" cy="1382342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18724" y="1024194"/>
            <a:ext cx="1798240" cy="2169306"/>
          </a:xfrm>
          <a:prstGeom prst="rect">
            <a:avLst/>
          </a:prstGeom>
        </p:spPr>
      </p:pic>
      <p:sp>
        <p:nvSpPr>
          <p:cNvPr id="49" name="Скругленный прямоугольник 48"/>
          <p:cNvSpPr/>
          <p:nvPr/>
        </p:nvSpPr>
        <p:spPr>
          <a:xfrm>
            <a:off x="476664" y="5311481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Ё</a:t>
            </a:r>
            <a:endParaRPr lang="ru-RU" dirty="0"/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1038492" y="5311481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Й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1442371" y="5311481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Ц</a:t>
            </a: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1846250" y="5311481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2250129" y="5311481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</a:t>
            </a: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2654008" y="5311481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Е</a:t>
            </a: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3057887" y="5311481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</a:t>
            </a: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3461766" y="5311481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Г</a:t>
            </a: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3865645" y="5311481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Ш</a:t>
            </a: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4269524" y="5311481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Щ</a:t>
            </a: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673403" y="5311481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З</a:t>
            </a: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5077282" y="5311481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Х</a:t>
            </a: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5481159" y="5311481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Ъ</a:t>
            </a:r>
            <a:endParaRPr lang="ru-RU" dirty="0"/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1218308" y="5708168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Ф</a:t>
            </a: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1619786" y="5708168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Ы</a:t>
            </a: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2021264" y="5708168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</a:t>
            </a: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2422742" y="5708168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</a:t>
            </a: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2824220" y="5708168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</a:t>
            </a: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3225698" y="5708168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</a:t>
            </a: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3627176" y="5708168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</a:t>
            </a: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4028654" y="5708168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Л</a:t>
            </a: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4430132" y="5708168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</a:t>
            </a: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4831610" y="5708168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Ж</a:t>
            </a: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5233083" y="5708168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Э</a:t>
            </a: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1893823" y="6103820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Ч</a:t>
            </a: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2297405" y="6103820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</a:t>
            </a: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2700987" y="6103820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</a:t>
            </a:r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1490241" y="6103820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Я</a:t>
            </a:r>
            <a:endParaRPr lang="ru-RU" dirty="0"/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3104569" y="6103820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</a:t>
            </a: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3508151" y="6103820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</a:t>
            </a: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3911733" y="6103820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Ь</a:t>
            </a: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4315315" y="6103820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</a:t>
            </a:r>
            <a:endParaRPr lang="ru-RU" dirty="0"/>
          </a:p>
        </p:txBody>
      </p:sp>
      <p:sp>
        <p:nvSpPr>
          <p:cNvPr id="120" name="Скругленный прямоугольник 119"/>
          <p:cNvSpPr/>
          <p:nvPr/>
        </p:nvSpPr>
        <p:spPr>
          <a:xfrm>
            <a:off x="4718897" y="6103820"/>
            <a:ext cx="360000" cy="36000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Ю</a:t>
            </a:r>
          </a:p>
        </p:txBody>
      </p:sp>
      <p:sp>
        <p:nvSpPr>
          <p:cNvPr id="84" name="Прямоугольник 83"/>
          <p:cNvSpPr/>
          <p:nvPr/>
        </p:nvSpPr>
        <p:spPr>
          <a:xfrm>
            <a:off x="440664" y="4591609"/>
            <a:ext cx="396000" cy="396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5" name="Прямоугольник 84"/>
          <p:cNvSpPr/>
          <p:nvPr/>
        </p:nvSpPr>
        <p:spPr>
          <a:xfrm>
            <a:off x="875452" y="4591609"/>
            <a:ext cx="396000" cy="396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6" name="Прямоугольник 85"/>
          <p:cNvSpPr/>
          <p:nvPr/>
        </p:nvSpPr>
        <p:spPr>
          <a:xfrm>
            <a:off x="1310241" y="4591609"/>
            <a:ext cx="396000" cy="396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7" name="Заголовок 1"/>
          <p:cNvSpPr txBox="1">
            <a:spLocks/>
          </p:cNvSpPr>
          <p:nvPr/>
        </p:nvSpPr>
        <p:spPr>
          <a:xfrm>
            <a:off x="1310241" y="260648"/>
            <a:ext cx="6660000" cy="1152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317500"/>
          </a:effectLst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spc="5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Составь слово</a:t>
            </a:r>
            <a:endParaRPr lang="ru-RU" sz="3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8773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ravils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1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9" grpId="0" animBg="1"/>
      <p:bldP spid="50" grpId="0" animBg="1"/>
      <p:bldP spid="51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12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2835</TotalTime>
  <Words>252</Words>
  <Application>Microsoft Office PowerPoint</Application>
  <PresentationFormat>Экран (4:3)</PresentationFormat>
  <Paragraphs>230</Paragraphs>
  <Slides>15</Slides>
  <Notes>0</Notes>
  <HiddenSlides>9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Подбери картинку</vt:lpstr>
      <vt:lpstr>Распредели картинки</vt:lpstr>
      <vt:lpstr>Первый звук —  твёрдый или мягкий?</vt:lpstr>
      <vt:lpstr>Составь слово</vt:lpstr>
      <vt:lpstr>Слайд 9</vt:lpstr>
      <vt:lpstr>Составь слово</vt:lpstr>
      <vt:lpstr>Слайд 11</vt:lpstr>
      <vt:lpstr>Интернет-ресурсы:</vt:lpstr>
      <vt:lpstr>Интернет-ресурсы:</vt:lpstr>
      <vt:lpstr>Интернет-ресурсы:</vt:lpstr>
      <vt:lpstr>Интернет-ресурсы:</vt:lpstr>
    </vt:vector>
  </TitlesOfParts>
  <Company>Your Company Name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«Буратино знакомится со звуками»  интерактивная игра</dc:title>
  <dc:creator>Татьяна Дубинина</dc:creator>
  <cp:lastModifiedBy>RePack by SPecialiST</cp:lastModifiedBy>
  <cp:revision>442</cp:revision>
  <dcterms:created xsi:type="dcterms:W3CDTF">2013-04-06T15:30:26Z</dcterms:created>
  <dcterms:modified xsi:type="dcterms:W3CDTF">2023-01-16T07:43:34Z</dcterms:modified>
</cp:coreProperties>
</file>