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6" r:id="rId5"/>
    <p:sldId id="277" r:id="rId6"/>
    <p:sldId id="278" r:id="rId7"/>
    <p:sldId id="260" r:id="rId8"/>
    <p:sldId id="284" r:id="rId9"/>
    <p:sldId id="269" r:id="rId10"/>
    <p:sldId id="262" r:id="rId11"/>
    <p:sldId id="268" r:id="rId12"/>
    <p:sldId id="271" r:id="rId13"/>
    <p:sldId id="263" r:id="rId14"/>
    <p:sldId id="265" r:id="rId15"/>
    <p:sldId id="280" r:id="rId16"/>
    <p:sldId id="272" r:id="rId17"/>
    <p:sldId id="267" r:id="rId18"/>
    <p:sldId id="273" r:id="rId19"/>
    <p:sldId id="264" r:id="rId20"/>
    <p:sldId id="274" r:id="rId21"/>
    <p:sldId id="270" r:id="rId22"/>
    <p:sldId id="275" r:id="rId23"/>
    <p:sldId id="279" r:id="rId24"/>
    <p:sldId id="281" r:id="rId25"/>
    <p:sldId id="261" r:id="rId26"/>
    <p:sldId id="283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66" d="100"/>
          <a:sy n="66" d="100"/>
        </p:scale>
        <p:origin x="-1272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10" Type="http://schemas.openxmlformats.org/officeDocument/2006/relationships/image" Target="../media/image46.png"/><Relationship Id="rId4" Type="http://schemas.openxmlformats.org/officeDocument/2006/relationships/image" Target="../media/image41.jpeg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2.png"/><Relationship Id="rId4" Type="http://schemas.openxmlformats.org/officeDocument/2006/relationships/image" Target="../media/image6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764704"/>
            <a:ext cx="806489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Опыт работы по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профилактике ДДТТ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 воспитанию навыков безопасного поведения дошкольников на дорогах. Реализация программы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«Школа дорожных наук» в ДОУ.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77" r="3048" b="8675"/>
          <a:stretch/>
        </p:blipFill>
        <p:spPr bwMode="auto">
          <a:xfrm>
            <a:off x="0" y="4725144"/>
            <a:ext cx="9143999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24946" y="2708920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91770" y="31409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33187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Муниципальное автономное дошкольное образовательное  учреждение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детский </a:t>
            </a:r>
            <a:r>
              <a:rPr lang="ru-RU" b="1" dirty="0">
                <a:solidFill>
                  <a:srgbClr val="C00000"/>
                </a:solidFill>
              </a:rPr>
              <a:t>сад № 3 «Светлячок</a:t>
            </a:r>
            <a:r>
              <a:rPr lang="ru-RU" b="1" dirty="0" smtClean="0">
                <a:solidFill>
                  <a:srgbClr val="C00000"/>
                </a:solidFill>
              </a:rPr>
              <a:t>» город Кировград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 descr="http://kemdou175.ucoz.ru/doki/sun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833" y="395351"/>
            <a:ext cx="2001655" cy="202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40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4298" y="188640"/>
            <a:ext cx="5586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85680" y="5100389"/>
            <a:ext cx="3582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Экскурсия в ГИБДД.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Беседа с инспектором ГИБДД.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Тематическая игра «Я б в инспекторы пошел, пусть меня научат»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2" name="Picture 2" descr="D:\ЭКСКУРСИИ\экскурсии ГБДД\SAM_0626.JPG"/>
          <p:cNvPicPr>
            <a:picLocks noChangeAspect="1" noChangeArrowheads="1"/>
          </p:cNvPicPr>
          <p:nvPr/>
        </p:nvPicPr>
        <p:blipFill rotWithShape="1">
          <a:blip r:embed="rId3" cstate="print"/>
          <a:srcRect b="13379"/>
          <a:stretch/>
        </p:blipFill>
        <p:spPr bwMode="auto">
          <a:xfrm>
            <a:off x="251521" y="773415"/>
            <a:ext cx="4176464" cy="2830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3" descr="D:\ЭКСКУРСИИ\экскурсии ГБДД\SAM_0642.JPG"/>
          <p:cNvPicPr>
            <a:picLocks noChangeAspect="1" noChangeArrowheads="1"/>
          </p:cNvPicPr>
          <p:nvPr/>
        </p:nvPicPr>
        <p:blipFill rotWithShape="1">
          <a:blip r:embed="rId4" cstate="print"/>
          <a:srcRect b="11612"/>
          <a:stretch/>
        </p:blipFill>
        <p:spPr bwMode="auto">
          <a:xfrm>
            <a:off x="323527" y="3603426"/>
            <a:ext cx="4163955" cy="2993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773415"/>
            <a:ext cx="4320479" cy="2943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52327"/>
            <a:ext cx="2448272" cy="214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25511" y="19009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89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4298" y="188640"/>
            <a:ext cx="5586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9345" y="4690591"/>
            <a:ext cx="35630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Экскурсия в автошколу «Клаксон»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Просмотр видеоролика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«Твой приятель – светофор»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Беседа «Азбука жезла»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1308">
            <a:off x="7132482" y="5251493"/>
            <a:ext cx="1818800" cy="158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7"/>
          <a:stretch/>
        </p:blipFill>
        <p:spPr>
          <a:xfrm>
            <a:off x="263401" y="773415"/>
            <a:ext cx="4308599" cy="3015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71"/>
          <a:stretch/>
        </p:blipFill>
        <p:spPr>
          <a:xfrm>
            <a:off x="5508104" y="773415"/>
            <a:ext cx="3240360" cy="3735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5" t="26774"/>
          <a:stretch/>
        </p:blipFill>
        <p:spPr>
          <a:xfrm>
            <a:off x="263401" y="3789040"/>
            <a:ext cx="434594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4403117" y="892986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90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4298" y="188640"/>
            <a:ext cx="5586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85860" y="3943143"/>
            <a:ext cx="35905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ООД «Путешествие в страну дорожных знаков»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ООД «Знаки бывают разные»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Тематическая игра  «Дорожные происшествия»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1308">
            <a:off x="6856128" y="5003092"/>
            <a:ext cx="2085687" cy="18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51520" y="773415"/>
            <a:ext cx="4464496" cy="27996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5" t="19617" r="23493"/>
          <a:stretch/>
        </p:blipFill>
        <p:spPr>
          <a:xfrm>
            <a:off x="251520" y="3717032"/>
            <a:ext cx="462870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C:\Users\Оля\Desktop\фото дорожн\P10112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016" y="773415"/>
            <a:ext cx="4320480" cy="2943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0" y="219178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8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4298" y="188640"/>
            <a:ext cx="5586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4653136"/>
            <a:ext cx="360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Театрализованная игра «Приключения в стране непослушных дорожных знаков»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Развлечение «Незнайка и </a:t>
            </a:r>
            <a:r>
              <a:rPr lang="ru-RU" sz="1600" b="1" dirty="0" err="1" smtClean="0">
                <a:solidFill>
                  <a:srgbClr val="002060"/>
                </a:solidFill>
              </a:rPr>
              <a:t>Стобед</a:t>
            </a:r>
            <a:r>
              <a:rPr lang="ru-RU" sz="1600" b="1" dirty="0" smtClean="0">
                <a:solidFill>
                  <a:srgbClr val="002060"/>
                </a:solidFill>
              </a:rPr>
              <a:t>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Интеллектуальная игра «Переполох в </a:t>
            </a:r>
            <a:r>
              <a:rPr lang="ru-RU" sz="1600" b="1" dirty="0" err="1" smtClean="0">
                <a:solidFill>
                  <a:srgbClr val="002060"/>
                </a:solidFill>
              </a:rPr>
              <a:t>Светофории</a:t>
            </a:r>
            <a:r>
              <a:rPr lang="ru-RU" sz="1600" b="1" dirty="0" smtClean="0">
                <a:solidFill>
                  <a:srgbClr val="002060"/>
                </a:solidFill>
              </a:rPr>
              <a:t>»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9" name="Picture 2" descr="G:\ГБДД ВОСПИТАТЕЛИ\Новая папка\DSC_0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773415"/>
            <a:ext cx="4248473" cy="2655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0" y="116632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Пользователь\Desktop\ФОТО ФИЗО ГБДД\DSCN16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573016"/>
            <a:ext cx="453650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3krv.tvoysadik.ru/images/ts3krv_new/NRf9f6ebfc64467f0a74e4cfffa1a2e91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73415"/>
            <a:ext cx="4392488" cy="2943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92" y="2924944"/>
            <a:ext cx="2232248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8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88640"/>
            <a:ext cx="79612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9379" y="3902326"/>
            <a:ext cx="3582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err="1" smtClean="0">
                <a:solidFill>
                  <a:srgbClr val="002060"/>
                </a:solidFill>
              </a:rPr>
              <a:t>Квест</a:t>
            </a:r>
            <a:r>
              <a:rPr lang="ru-RU" sz="1600" b="1" dirty="0" smtClean="0">
                <a:solidFill>
                  <a:srgbClr val="002060"/>
                </a:solidFill>
              </a:rPr>
              <a:t> – «Пираты и правила дорожной безопасности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Дидактическая игра «Собери машину, назови ее части»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err="1" smtClean="0">
                <a:solidFill>
                  <a:srgbClr val="002060"/>
                </a:solidFill>
              </a:rPr>
              <a:t>Лего</a:t>
            </a:r>
            <a:r>
              <a:rPr lang="ru-RU" sz="1600" b="1" dirty="0" smtClean="0">
                <a:solidFill>
                  <a:srgbClr val="002060"/>
                </a:solidFill>
              </a:rPr>
              <a:t>-конструирование «Автопарк»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157192"/>
            <a:ext cx="2016224" cy="162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DSCN43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8659" y="3671750"/>
            <a:ext cx="4619365" cy="311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170404_1610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9221" y="773415"/>
            <a:ext cx="4295267" cy="2898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68658" y="773415"/>
            <a:ext cx="4500563" cy="289833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168658" y="2290235"/>
            <a:ext cx="946958" cy="200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6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88640"/>
            <a:ext cx="79612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087" y="5541036"/>
            <a:ext cx="40628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Практическая деятельность «Грамотный пассажир»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Настольная игра «Дорожные знаки»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</a:rPr>
              <a:t> </a:t>
            </a:r>
            <a:r>
              <a:rPr lang="ru-RU" sz="1600" b="1" dirty="0" smtClean="0">
                <a:solidFill>
                  <a:srgbClr val="002060"/>
                </a:solidFill>
              </a:rPr>
              <a:t>Сложи светофор из цветных палочек.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0202"/>
          <a:stretch/>
        </p:blipFill>
        <p:spPr bwMode="auto">
          <a:xfrm>
            <a:off x="4684430" y="777045"/>
            <a:ext cx="4176427" cy="2795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D:\моя работа\дети 3016\фото март 2017\20170322_104609.jpg"/>
          <p:cNvPicPr>
            <a:picLocks noChangeAspect="1" noChangeArrowheads="1"/>
          </p:cNvPicPr>
          <p:nvPr/>
        </p:nvPicPr>
        <p:blipFill rotWithShape="1">
          <a:blip r:embed="rId4" cstate="print"/>
          <a:srcRect l="4499" b="9496"/>
          <a:stretch/>
        </p:blipFill>
        <p:spPr bwMode="auto">
          <a:xfrm>
            <a:off x="4684430" y="3717032"/>
            <a:ext cx="4352065" cy="2901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 descr="D:\моя работа\дети 3016\фото март 2017\20170320_092332.jpg"/>
          <p:cNvPicPr>
            <a:picLocks noChangeAspect="1" noChangeArrowheads="1"/>
          </p:cNvPicPr>
          <p:nvPr/>
        </p:nvPicPr>
        <p:blipFill rotWithShape="1">
          <a:blip r:embed="rId5" cstate="print"/>
          <a:srcRect b="11509"/>
          <a:stretch/>
        </p:blipFill>
        <p:spPr bwMode="auto">
          <a:xfrm>
            <a:off x="395536" y="777045"/>
            <a:ext cx="3834523" cy="4524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875" y="2794661"/>
            <a:ext cx="1844394" cy="155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157652" y="188640"/>
            <a:ext cx="1101980" cy="260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30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88640"/>
            <a:ext cx="79612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78714" y="5229200"/>
            <a:ext cx="3582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Беседа «Перекресток»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Решение проблемных ситуаций.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Рассматривание иллюстраций, составление рассказов «Куда спешат машины»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47" y="773415"/>
            <a:ext cx="4556697" cy="2943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2" r="10045"/>
          <a:stretch/>
        </p:blipFill>
        <p:spPr>
          <a:xfrm>
            <a:off x="5292080" y="773415"/>
            <a:ext cx="3168352" cy="4155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4612140" y="762530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06207">
            <a:off x="7830778" y="178284"/>
            <a:ext cx="1259309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20170320_09502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347" y="3717032"/>
            <a:ext cx="446067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912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88640"/>
            <a:ext cx="8465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 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7378" y="3844528"/>
            <a:ext cx="33790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ООД аппликация «Пешеходный переход»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Фотоколлаж «Улицы города Кировграда – совместная творческая работа.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Альбом рисунков «Безопасность   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                      на дороге глазами детей»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600" dirty="0" smtClean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2" r="8567" b="5602"/>
          <a:stretch/>
        </p:blipFill>
        <p:spPr>
          <a:xfrm>
            <a:off x="251520" y="773415"/>
            <a:ext cx="4608512" cy="3087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860032" y="773415"/>
            <a:ext cx="4104456" cy="285699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47070" y="4149080"/>
            <a:ext cx="1928813" cy="249396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2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192523" y="3861048"/>
            <a:ext cx="2091446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987824" y="4984112"/>
            <a:ext cx="2016225" cy="1224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61274" y="5483915"/>
            <a:ext cx="1872208" cy="1312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0" y="481027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kemdou175.ucoz.ru/doki/sun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6313">
            <a:off x="7452321" y="5596254"/>
            <a:ext cx="1408538" cy="12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7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88640"/>
            <a:ext cx="8465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 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5046346"/>
            <a:ext cx="34849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Мы рисуем «Городская улица»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Совместные творческие работы, участвовавшие в муниципальной выставке «Три волшебных глаза»</a:t>
            </a:r>
            <a:endParaRPr lang="ru-RU" sz="1600" dirty="0" smtClean="0">
              <a:solidFill>
                <a:srgbClr val="002060"/>
              </a:solidFill>
            </a:endParaRPr>
          </a:p>
        </p:txBody>
      </p:sp>
      <p:pic>
        <p:nvPicPr>
          <p:cNvPr id="16" name="Picture 2" descr="http://kemdou175.ucoz.ru/doki/su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7742">
            <a:off x="3874317" y="1033931"/>
            <a:ext cx="1532517" cy="147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20170330_1149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17794" y="773415"/>
            <a:ext cx="3243064" cy="371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" t="5662" r="5900" b="19726"/>
          <a:stretch/>
        </p:blipFill>
        <p:spPr bwMode="auto">
          <a:xfrm>
            <a:off x="251519" y="773415"/>
            <a:ext cx="3302653" cy="186349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36913"/>
            <a:ext cx="3528392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" t="4437" r="8410" b="12256"/>
          <a:stretch/>
        </p:blipFill>
        <p:spPr bwMode="auto">
          <a:xfrm>
            <a:off x="1902844" y="4653136"/>
            <a:ext cx="3605259" cy="186363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236282" y="4005064"/>
            <a:ext cx="159941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29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55446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06991" y="5301208"/>
            <a:ext cx="3582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Участие детей ДОУ в творческом конкурсе МВД России «Полицейский Дядя Степа»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Награждение победителей – финалистов конкурса.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Садик\Downloads\IMG_82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" t="14549" r="10080" b="-2759"/>
          <a:stretch/>
        </p:blipFill>
        <p:spPr bwMode="auto">
          <a:xfrm>
            <a:off x="3779912" y="1728402"/>
            <a:ext cx="5036302" cy="3401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7" name="Picture 11" descr="C:\Users\Садик\Downloads\_MG_82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6" r="15061" b="5703"/>
          <a:stretch/>
        </p:blipFill>
        <p:spPr bwMode="auto">
          <a:xfrm>
            <a:off x="460375" y="1467965"/>
            <a:ext cx="3031504" cy="4309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0" y="249357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937"/>
            <a:ext cx="2232248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23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77" r="3048" b="8675"/>
          <a:stretch/>
        </p:blipFill>
        <p:spPr bwMode="auto">
          <a:xfrm>
            <a:off x="0" y="4725144"/>
            <a:ext cx="9143999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24946" y="2708920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1" y="260648"/>
            <a:ext cx="878497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программы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Оптимизация условий в ДОУ </a:t>
            </a:r>
            <a:r>
              <a:rPr lang="ru-RU" sz="2000" b="1" dirty="0">
                <a:solidFill>
                  <a:srgbClr val="002060"/>
                </a:solidFill>
              </a:rPr>
              <a:t>для формирования у дошкольников устойчивых навыков осознанного безопасного  поведения на улицах города.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4826" y="1435698"/>
            <a:ext cx="757966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программы: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</a:rPr>
              <a:t>Изучение </a:t>
            </a:r>
            <a:r>
              <a:rPr lang="ru-RU" b="1" dirty="0">
                <a:solidFill>
                  <a:srgbClr val="002060"/>
                </a:solidFill>
              </a:rPr>
              <a:t>Правил дорожного движения </a:t>
            </a:r>
            <a:r>
              <a:rPr lang="ru-RU" b="1" dirty="0" smtClean="0">
                <a:solidFill>
                  <a:srgbClr val="002060"/>
                </a:solidFill>
              </a:rPr>
              <a:t>педагогами и персоналом ДОУ; </a:t>
            </a:r>
            <a:r>
              <a:rPr lang="ru-RU" b="1" dirty="0">
                <a:solidFill>
                  <a:srgbClr val="002060"/>
                </a:solidFill>
              </a:rPr>
              <a:t>привлечение к ВОП работников ГИБДД.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</a:rPr>
              <a:t>Изучение дошкольниками </a:t>
            </a:r>
            <a:r>
              <a:rPr lang="ru-RU" b="1" dirty="0">
                <a:solidFill>
                  <a:srgbClr val="002060"/>
                </a:solidFill>
              </a:rPr>
              <a:t>правил </a:t>
            </a:r>
            <a:r>
              <a:rPr lang="ru-RU" b="1" dirty="0" smtClean="0">
                <a:solidFill>
                  <a:srgbClr val="002060"/>
                </a:solidFill>
              </a:rPr>
              <a:t>дорожной безопасности.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</a:rPr>
              <a:t>Профилактическая </a:t>
            </a:r>
            <a:r>
              <a:rPr lang="ru-RU" b="1" dirty="0">
                <a:solidFill>
                  <a:srgbClr val="002060"/>
                </a:solidFill>
              </a:rPr>
              <a:t>работа с детьми с </a:t>
            </a:r>
            <a:r>
              <a:rPr lang="ru-RU" b="1" dirty="0" smtClean="0">
                <a:solidFill>
                  <a:srgbClr val="002060"/>
                </a:solidFill>
              </a:rPr>
              <a:t>использованием ООД, </a:t>
            </a:r>
            <a:r>
              <a:rPr lang="ru-RU" b="1" dirty="0">
                <a:solidFill>
                  <a:srgbClr val="002060"/>
                </a:solidFill>
              </a:rPr>
              <a:t>бесед, дидактических игр, просмотров видеоматериалов, чтением художественной литературы, обсуждением ситуаций.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</a:rPr>
              <a:t>Разъяснительная </a:t>
            </a:r>
            <a:r>
              <a:rPr lang="ru-RU" b="1" dirty="0">
                <a:solidFill>
                  <a:srgbClr val="002060"/>
                </a:solidFill>
              </a:rPr>
              <a:t>работа с родителями.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</a:rPr>
              <a:t>Оптимизация </a:t>
            </a:r>
            <a:r>
              <a:rPr lang="ru-RU" b="1" dirty="0">
                <a:solidFill>
                  <a:srgbClr val="002060"/>
                </a:solidFill>
              </a:rPr>
              <a:t>в группах ДОУ </a:t>
            </a:r>
            <a:r>
              <a:rPr lang="ru-RU" b="1" dirty="0" smtClean="0">
                <a:solidFill>
                  <a:srgbClr val="002060"/>
                </a:solidFill>
              </a:rPr>
              <a:t> развивающей предметно-пространственной </a:t>
            </a:r>
            <a:r>
              <a:rPr lang="ru-RU" b="1" dirty="0">
                <a:solidFill>
                  <a:srgbClr val="002060"/>
                </a:solidFill>
              </a:rPr>
              <a:t>среды, способствующей формированию и развитию умений, навыков безопасного поведения у </a:t>
            </a:r>
            <a:r>
              <a:rPr lang="ru-RU" b="1" dirty="0" smtClean="0">
                <a:solidFill>
                  <a:srgbClr val="002060"/>
                </a:solidFill>
              </a:rPr>
              <a:t>дошкольников.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53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554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Физическое 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8044" y="3750691"/>
            <a:ext cx="3888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Подвижная игра «Мы шоферы»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Подвижная игра «Красный, желтый, зеленый»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Спортивное развлечение  «Правила движения, достойны уважения»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" name="AutoShape 6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20" y="5301208"/>
            <a:ext cx="1656184" cy="142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20170323_162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574" y="773415"/>
            <a:ext cx="4560441" cy="279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SCN44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5" y="773415"/>
            <a:ext cx="4248473" cy="279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G:\Новая папка\SDC165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9524" y="3645024"/>
            <a:ext cx="4486491" cy="3078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155574" y="90025"/>
            <a:ext cx="1032049" cy="240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15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188640"/>
            <a:ext cx="82880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 проект в младшей группе «Правила дорожные – правила надежные»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149080"/>
            <a:ext cx="30963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Творческая игра «Автобусное путешествие»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Театрализованная игра «Дорожные приключения колобка»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 – ролевая игра «Перекресток»</a:t>
            </a:r>
          </a:p>
        </p:txBody>
      </p:sp>
      <p:sp>
        <p:nvSpPr>
          <p:cNvPr id="2" name="AutoShape 6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 descr="C:\Users\Садик\Desktop\Апрель Ускова\SAM_24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66" y="1194662"/>
            <a:ext cx="4248472" cy="2522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Садик\Desktop\Апрель Ускова\SAM_24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96" y="3653454"/>
            <a:ext cx="4304392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Садик\Desktop\Апрель Ускова\SAM_246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6"/>
          <a:stretch/>
        </p:blipFill>
        <p:spPr bwMode="auto">
          <a:xfrm>
            <a:off x="4752020" y="1194662"/>
            <a:ext cx="4068453" cy="2522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107240" y="3717032"/>
            <a:ext cx="136841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38197"/>
            <a:ext cx="151216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86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188640"/>
            <a:ext cx="82880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 проект в средней группе «Светофор и я - друзья»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3684" y="4527942"/>
            <a:ext cx="36414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Пропаганда по дорожной безопасности – раздача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листовок.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Наблюдение за пешеходами на перекрестке.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 – ролевая игра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«Автоперевозки»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AutoShape 6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Users\Садик\Downloads\20170922_112922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36" y="1124744"/>
            <a:ext cx="4237048" cy="2689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t="8004"/>
          <a:stretch/>
        </p:blipFill>
        <p:spPr bwMode="auto">
          <a:xfrm>
            <a:off x="4572000" y="1124744"/>
            <a:ext cx="4392487" cy="280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D:\моя работа\дети 3016\фото март 2017\20170323_1141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3933057"/>
            <a:ext cx="4448844" cy="2759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43925"/>
            <a:ext cx="151216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140928" y="188640"/>
            <a:ext cx="1248494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7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188640"/>
            <a:ext cx="8288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 с родителями 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212" y="4149080"/>
            <a:ext cx="33127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q"/>
            </a:pP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AutoShape 6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545" y="1964523"/>
            <a:ext cx="151216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3851920" y="2996953"/>
            <a:ext cx="2810868" cy="1656184"/>
          </a:xfrm>
          <a:prstGeom prst="ellipse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ВЗАИМОДЕЙСТВИЯ</a:t>
            </a: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65861" y="895839"/>
            <a:ext cx="1908422" cy="740105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СОБРАНИЯ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40042" y="1788794"/>
            <a:ext cx="1908422" cy="740105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КРУГЛЫЕ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СТОЛЫ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840042" y="3609653"/>
            <a:ext cx="1908422" cy="740105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БЕСЕДЫ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09827" y="5455235"/>
            <a:ext cx="1908422" cy="740105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КОНСУЛЬТАЦИИ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60133" y="945678"/>
            <a:ext cx="1858116" cy="740105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ДЕБАТЫ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840042" y="4487634"/>
            <a:ext cx="1908422" cy="740105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ПРОЕКТЫ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09827" y="2688895"/>
            <a:ext cx="1908422" cy="740105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УЧАСТИЕ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В ВОП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06209" y="5713231"/>
            <a:ext cx="1908422" cy="740105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УЧАСТИЕ В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ДОСУГАХ</a:t>
            </a:r>
            <a:endParaRPr lang="ru-RU" sz="1600" b="1" dirty="0">
              <a:solidFill>
                <a:srgbClr val="C0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220072" y="1653606"/>
            <a:ext cx="37282" cy="13433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5940152" y="1265891"/>
            <a:ext cx="722636" cy="1793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220072" y="4653137"/>
            <a:ext cx="0" cy="1060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940152" y="4653137"/>
            <a:ext cx="899890" cy="9361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414631" y="4349758"/>
            <a:ext cx="425411" cy="303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7" idx="7"/>
          </p:cNvCxnSpPr>
          <p:nvPr/>
        </p:nvCxnSpPr>
        <p:spPr>
          <a:xfrm flipV="1">
            <a:off x="6251146" y="2325279"/>
            <a:ext cx="480824" cy="9142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Прямая соединительная линия 1024"/>
          <p:cNvCxnSpPr/>
          <p:nvPr/>
        </p:nvCxnSpPr>
        <p:spPr>
          <a:xfrm flipV="1">
            <a:off x="6491558" y="3239496"/>
            <a:ext cx="240412" cy="189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Прямая соединительная линия 1027"/>
          <p:cNvCxnSpPr>
            <a:endCxn id="16" idx="1"/>
          </p:cNvCxnSpPr>
          <p:nvPr/>
        </p:nvCxnSpPr>
        <p:spPr>
          <a:xfrm>
            <a:off x="6627336" y="3979705"/>
            <a:ext cx="21270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Садик\Downloads\20171002_0903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" r="11120"/>
          <a:stretch/>
        </p:blipFill>
        <p:spPr bwMode="auto">
          <a:xfrm>
            <a:off x="118781" y="3429000"/>
            <a:ext cx="3733139" cy="3287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 descr="C:\Users\Садик\Downloads\20171002_09022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" t="10691" r="7261" b="19113"/>
          <a:stretch/>
        </p:blipFill>
        <p:spPr bwMode="auto">
          <a:xfrm>
            <a:off x="118781" y="773415"/>
            <a:ext cx="3733139" cy="2655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3726545" y="4149079"/>
            <a:ext cx="1433487" cy="270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8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188640"/>
            <a:ext cx="8288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педагогами 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212" y="4149080"/>
            <a:ext cx="33127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q"/>
            </a:pP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AutoShape 6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apf.mail.ru/cgi-bin/readmsg/_MG_8250.JPG?id=14960776090000000579%3B0%3B3&amp;x-email=allamelnik63%40mail.ru&amp;exif=1&amp;bs=3030&amp;bl=3273564&amp;ct=image%2Fjpeg&amp;cn=_MG_8250.JPG&amp;cte=bin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139951" y="2996953"/>
            <a:ext cx="2593737" cy="1656184"/>
          </a:xfrm>
          <a:prstGeom prst="ellipse">
            <a:avLst/>
          </a:prstGeom>
          <a:solidFill>
            <a:srgbClr val="92D05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СОТРУДНИЧЕСТВА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65861" y="895839"/>
            <a:ext cx="1908422" cy="740105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МАСТЕР-КЛАСС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40042" y="1788794"/>
            <a:ext cx="1908422" cy="74010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КРУГЛЫЕ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СТОЛЫ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840042" y="3609653"/>
            <a:ext cx="1908422" cy="74010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ПРЕЗЕНТЦИИ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09827" y="5455235"/>
            <a:ext cx="1908422" cy="74010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КОНСУЛЬТАЦИИ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60132" y="945678"/>
            <a:ext cx="1888331" cy="74010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КПК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840042" y="4487634"/>
            <a:ext cx="1908422" cy="74010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ПРОЕКТЫ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09827" y="2688895"/>
            <a:ext cx="1908422" cy="74010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ПЕДАГОГИЧЕСКИЕ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СОВЕТЫ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06209" y="5713231"/>
            <a:ext cx="1908422" cy="74010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ДЕЛОВАЫЕ-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ИГРЫ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220072" y="1653606"/>
            <a:ext cx="37282" cy="13433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5940152" y="1265891"/>
            <a:ext cx="722636" cy="1793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220072" y="4653137"/>
            <a:ext cx="0" cy="1060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940152" y="4653137"/>
            <a:ext cx="899890" cy="9361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414631" y="4349758"/>
            <a:ext cx="425411" cy="303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7" idx="7"/>
          </p:cNvCxnSpPr>
          <p:nvPr/>
        </p:nvCxnSpPr>
        <p:spPr>
          <a:xfrm flipV="1">
            <a:off x="6353844" y="2325280"/>
            <a:ext cx="378126" cy="91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Прямая соединительная линия 1024"/>
          <p:cNvCxnSpPr/>
          <p:nvPr/>
        </p:nvCxnSpPr>
        <p:spPr>
          <a:xfrm flipV="1">
            <a:off x="6491558" y="3239496"/>
            <a:ext cx="240412" cy="189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Прямая соединительная линия 1027"/>
          <p:cNvCxnSpPr>
            <a:endCxn id="16" idx="1"/>
          </p:cNvCxnSpPr>
          <p:nvPr/>
        </p:nvCxnSpPr>
        <p:spPr>
          <a:xfrm>
            <a:off x="6627336" y="3979705"/>
            <a:ext cx="21270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4" descr="C:\Users\Егор\Desktop\фотооооо\Новая папка\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98" y="773415"/>
            <a:ext cx="4086463" cy="2836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 descr="C:\Users\Егор\Desktop\фотооооо\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5" y="3609652"/>
            <a:ext cx="4110286" cy="3034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1831503"/>
            <a:ext cx="151216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0" y="2325279"/>
            <a:ext cx="1259210" cy="211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6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40" r="3048" b="16174"/>
          <a:stretch/>
        </p:blipFill>
        <p:spPr bwMode="auto">
          <a:xfrm>
            <a:off x="0" y="5297732"/>
            <a:ext cx="9143999" cy="15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1838657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2" descr="http://kemdou175.ucoz.ru/doki/sun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01586"/>
            <a:ext cx="183671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832" y="188640"/>
            <a:ext cx="871833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знаний правил  безопасного поведения на проезжей части, в транспорте и во дворе.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/>
              <a:t> </a:t>
            </a:r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Младшая группа. Дети </a:t>
            </a:r>
            <a:r>
              <a:rPr lang="ru-RU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знать: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знать, как работает светофор (называть его сигналы), при каком сигнале можно переходить проезжую часть;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владеть понятиями: водитель, пассажир, пешеход; использовать их в речи;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знать название транспортных средств: легковой автомобиль; машины: грузовая, «скорая помощь», пожарная; трамвай, автобус, поезд;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иметь представление, что такое проезжая часть, тротуар.</a:t>
            </a:r>
          </a:p>
          <a:p>
            <a:pPr algn="just"/>
            <a:endParaRPr lang="ru-RU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группа. Дети </a:t>
            </a:r>
            <a:r>
              <a:rPr lang="ru-RU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знать: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называть все сигналы светофора и рассказывать об их значении6 красный, желтый – «стой», зеленый – «убедись в безопасности и иди»;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узнавать разные виды транспорта; уметь классифицировать их: водный, воздушный, наземный;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называть правила поведения в транспорте, на улице;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знать, где можно переходить проезжую часть.</a:t>
            </a:r>
          </a:p>
        </p:txBody>
      </p:sp>
    </p:spTree>
    <p:extLst>
      <p:ext uri="{BB962C8B-B14F-4D97-AF65-F5344CB8AC3E}">
        <p14:creationId xmlns:p14="http://schemas.microsoft.com/office/powerpoint/2010/main" val="254635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28" r="3048" b="16173"/>
          <a:stretch/>
        </p:blipFill>
        <p:spPr bwMode="auto">
          <a:xfrm>
            <a:off x="0" y="5283200"/>
            <a:ext cx="9143999" cy="157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1838657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2" descr="http://kemdou175.ucoz.ru/doki/sun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01586"/>
            <a:ext cx="183671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832" y="188640"/>
            <a:ext cx="871833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знаний правил  безопасного поведения на проезжей части, в транспорте и во дворе.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dirty="0"/>
              <a:t> </a:t>
            </a:r>
            <a:r>
              <a:rPr lang="ru-RU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Старшая </a:t>
            </a:r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группа. Дети </a:t>
            </a:r>
            <a:r>
              <a:rPr lang="ru-RU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знать: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 знать дорожные знаки: «Пешеходный переход», «Движение пешеходов запрещено», «Дети», «Остановка трамвая», «Остановка автобуса», «Пункт медицинской помощи», «Место стоянки», «Въезд запрещен</a:t>
            </a:r>
            <a:r>
              <a:rPr lang="ru-RU" dirty="0" smtClean="0">
                <a:solidFill>
                  <a:srgbClr val="002060"/>
                </a:solidFill>
              </a:rPr>
              <a:t>»;</a:t>
            </a:r>
            <a:endParaRPr lang="ru-RU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иметь представление об опасных правилах дорожного движения;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узнавать разные виды транспорта, иметь объяснение их назначение;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называть правила поведения в транспорте, на проезжей части.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Подготовительная группа. Дети </a:t>
            </a:r>
            <a:r>
              <a:rPr lang="ru-RU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знать: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уметь решать проблемные ситуации, возникающие на проезжей части и во дворе;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узнавать разные виды транспорта, уметь квалифицировать: пассажирский, строительный, военный;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иметь представления о работе регулировщика и его функциях;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уметь классифицировать дорожные знаки: предупреждающие, 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запревающие, информационно-указательные.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9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77" r="3048" b="8675"/>
          <a:stretch/>
        </p:blipFill>
        <p:spPr bwMode="auto">
          <a:xfrm>
            <a:off x="0" y="4725144"/>
            <a:ext cx="9143999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179512" y="1451855"/>
            <a:ext cx="2016224" cy="341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1838657"/>
            <a:ext cx="5544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Лучший урок безопасного поведения – это пример окружающих ребёнка взрослых. </a:t>
            </a:r>
          </a:p>
        </p:txBody>
      </p:sp>
      <p:pic>
        <p:nvPicPr>
          <p:cNvPr id="7" name="Picture 2" descr="http://kemdou175.ucoz.ru/doki/sun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5" y="1"/>
            <a:ext cx="2376264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80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56" r="3048" b="12315"/>
          <a:stretch/>
        </p:blipFill>
        <p:spPr bwMode="auto">
          <a:xfrm>
            <a:off x="36004" y="5480891"/>
            <a:ext cx="9143999" cy="137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878497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программы: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02060"/>
                </a:solidFill>
              </a:rPr>
              <a:t>в</a:t>
            </a:r>
            <a:r>
              <a:rPr lang="ru-RU" sz="1700" b="1" dirty="0" smtClean="0">
                <a:solidFill>
                  <a:srgbClr val="002060"/>
                </a:solidFill>
              </a:rPr>
              <a:t>оспитывать в детях </a:t>
            </a:r>
            <a:r>
              <a:rPr lang="ru-RU" sz="1700" b="1" dirty="0">
                <a:solidFill>
                  <a:srgbClr val="002060"/>
                </a:solidFill>
              </a:rPr>
              <a:t>грамотных </a:t>
            </a:r>
            <a:r>
              <a:rPr lang="ru-RU" sz="1700" b="1" dirty="0" smtClean="0">
                <a:solidFill>
                  <a:srgbClr val="002060"/>
                </a:solidFill>
              </a:rPr>
              <a:t>пешеходов;</a:t>
            </a:r>
            <a:endParaRPr lang="ru-RU" sz="17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 smtClean="0">
                <a:solidFill>
                  <a:srgbClr val="002060"/>
                </a:solidFill>
              </a:rPr>
              <a:t>формировать </a:t>
            </a:r>
            <a:r>
              <a:rPr lang="ru-RU" sz="1700" b="1" dirty="0">
                <a:solidFill>
                  <a:srgbClr val="002060"/>
                </a:solidFill>
              </a:rPr>
              <a:t>системы представления ребенка об окружающем мире через знакомство с Правилами дорожного движения, формировать опыт познавательной деятельности, сохранив индивидуальность каждого ребенка;</a:t>
            </a:r>
            <a:endParaRPr lang="ru-RU" sz="17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02060"/>
                </a:solidFill>
              </a:rPr>
              <a:t>научить детей сознательно изучать Правила дорожного движения и пользоваться ими на практике;</a:t>
            </a:r>
            <a:endParaRPr lang="ru-RU" sz="17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02060"/>
                </a:solidFill>
              </a:rPr>
              <a:t>развивать у детей умение ориентироваться в различной обстановке, развивать способность к предвидению возможной опасности в конкретно меняющейся ситуации и построению адекватного безопасного поведения;</a:t>
            </a:r>
            <a:endParaRPr lang="ru-RU" sz="17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02060"/>
                </a:solidFill>
              </a:rPr>
              <a:t>формировать у дошкольников умения и навыки вести беседу (рассуждать, высказывать свое мнение, задавать вопросы и отвечать на них, уважительно относиться к собеседнику), самостоятельно находить решение проблем;</a:t>
            </a:r>
            <a:endParaRPr lang="ru-RU" sz="17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rgbClr val="002060"/>
                </a:solidFill>
              </a:rPr>
              <a:t>п</a:t>
            </a:r>
            <a:r>
              <a:rPr lang="ru-RU" sz="1700" b="1" dirty="0" smtClean="0">
                <a:solidFill>
                  <a:srgbClr val="002060"/>
                </a:solidFill>
              </a:rPr>
              <a:t>овышать педагогическое мастерство в работе с дошкольниками по вопросам безопасного поведения на улицах города с использованием </a:t>
            </a:r>
            <a:r>
              <a:rPr lang="ru-RU" sz="1700" b="1" dirty="0">
                <a:solidFill>
                  <a:srgbClr val="002060"/>
                </a:solidFill>
              </a:rPr>
              <a:t>разных </a:t>
            </a:r>
            <a:r>
              <a:rPr lang="ru-RU" sz="1700" b="1" dirty="0" smtClean="0">
                <a:solidFill>
                  <a:srgbClr val="002060"/>
                </a:solidFill>
              </a:rPr>
              <a:t>форм, методов в организации обучения </a:t>
            </a:r>
            <a:r>
              <a:rPr lang="ru-RU" sz="1700" b="1" dirty="0">
                <a:solidFill>
                  <a:srgbClr val="002060"/>
                </a:solidFill>
              </a:rPr>
              <a:t>и </a:t>
            </a:r>
            <a:r>
              <a:rPr lang="ru-RU" sz="1700" b="1" dirty="0" smtClean="0">
                <a:solidFill>
                  <a:srgbClr val="002060"/>
                </a:solidFill>
              </a:rPr>
              <a:t>воспитания детей ПДБ </a:t>
            </a:r>
            <a:r>
              <a:rPr lang="ru-RU" sz="1700" b="1" dirty="0">
                <a:solidFill>
                  <a:srgbClr val="002060"/>
                </a:solidFill>
              </a:rPr>
              <a:t>с учетом индивидуальных и возрастных особенностей </a:t>
            </a:r>
            <a:r>
              <a:rPr lang="ru-RU" sz="1700" b="1" dirty="0" smtClean="0">
                <a:solidFill>
                  <a:srgbClr val="002060"/>
                </a:solidFill>
              </a:rPr>
              <a:t>дошкольников </a:t>
            </a:r>
            <a:r>
              <a:rPr lang="ru-RU" sz="1700" b="1" smtClean="0">
                <a:solidFill>
                  <a:srgbClr val="002060"/>
                </a:solidFill>
              </a:rPr>
              <a:t>на основе ФГОС ДО;</a:t>
            </a:r>
            <a:endParaRPr lang="ru-RU" sz="17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 smtClean="0">
                <a:solidFill>
                  <a:srgbClr val="002060"/>
                </a:solidFill>
              </a:rPr>
              <a:t>осуществлять </a:t>
            </a:r>
            <a:r>
              <a:rPr lang="ru-RU" sz="1700" b="1" dirty="0">
                <a:solidFill>
                  <a:srgbClr val="002060"/>
                </a:solidFill>
              </a:rPr>
              <a:t>педагогическое просвещение родителей по вопросам дорожной  безопасности</a:t>
            </a:r>
            <a:r>
              <a:rPr lang="ru-RU" sz="1700" b="1" dirty="0" smtClean="0">
                <a:solidFill>
                  <a:srgbClr val="002060"/>
                </a:solidFill>
              </a:rPr>
              <a:t>; вовлекать </a:t>
            </a:r>
            <a:r>
              <a:rPr lang="ru-RU" sz="1700" b="1" dirty="0">
                <a:solidFill>
                  <a:srgbClr val="002060"/>
                </a:solidFill>
              </a:rPr>
              <a:t>родителей в </a:t>
            </a:r>
            <a:r>
              <a:rPr lang="ru-RU" sz="1700" b="1" dirty="0" smtClean="0">
                <a:solidFill>
                  <a:srgbClr val="002060"/>
                </a:solidFill>
              </a:rPr>
              <a:t>ВОП через </a:t>
            </a:r>
            <a:r>
              <a:rPr lang="ru-RU" sz="1700" b="1" dirty="0">
                <a:solidFill>
                  <a:srgbClr val="002060"/>
                </a:solidFill>
              </a:rPr>
              <a:t>совместную творческую деятельность детей и взрослых.</a:t>
            </a:r>
            <a:endParaRPr lang="ru-RU" sz="1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5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56" r="3048" b="12315"/>
          <a:stretch/>
        </p:blipFill>
        <p:spPr bwMode="auto">
          <a:xfrm>
            <a:off x="36004" y="5480891"/>
            <a:ext cx="9143999" cy="137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2640" y="9506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построения программы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«Школа дорожных наук»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707904" y="2564169"/>
            <a:ext cx="2160240" cy="17296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43608" y="3791208"/>
            <a:ext cx="2520280" cy="100523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СИСТЕМНОСТЬ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264188" y="2423761"/>
            <a:ext cx="2520280" cy="100523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НАГЛЯДНОСТЬ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28184" y="3720586"/>
            <a:ext cx="2520280" cy="100523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ДОСТУПНОСТЬ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788024" y="5013175"/>
            <a:ext cx="2556284" cy="1122341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НЕПРЕРЫВНОСТЬ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831638" y="5007005"/>
            <a:ext cx="2520280" cy="116244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СМЫСЛОВОЕ</a:t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>ОТНОШЕНИЕ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К МИРУ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91681" y="1340768"/>
            <a:ext cx="2859742" cy="863763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ПСИХОЛОГИЧЕСКИЙ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КОМФОРТ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30728" y="2423760"/>
            <a:ext cx="2465005" cy="100523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ПОЭТАПНОСТЬ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847637" y="1340768"/>
            <a:ext cx="2820707" cy="852795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ДИФФЕРЕНЦИАЦИЯ</a:t>
            </a:r>
            <a:endParaRPr lang="ru-RU" sz="1600" b="1" dirty="0">
              <a:solidFill>
                <a:srgbClr val="FF0000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3707904" y="2193563"/>
            <a:ext cx="644014" cy="370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Прямая соединительная линия 2048"/>
          <p:cNvCxnSpPr/>
          <p:nvPr/>
        </p:nvCxnSpPr>
        <p:spPr>
          <a:xfrm flipV="1">
            <a:off x="5148064" y="2193563"/>
            <a:ext cx="288032" cy="370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Прямая соединительная линия 2053"/>
          <p:cNvCxnSpPr/>
          <p:nvPr/>
        </p:nvCxnSpPr>
        <p:spPr>
          <a:xfrm flipV="1">
            <a:off x="5868144" y="3140968"/>
            <a:ext cx="504056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6" name="Прямая соединительная линия 2055"/>
          <p:cNvCxnSpPr>
            <a:stCxn id="4" idx="5"/>
          </p:cNvCxnSpPr>
          <p:nvPr/>
        </p:nvCxnSpPr>
        <p:spPr>
          <a:xfrm>
            <a:off x="5551784" y="4040524"/>
            <a:ext cx="712404" cy="36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8" name="Прямая соединительная линия 2057"/>
          <p:cNvCxnSpPr/>
          <p:nvPr/>
        </p:nvCxnSpPr>
        <p:spPr>
          <a:xfrm flipH="1" flipV="1">
            <a:off x="3195733" y="3140968"/>
            <a:ext cx="512171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0" name="Прямая соединительная линия 2059"/>
          <p:cNvCxnSpPr/>
          <p:nvPr/>
        </p:nvCxnSpPr>
        <p:spPr>
          <a:xfrm flipH="1">
            <a:off x="3563888" y="3933056"/>
            <a:ext cx="288032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Прямая соединительная линия 2061"/>
          <p:cNvCxnSpPr>
            <a:endCxn id="18" idx="7"/>
          </p:cNvCxnSpPr>
          <p:nvPr/>
        </p:nvCxnSpPr>
        <p:spPr>
          <a:xfrm flipH="1">
            <a:off x="3982832" y="4223205"/>
            <a:ext cx="369086" cy="954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4" name="Прямая соединительная линия 2063"/>
          <p:cNvCxnSpPr/>
          <p:nvPr/>
        </p:nvCxnSpPr>
        <p:spPr>
          <a:xfrm>
            <a:off x="5148064" y="4293827"/>
            <a:ext cx="504056" cy="713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50788" y="3151223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00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52" y="0"/>
            <a:ext cx="91579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56" r="3048" b="12315"/>
          <a:stretch/>
        </p:blipFill>
        <p:spPr bwMode="auto">
          <a:xfrm>
            <a:off x="36004" y="5480891"/>
            <a:ext cx="9143999" cy="137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Интеграция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03404" y="3536721"/>
            <a:ext cx="4737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с детьми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6318" y="4469185"/>
            <a:ext cx="2088232" cy="914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ИГРОВЫЕ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788024" y="4498167"/>
            <a:ext cx="1943946" cy="914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НАГЛЯДНЫЕ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627035" y="4498167"/>
            <a:ext cx="1944965" cy="914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СЛОВЕСНЫЕ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98952" y="4463189"/>
            <a:ext cx="1993528" cy="914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АКТИВНЫЕ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 rot="10800000" flipV="1">
            <a:off x="3203848" y="805080"/>
            <a:ext cx="2736302" cy="1183760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Овал 29"/>
          <p:cNvSpPr/>
          <p:nvPr/>
        </p:nvSpPr>
        <p:spPr>
          <a:xfrm rot="10800000" flipV="1">
            <a:off x="251515" y="687846"/>
            <a:ext cx="2664298" cy="1138438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ПОЗНАВАТЕЛЬНОЕ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РАЗВТИЕ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 rot="10800000" flipV="1">
            <a:off x="2915814" y="2199292"/>
            <a:ext cx="3024337" cy="1138438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СОЦИАЛЬНО-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КОММУНИКАТИВНОЕ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РАЗВИТИЕ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 rot="10800000" flipV="1">
            <a:off x="163954" y="2065888"/>
            <a:ext cx="2448273" cy="1138438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РЕЧЕВОЕ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РАЗВИТИЕ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 rot="10800000" flipV="1">
            <a:off x="6261719" y="2065889"/>
            <a:ext cx="2630761" cy="1138438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ХУДОЖЕСТВЕННО-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ЭСТЕТИЧЕСКОЕ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РАЗВИТИЕ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35" name="Овал 34"/>
          <p:cNvSpPr/>
          <p:nvPr/>
        </p:nvSpPr>
        <p:spPr>
          <a:xfrm rot="10800000" flipV="1">
            <a:off x="6352962" y="687845"/>
            <a:ext cx="2448273" cy="1138438"/>
          </a:xfrm>
          <a:prstGeom prst="ellips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ФИЗИЧЕСКОЕ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РАЗВИТИЕ</a:t>
            </a:r>
          </a:p>
        </p:txBody>
      </p:sp>
      <p:cxnSp>
        <p:nvCxnSpPr>
          <p:cNvPr id="11" name="Прямая со стрелкой 10"/>
          <p:cNvCxnSpPr>
            <a:stCxn id="9" idx="6"/>
          </p:cNvCxnSpPr>
          <p:nvPr/>
        </p:nvCxnSpPr>
        <p:spPr>
          <a:xfrm flipH="1">
            <a:off x="2915813" y="1396960"/>
            <a:ext cx="28803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627035" y="1826284"/>
            <a:ext cx="792837" cy="5225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940150" y="1257065"/>
            <a:ext cx="32156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759997" y="1826284"/>
            <a:ext cx="592965" cy="37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788024" y="2012788"/>
            <a:ext cx="0" cy="186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36004" y="2924944"/>
            <a:ext cx="1294430" cy="23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87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56" r="3048" b="12315"/>
          <a:stretch/>
        </p:blipFill>
        <p:spPr bwMode="auto">
          <a:xfrm>
            <a:off x="36004" y="5480891"/>
            <a:ext cx="9143999" cy="137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работы с детьми</a:t>
            </a:r>
          </a:p>
        </p:txBody>
      </p:sp>
      <p:sp>
        <p:nvSpPr>
          <p:cNvPr id="2" name="Овал 1"/>
          <p:cNvSpPr/>
          <p:nvPr/>
        </p:nvSpPr>
        <p:spPr>
          <a:xfrm>
            <a:off x="3338159" y="2039144"/>
            <a:ext cx="2313960" cy="2184682"/>
          </a:xfrm>
          <a:prstGeom prst="ellips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49927" y="856117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ЧТЕНИЕ 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ХУД. ЛИТЕРАТЫРЫ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40152" y="5473128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ТЕАТРАЛИЗАЦИЯ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38710" y="4715611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ДОСУГИ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72200" y="3935794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СИТУАТИВНЫЙ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РАЗГОВОР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40252" y="3254794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ЭКСПЕРИМЕНТЫ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85926" y="2555421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НАБЛЮДЕНИЯ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16747" y="1758256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ЦЕЛЕВЫЕ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ПРОГУЛКИ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96136" y="882665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СПОРТИВНЫЕ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ПРАЗДНИКИ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30351" y="878339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РАЗВЛЕЧЕНИЯ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5576" y="3935794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ПРОЕКТНАЯ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ДЕЯТЕЛЬНОСТЬ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15616" y="4717504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МАСТЕР-КЛАССЫ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249927" y="5480891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БЕСЕДЫ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63887" y="5502157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ПРЕЗЕНТАЦИИ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5576" y="2473546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ИГРОВАЯ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ДЕЯТЕЛЬНОСТЬ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1520" y="3194370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ПОДУКТВНАЯ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ДЕЯТЕЛЬНОСТЬ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15616" y="1731119"/>
            <a:ext cx="2088232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ЭКСКУРСИИ</a:t>
            </a:r>
            <a:endParaRPr lang="ru-RU" sz="1600" b="1" dirty="0">
              <a:solidFill>
                <a:srgbClr val="7030A0"/>
              </a:solidFill>
            </a:endParaRPr>
          </a:p>
        </p:txBody>
      </p:sp>
      <p:pic>
        <p:nvPicPr>
          <p:cNvPr id="5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36004" y="175116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>
            <a:stCxn id="2" idx="0"/>
          </p:cNvCxnSpPr>
          <p:nvPr/>
        </p:nvCxnSpPr>
        <p:spPr>
          <a:xfrm flipV="1">
            <a:off x="4495139" y="1458729"/>
            <a:ext cx="0" cy="5804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148064" y="1458729"/>
            <a:ext cx="648072" cy="674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5472100" y="2307183"/>
            <a:ext cx="468052" cy="166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2" idx="6"/>
          </p:cNvCxnSpPr>
          <p:nvPr/>
        </p:nvCxnSpPr>
        <p:spPr>
          <a:xfrm flipV="1">
            <a:off x="5652119" y="2924944"/>
            <a:ext cx="833807" cy="2065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endCxn id="11" idx="1"/>
          </p:cNvCxnSpPr>
          <p:nvPr/>
        </p:nvCxnSpPr>
        <p:spPr>
          <a:xfrm>
            <a:off x="5652119" y="3542826"/>
            <a:ext cx="11881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Прямая соединительная линия 2047"/>
          <p:cNvCxnSpPr/>
          <p:nvPr/>
        </p:nvCxnSpPr>
        <p:spPr>
          <a:xfrm>
            <a:off x="5472100" y="3935794"/>
            <a:ext cx="90010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1" name="Прямая соединительная линия 2050"/>
          <p:cNvCxnSpPr/>
          <p:nvPr/>
        </p:nvCxnSpPr>
        <p:spPr>
          <a:xfrm>
            <a:off x="5004048" y="4079810"/>
            <a:ext cx="1134662" cy="637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Прямая соединительная линия 2052"/>
          <p:cNvCxnSpPr/>
          <p:nvPr/>
        </p:nvCxnSpPr>
        <p:spPr>
          <a:xfrm>
            <a:off x="4860032" y="4223826"/>
            <a:ext cx="1208990" cy="1249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Прямая соединительная линия 2054"/>
          <p:cNvCxnSpPr/>
          <p:nvPr/>
        </p:nvCxnSpPr>
        <p:spPr>
          <a:xfrm>
            <a:off x="4355976" y="4223826"/>
            <a:ext cx="0" cy="1249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7" name="Прямая соединительная линия 2056"/>
          <p:cNvCxnSpPr/>
          <p:nvPr/>
        </p:nvCxnSpPr>
        <p:spPr>
          <a:xfrm flipH="1">
            <a:off x="3203848" y="4223826"/>
            <a:ext cx="720080" cy="1278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1" name="Прямая соединительная линия 2060"/>
          <p:cNvCxnSpPr/>
          <p:nvPr/>
        </p:nvCxnSpPr>
        <p:spPr>
          <a:xfrm flipV="1">
            <a:off x="3059832" y="4079810"/>
            <a:ext cx="792088" cy="6358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Прямая соединительная линия 2062"/>
          <p:cNvCxnSpPr/>
          <p:nvPr/>
        </p:nvCxnSpPr>
        <p:spPr>
          <a:xfrm flipV="1">
            <a:off x="2843808" y="3645024"/>
            <a:ext cx="612068" cy="290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Прямая соединительная линия 2064"/>
          <p:cNvCxnSpPr>
            <a:stCxn id="21" idx="3"/>
          </p:cNvCxnSpPr>
          <p:nvPr/>
        </p:nvCxnSpPr>
        <p:spPr>
          <a:xfrm flipV="1">
            <a:off x="2339752" y="3429000"/>
            <a:ext cx="998407" cy="534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Прямая соединительная линия 2066"/>
          <p:cNvCxnSpPr>
            <a:stCxn id="20" idx="3"/>
          </p:cNvCxnSpPr>
          <p:nvPr/>
        </p:nvCxnSpPr>
        <p:spPr>
          <a:xfrm>
            <a:off x="2843808" y="2761578"/>
            <a:ext cx="494351" cy="163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9" name="Прямая соединительная линия 2068"/>
          <p:cNvCxnSpPr>
            <a:stCxn id="22" idx="3"/>
          </p:cNvCxnSpPr>
          <p:nvPr/>
        </p:nvCxnSpPr>
        <p:spPr>
          <a:xfrm>
            <a:off x="3203848" y="2019151"/>
            <a:ext cx="57606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1" name="Прямая соединительная линия 2070"/>
          <p:cNvCxnSpPr/>
          <p:nvPr/>
        </p:nvCxnSpPr>
        <p:spPr>
          <a:xfrm>
            <a:off x="3338159" y="1432181"/>
            <a:ext cx="729785" cy="614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18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95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85476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Развивающая предметно-пространственная среда в ДОУ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7" r="10383"/>
          <a:stretch/>
        </p:blipFill>
        <p:spPr>
          <a:xfrm>
            <a:off x="179512" y="1196753"/>
            <a:ext cx="437810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C:\Users\617E~1\AppData\Local\Temp\Rar$DIa0.928\SAM_31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2" r="11767"/>
          <a:stretch/>
        </p:blipFill>
        <p:spPr bwMode="auto">
          <a:xfrm>
            <a:off x="179512" y="4005064"/>
            <a:ext cx="4344129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 rotWithShape="1">
          <a:blip r:embed="rId5"/>
          <a:srcRect l="1816" t="12896" r="-1816" b="6812"/>
          <a:stretch/>
        </p:blipFill>
        <p:spPr bwMode="auto">
          <a:xfrm>
            <a:off x="4716016" y="4005064"/>
            <a:ext cx="4248472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5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860032" y="1196753"/>
            <a:ext cx="3960440" cy="266429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133464" y="727248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3284984"/>
            <a:ext cx="136815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65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695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85476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Развивающая предметно-пространственная среда в ДОУ 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768188" y="2701236"/>
            <a:ext cx="1656184" cy="1512168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РППС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09486" y="1624271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СВЕТОФОР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940152" y="4712546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МАКЕТЫ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40152" y="3735492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СЮЖЕТНО-</a:t>
            </a:r>
          </a:p>
          <a:p>
            <a:pPr algn="ctr"/>
            <a:r>
              <a:rPr lang="ru-RU" dirty="0" smtClean="0"/>
              <a:t>РОЛЕВЫЕ ИГРЫ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985520" y="2701236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ХУДОЖЕСТВЕННАЯ</a:t>
            </a:r>
            <a:br>
              <a:rPr lang="ru-RU" dirty="0" smtClean="0"/>
            </a:br>
            <a:r>
              <a:rPr lang="ru-RU" dirty="0" smtClean="0"/>
              <a:t>ЛИТЕРАТУА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872223" y="1698938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ИЛЛЮСТРАТИВНЫЙ</a:t>
            </a:r>
          </a:p>
          <a:p>
            <a:pPr algn="ctr"/>
            <a:r>
              <a:rPr lang="ru-RU" dirty="0" smtClean="0"/>
              <a:t>МАТЕРИАЛ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76055" y="1370000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ДИДАКТИЧЕСКИЕ</a:t>
            </a:r>
          </a:p>
          <a:p>
            <a:pPr algn="ctr"/>
            <a:r>
              <a:rPr lang="ru-RU" dirty="0" smtClean="0"/>
              <a:t>ИГРЫ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09486" y="2701236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 АЛЬБОМЫ 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96098" y="3755009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НАСТОЛЬНЫЕ</a:t>
            </a:r>
            <a:endParaRPr lang="ru-RU" dirty="0"/>
          </a:p>
          <a:p>
            <a:pPr algn="ctr"/>
            <a:r>
              <a:rPr lang="ru-RU" dirty="0" smtClean="0"/>
              <a:t>ИГРЫ</a:t>
            </a:r>
            <a:endParaRPr lang="ru-RU" dirty="0"/>
          </a:p>
        </p:txBody>
      </p:sp>
      <p:cxnSp>
        <p:nvCxnSpPr>
          <p:cNvPr id="9" name="Прямая соединительная линия 8"/>
          <p:cNvCxnSpPr>
            <a:stCxn id="5" idx="0"/>
          </p:cNvCxnSpPr>
          <p:nvPr/>
        </p:nvCxnSpPr>
        <p:spPr>
          <a:xfrm flipV="1">
            <a:off x="4596280" y="2090080"/>
            <a:ext cx="0" cy="6111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5" idx="4"/>
          </p:cNvCxnSpPr>
          <p:nvPr/>
        </p:nvCxnSpPr>
        <p:spPr>
          <a:xfrm>
            <a:off x="4596280" y="4213404"/>
            <a:ext cx="0" cy="870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076056" y="2204864"/>
            <a:ext cx="796167" cy="6480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5" idx="1"/>
          </p:cNvCxnSpPr>
          <p:nvPr/>
        </p:nvCxnSpPr>
        <p:spPr>
          <a:xfrm flipH="1" flipV="1">
            <a:off x="3064046" y="2344351"/>
            <a:ext cx="946685" cy="578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064046" y="4005065"/>
            <a:ext cx="1075906" cy="796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Прямая соединительная линия 1024"/>
          <p:cNvCxnSpPr/>
          <p:nvPr/>
        </p:nvCxnSpPr>
        <p:spPr>
          <a:xfrm>
            <a:off x="5076056" y="4095532"/>
            <a:ext cx="1008112" cy="677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Прямая соединительная линия 1027"/>
          <p:cNvCxnSpPr>
            <a:endCxn id="23" idx="3"/>
          </p:cNvCxnSpPr>
          <p:nvPr/>
        </p:nvCxnSpPr>
        <p:spPr>
          <a:xfrm flipH="1" flipV="1">
            <a:off x="3064046" y="3061276"/>
            <a:ext cx="704142" cy="180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Прямая соединительная линия 1029"/>
          <p:cNvCxnSpPr/>
          <p:nvPr/>
        </p:nvCxnSpPr>
        <p:spPr>
          <a:xfrm flipH="1">
            <a:off x="3038128" y="3735492"/>
            <a:ext cx="730060" cy="2695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Прямая соединительная линия 1031"/>
          <p:cNvCxnSpPr>
            <a:endCxn id="20" idx="1"/>
          </p:cNvCxnSpPr>
          <p:nvPr/>
        </p:nvCxnSpPr>
        <p:spPr>
          <a:xfrm flipV="1">
            <a:off x="5424372" y="3061276"/>
            <a:ext cx="561148" cy="180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единительная линия 1033"/>
          <p:cNvCxnSpPr/>
          <p:nvPr/>
        </p:nvCxnSpPr>
        <p:spPr>
          <a:xfrm>
            <a:off x="5424372" y="3755009"/>
            <a:ext cx="515780" cy="1152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0" y="947799"/>
            <a:ext cx="1403648" cy="286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703" y="716320"/>
            <a:ext cx="1440160" cy="109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://dou-2-kra.edusite.ru/images/40522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56" r="3048" b="12315"/>
          <a:stretch/>
        </p:blipFill>
        <p:spPr bwMode="auto">
          <a:xfrm>
            <a:off x="-108520" y="5480891"/>
            <a:ext cx="9288523" cy="137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3348979" y="5083607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ПРЕЗЕНТАЦИИ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83568" y="4801796"/>
            <a:ext cx="235456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ПЛАКАТЫ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mad.com/img/2015/11/light-color-wallpaper-1016-1088-hd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ЭКСКУРСИИ\экскурсии ГБДД\SAM_0651.JPG"/>
          <p:cNvPicPr>
            <a:picLocks noChangeAspect="1" noChangeArrowheads="1"/>
          </p:cNvPicPr>
          <p:nvPr/>
        </p:nvPicPr>
        <p:blipFill rotWithShape="1">
          <a:blip r:embed="rId3" cstate="print"/>
          <a:srcRect b="12194"/>
          <a:stretch/>
        </p:blipFill>
        <p:spPr bwMode="auto">
          <a:xfrm>
            <a:off x="179511" y="773415"/>
            <a:ext cx="4307971" cy="2943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D:\ЭКСКУРСИИ\экскурсии ГБДД\SAM_0584.JPG"/>
          <p:cNvPicPr>
            <a:picLocks noChangeAspect="1" noChangeArrowheads="1"/>
          </p:cNvPicPr>
          <p:nvPr/>
        </p:nvPicPr>
        <p:blipFill rotWithShape="1">
          <a:blip r:embed="rId4" cstate="print"/>
          <a:srcRect b="12069"/>
          <a:stretch/>
        </p:blipFill>
        <p:spPr bwMode="auto">
          <a:xfrm>
            <a:off x="4572000" y="773415"/>
            <a:ext cx="4320479" cy="3015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94298" y="188640"/>
            <a:ext cx="5586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4" descr="http://kurganobldd.ucoz.ru/20179/hello_html_297d126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9850" r="13987"/>
          <a:stretch/>
        </p:blipFill>
        <p:spPr bwMode="auto">
          <a:xfrm>
            <a:off x="0" y="116632"/>
            <a:ext cx="1359880" cy="251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45014" y="4890548"/>
            <a:ext cx="3582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</a:rPr>
              <a:t>Наблюдение за работающим </a:t>
            </a:r>
            <a:r>
              <a:rPr lang="ru-RU" sz="1600" b="1" dirty="0" smtClean="0">
                <a:solidFill>
                  <a:srgbClr val="002060"/>
                </a:solidFill>
              </a:rPr>
              <a:t>светофором.</a:t>
            </a:r>
            <a:endParaRPr lang="ru-RU" sz="16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</a:rPr>
              <a:t>Наблюдение за </a:t>
            </a:r>
            <a:r>
              <a:rPr lang="ru-RU" sz="1600" b="1" dirty="0" smtClean="0">
                <a:solidFill>
                  <a:srgbClr val="002060"/>
                </a:solidFill>
              </a:rPr>
              <a:t>спецтранспортом.</a:t>
            </a:r>
            <a:endParaRPr lang="ru-RU" sz="16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2060"/>
                </a:solidFill>
              </a:rPr>
              <a:t>Прогулка по улицам города. Рассматривание дорожных знаков.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3" name="Picture 4" descr="D:\ЭКСКУРСИИ\экскурсии ГБДД\SAM_0605.JPG"/>
          <p:cNvPicPr>
            <a:picLocks noChangeAspect="1" noChangeArrowheads="1"/>
          </p:cNvPicPr>
          <p:nvPr/>
        </p:nvPicPr>
        <p:blipFill rotWithShape="1">
          <a:blip r:embed="rId6" cstate="print"/>
          <a:srcRect b="11233"/>
          <a:stretch/>
        </p:blipFill>
        <p:spPr bwMode="auto">
          <a:xfrm>
            <a:off x="179512" y="3789039"/>
            <a:ext cx="4248472" cy="2952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://kemdou175.ucoz.ru/doki/sun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2895080"/>
            <a:ext cx="2592287" cy="197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31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2101</TotalTime>
  <Words>794</Words>
  <Application>Microsoft Office PowerPoint</Application>
  <PresentationFormat>Экран (4:3)</PresentationFormat>
  <Paragraphs>206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161</cp:revision>
  <dcterms:created xsi:type="dcterms:W3CDTF">2017-03-31T16:27:02Z</dcterms:created>
  <dcterms:modified xsi:type="dcterms:W3CDTF">2017-10-10T09:26:39Z</dcterms:modified>
</cp:coreProperties>
</file>