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3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12" autoAdjust="0"/>
    <p:restoredTop sz="94660"/>
  </p:normalViewPr>
  <p:slideViewPr>
    <p:cSldViewPr>
      <p:cViewPr>
        <p:scale>
          <a:sx n="86" d="100"/>
          <a:sy n="86" d="100"/>
        </p:scale>
        <p:origin x="-6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300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960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268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318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61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509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53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294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732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945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B5F81-FAAB-4320-8A74-FED1376E13F7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10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B5F81-FAAB-4320-8A74-FED1376E13F7}" type="datetimeFigureOut">
              <a:rPr lang="ru-RU" smtClean="0"/>
              <a:t>13.04.2017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DAA2D-827F-4CEE-831E-C473C51171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47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ramki-vsem.ru/fonypink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907" y="-33328"/>
            <a:ext cx="9318907" cy="689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01971" y="764704"/>
            <a:ext cx="78488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Т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ехники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и приемы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конструктивного взаимодействия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педагога с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родителями»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436096" y="3429000"/>
            <a:ext cx="34563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Консультативный материал 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для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педагогов ДОУ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1028" name="Picture 4" descr="http://vdetskommire.ucoz.com/Raskrasky/Vzroslie_i_deti/Vzroslie_det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334364"/>
            <a:ext cx="5256582" cy="41909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62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ramki-vsem.ru/fonypink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907" y="-33328"/>
            <a:ext cx="9318907" cy="689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d11122.edu35.ru/images/%D0%BF%D1%81%D0%B8%D1%85%D0%BE%D0%BB%D0%BE%D0%B3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25144"/>
            <a:ext cx="8016825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260648"/>
            <a:ext cx="82809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just"/>
            <a:r>
              <a:rPr lang="ru-RU" dirty="0"/>
              <a:t> </a:t>
            </a:r>
            <a:r>
              <a:rPr lang="ru-RU" dirty="0" smtClean="0"/>
              <a:t>   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Педагог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, в общении с родителем, должен использовать </a:t>
            </a:r>
            <a:r>
              <a:rPr lang="ru-RU" b="1" u="sng" dirty="0">
                <a:solidFill>
                  <a:srgbClr val="002060"/>
                </a:solidFill>
                <a:latin typeface="Georgia" panose="02040502050405020303" pitchFamily="18" charset="0"/>
              </a:rPr>
              <a:t>технику "Я - высказывания"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- способ передачи партнеру сообщения о чувствах. Оно не содержит в себе негативной оценки, обвинения другого человека. Оно оказывается эффективным в ситуациях конфликта с родителем. Поскольку позволяет снизить напряжение и способствует взаимопониманию. Вместо того, чтобы обвинять партнера (что часто происходит во время конфликта), говорящий выражает словами проблему, чувства, возникающие у него в связи с этим, причину их появления и, кроме того, выражает конкретную просьбу партнеру, в которой заключается вариант такого разрешения ситуации, которое в дальнейшем будет способствовать улучшении ситуации. 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959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ramki-vsem.ru/fonypink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28"/>
            <a:ext cx="9144000" cy="689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19" y="-12013"/>
            <a:ext cx="8575985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just"/>
            <a:r>
              <a:rPr lang="ru-RU" dirty="0"/>
              <a:t> </a:t>
            </a:r>
            <a:r>
              <a:rPr lang="ru-RU" b="1" i="1" dirty="0">
                <a:solidFill>
                  <a:srgbClr val="002060"/>
                </a:solidFill>
                <a:latin typeface="Georgia" panose="02040502050405020303" pitchFamily="18" charset="0"/>
              </a:rPr>
              <a:t>Для обучения этому навыку надо составить алгоритм построения "Я - высказывания":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1. Объективное описание произошедшего (без собственной оценки происходящего). Например: "Когда Дима на мою просьбу поднять стульчик,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ответил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: "Я не буду." (Сравните: "Когда Дима с наглой усмешкой отказался выполнить мое требования поднять стул.").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2. Точное выражение словами своих чувств, возникших у говорящего в напряженной ситуации. Например, если вам необходимо рассказать родителям о конфликте, возникшем у вас с ребенком, постарайтесь не обвинять ни родителей, ни ребенка, а выразить свои чувства: "Я расстроилась", "Я рассердилась".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3. Описания причины возникновения чувства. Например: "Ведь я накануне предупреждала о том, что стулья хрупкие, старые".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4. Выражения просьбы. Например: "Я прошу вас проконтролировать в течении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недели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(то - то и то- то) и прийти в пятницу, или позвонить мне, чтобы обсудить наши совместные действия" </a:t>
            </a:r>
          </a:p>
          <a:p>
            <a:pPr algn="just"/>
            <a:r>
              <a:rPr lang="ru-RU" sz="1600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</a:t>
            </a:r>
            <a:r>
              <a:rPr lang="ru-RU" sz="1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Безусловно</a:t>
            </a:r>
            <a:r>
              <a:rPr lang="ru-RU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, не каждому родителю будет приятно выслушивать от вас проблему даже в такой форме, и у него могут возникнуть неприятные чувства. Однако такая форма общения с родителями о ребенке вызовет наименьшее сопротивления и недовольство вашим общением, потому что показывает вашу заинтересованность в решении </a:t>
            </a:r>
            <a:r>
              <a:rPr lang="ru-RU" sz="1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проблемы.</a:t>
            </a:r>
            <a:endParaRPr lang="ru-RU" sz="1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92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ramki-vsem.ru/fonypink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19" y="-12013"/>
            <a:ext cx="85759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just"/>
            <a:r>
              <a:rPr lang="ru-RU" dirty="0"/>
              <a:t> </a:t>
            </a:r>
            <a:endParaRPr lang="ru-RU" sz="1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Picture 2" descr="http://d11122.edu35.ru/images/%D0%BF%D1%81%D0%B8%D1%85%D0%BE%D0%BB%D0%BE%D0%B3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844320"/>
            <a:ext cx="8016825" cy="1681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94498" y="320005"/>
            <a:ext cx="82089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общении с родителями также необходимо владение </a:t>
            </a:r>
            <a:r>
              <a:rPr lang="ru-RU" b="1" u="sng" dirty="0">
                <a:solidFill>
                  <a:srgbClr val="002060"/>
                </a:solidFill>
                <a:latin typeface="Georgia" panose="02040502050405020303" pitchFamily="18" charset="0"/>
              </a:rPr>
              <a:t>техникой задавания вопросов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, поскольку с её помощью, возможно получить недостающую информацию, выяснить точку зрения у родителя, убедиться правильно ли понял он ваши слова. Характер и содержание вопросов зависит от ситуации, фазы переговоров и личностных особенностей взаимодействующих сторон. Так, открытые вопросы лучше задавать малообщительным, замкнутым родителям. Особенно важны такие вопросы в начале беседы, когда желательно активизировать партнера: "Как мы можем помочь вам в этом?", "Как вы думаете, с каким педагогом необходимо позаниматься вашему ребенку?".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А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вот в общении с "жалобщиками" имеет смысл задавать встречные вопросы. Например: "О, мой сын совсем не хочет заниматься. Что мне с ним делать?" - "Чем я конкретно могу помочь?". 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32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ramki-vsem.ru/fonypink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19" y="-12013"/>
            <a:ext cx="85759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just"/>
            <a:r>
              <a:rPr lang="ru-RU" dirty="0"/>
              <a:t> </a:t>
            </a:r>
            <a:endParaRPr lang="ru-RU" sz="1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Picture 2" descr="http://d11122.edu35.ru/images/%D0%BF%D1%81%D0%B8%D1%85%D0%BE%D0%BB%D0%BE%D0%B3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25144"/>
            <a:ext cx="8016825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8282" y="476672"/>
            <a:ext cx="8136904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Обмен информацией – приемы и правила. </a:t>
            </a:r>
            <a:endParaRPr lang="ru-RU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/>
            <a:endParaRPr lang="ru-RU" sz="1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В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процессе обмена информацией, передачи информации от родителей к педагогу, поддерживать контакт помогает умение слушать. Слушание может быть пассивным (нерефлексивным) и активным (рефлексивным, понимающим).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Пассивное (нерефлексивное) слушание – слушание без анализа, дающее возможность собеседнику высказаться. Оно состоит в умении внимательно молчать.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</a:t>
            </a:r>
            <a:r>
              <a:rPr lang="ru-RU" b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Правила </a:t>
            </a:r>
            <a:r>
              <a:rPr lang="ru-RU" b="1" u="sng" dirty="0">
                <a:solidFill>
                  <a:srgbClr val="002060"/>
                </a:solidFill>
                <a:latin typeface="Georgia" panose="02040502050405020303" pitchFamily="18" charset="0"/>
              </a:rPr>
              <a:t>пассивного слушания: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стараться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не вмешиваться в монолог говорящего, давать минимум ответов.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внимательно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слушать все, что говорит собеседник.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постоянно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давать собеседнику сигналы, что он сосредоточен на его словах: «Да, да. Понимаю вас.» и т.п. 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04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ramki-vsem.ru/fonypink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28"/>
            <a:ext cx="9144000" cy="689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19" y="-12013"/>
            <a:ext cx="85759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just"/>
            <a:r>
              <a:rPr lang="ru-RU" dirty="0"/>
              <a:t> </a:t>
            </a:r>
            <a:endParaRPr lang="ru-RU" sz="1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Picture 2" descr="http://d11122.edu35.ru/images/%D0%BF%D1%81%D0%B8%D1%85%D0%BE%D0%BB%D0%BE%D0%B3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275659"/>
            <a:ext cx="8352928" cy="1249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197346"/>
            <a:ext cx="83599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solidFill>
                  <a:srgbClr val="002060"/>
                </a:solidFill>
                <a:latin typeface="Georgia" panose="02040502050405020303" pitchFamily="18" charset="0"/>
              </a:rPr>
              <a:t>Пассивное слушание необходимо в случаях: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когда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собеседник хочет высказать свое мнение или отношение к чему-либо;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напряженных ситуациях, когда он хочет обсудить волнующие его вопросы;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когда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испытывает трудности в выражении своих забот, проблем или радостей. </a:t>
            </a:r>
          </a:p>
          <a:p>
            <a:pPr algn="just"/>
            <a:r>
              <a:rPr lang="ru-RU" b="1" u="sng" dirty="0">
                <a:solidFill>
                  <a:srgbClr val="002060"/>
                </a:solidFill>
                <a:latin typeface="Georgia" panose="02040502050405020303" pitchFamily="18" charset="0"/>
              </a:rPr>
              <a:t>Пассивного слушания бывает недостаточно в ситуациях: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когда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желание говорить очень слабое или полностью отсутствует;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когда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, слушая собеседника, слушатель не согласен с тем, что ему говорят;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когда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собеседник стремится получить более активную поддержку, помощь или одобрение;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когда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нерефлексивное слушание противоречит интересам слушателя, мешает его самораскрытию.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Активное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(рефлексивное или понимающее) слушание - применяется, если нерефлексивного слушания недостаточно</a:t>
            </a:r>
            <a:r>
              <a:rPr lang="ru-RU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23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ramki-vsem.ru/fonypink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28"/>
            <a:ext cx="9144000" cy="689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19" y="-12013"/>
            <a:ext cx="85759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just"/>
            <a:r>
              <a:rPr lang="ru-RU" dirty="0"/>
              <a:t> </a:t>
            </a:r>
            <a:endParaRPr lang="ru-RU" sz="1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Picture 2" descr="http://d11122.edu35.ru/images/%D0%BF%D1%81%D0%B8%D1%85%D0%BE%D0%BB%D0%BE%D0%B3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733256"/>
            <a:ext cx="8016825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866" y="311152"/>
            <a:ext cx="835259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При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отражении чувств собеседника важно соблюдать следующие правила: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делать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акцент не на содержание сообщения, а на эмоциональном состоянии собеседника;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следует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передавать ответы по возможности своими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словами.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Тем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не менее, можно воспользоваться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определенными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вступительными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фразами: «Мне кажется, что вы чувствуете…», «У меня такое ощущение, что вы чем-то…»;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избегать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категоричных формулировок типа: «Я уверена, что вы огорчены», т.к. в чувствах человека легко ошибиться;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учитывать интенсивность чувств собеседника: «Вы несколько расстроены!»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Отражение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чувств полезно в ситуациях, когда собеседника мучает личная проблема, он хочет поделиться со слушателем и найти у него понимание. Если слушатель в конфликтной ситуации сможет показать говорящему, что понимает его чувства, наверняка «обвинительный накал» речи собеседника спадет. Отражение чувств помогает и говорящему. Он лучше и полнее начинает осознавать свое собственное эмоциональное состояние, что станет началом преодоления кризиса. 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86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ramki-vsem.ru/fonypink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28"/>
            <a:ext cx="9144000" cy="689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19" y="-12013"/>
            <a:ext cx="85759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just"/>
            <a:r>
              <a:rPr lang="ru-RU" dirty="0"/>
              <a:t> </a:t>
            </a:r>
            <a:endParaRPr lang="ru-RU" sz="1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88640"/>
            <a:ext cx="850397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</a:t>
            </a:r>
            <a:r>
              <a:rPr lang="ru-RU" b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Прием </a:t>
            </a:r>
            <a:r>
              <a:rPr lang="ru-RU" b="1" u="sng" dirty="0">
                <a:solidFill>
                  <a:srgbClr val="002060"/>
                </a:solidFill>
                <a:latin typeface="Georgia" panose="02040502050405020303" pitchFamily="18" charset="0"/>
              </a:rPr>
              <a:t>выяснения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– обращение к говорящему за некоторыми уточнениями. Суть этого приема в том, что слушатель при возникновении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непонимания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, неясности фразы, двусмысленности какого-то слова задает «выясняющие» вопросы. Этот прием позволяет ликвидировать непонимание.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Используя данный прием, необходимо придерживаться следующих правил: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можно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использовать таки фразы: «Не повторите ли Вы еще раз?», «Что Вы имеете в виду?», «Извините, я не совсем поняла Вас…» и т.п. Такие мягкие, нейтральные фразы приглашают собеседника, не обижая его, высказывать свою мысль более конкретно, подыскивать точные слова;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- реплики должны касаться только того, что человек говорит, но не оценивать его поведение или умение излагать свои мысли;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- стараться не задавать вопросов, требующих односложного ответа («да», «нет»). Это сбивает человека, он начинает ощущать, что его допрашивают. </a:t>
            </a:r>
          </a:p>
          <a:p>
            <a:pPr algn="just"/>
            <a:r>
              <a:rPr lang="ru-RU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Выяснение </a:t>
            </a:r>
            <a:r>
              <a:rPr lang="ru-RU" b="1" i="1" dirty="0">
                <a:solidFill>
                  <a:srgbClr val="002060"/>
                </a:solidFill>
                <a:latin typeface="Georgia" panose="02040502050405020303" pitchFamily="18" charset="0"/>
              </a:rPr>
              <a:t>полезно использовать в случаях, когда собеседники решают проблему и им необходимо точно понять позицию друг друга. «Выясняющие» вопросы помогают и говорящему, показывая, что его слушают, и после необходимых пояснений он может быть уверен, что его понимают. </a:t>
            </a:r>
            <a:endParaRPr lang="ru-RU" b="1" i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4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ramki-vsem.ru/fonypink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28"/>
            <a:ext cx="9144000" cy="689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19" y="-12013"/>
            <a:ext cx="85759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just"/>
            <a:r>
              <a:rPr lang="ru-RU" dirty="0"/>
              <a:t> </a:t>
            </a:r>
            <a:endParaRPr lang="ru-RU" sz="1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88640"/>
            <a:ext cx="8503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</a:t>
            </a:r>
            <a:endParaRPr lang="ru-RU" b="1" i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9070" y="373306"/>
            <a:ext cx="809738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solidFill>
                  <a:srgbClr val="002060"/>
                </a:solidFill>
                <a:latin typeface="Georgia" panose="02040502050405020303" pitchFamily="18" charset="0"/>
              </a:rPr>
              <a:t>Прием перефразирования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- повторение мысли собеседника своими словами. Этот прием практически универсален, его можно использовать и в личном общении, и в деловой беседе.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Важно придерживаться следующих правил: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п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ерефразирование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можно начать следующими фразами: «Если я Вас правильно поняла, то…», «Вы поправьте меня, если я ошибусь, но…» и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т.п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при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перефразировании нужно ориентироваться именно на смысл, содержание сообщения, а не на эмоции, которыми оно сопровождается;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важно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выбрать главное и сказать это своими словами;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перефразирование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уместно, когда говорящий сделал паузу и думает, о чем сообщить дальше. Повторение слушателем слов говорящего послужит фундаментом, от которого он сможет оттолкнуться, чтобы продолжить общение.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Перефразирование полезно в случаях: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когда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необходимо полное понимание желаний и предложений собеседника;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конфликтных ситуациях или во время дискуссий, если слушатель слабо ориентируется в предмете разговора. 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48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ramki-vsem.ru/fonypink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28"/>
            <a:ext cx="9144000" cy="689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19" y="-12013"/>
            <a:ext cx="85759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just"/>
            <a:r>
              <a:rPr lang="ru-RU" dirty="0"/>
              <a:t> </a:t>
            </a:r>
            <a:endParaRPr lang="ru-RU" sz="1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88640"/>
            <a:ext cx="8503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</a:t>
            </a:r>
            <a:endParaRPr lang="ru-RU" b="1" i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8119" y="311152"/>
            <a:ext cx="850139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     </a:t>
            </a:r>
            <a:r>
              <a:rPr lang="ru-RU" b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Прием </a:t>
            </a:r>
            <a:r>
              <a:rPr lang="ru-RU" b="1" u="sng" dirty="0" err="1">
                <a:solidFill>
                  <a:srgbClr val="002060"/>
                </a:solidFill>
                <a:latin typeface="Georgia" panose="02040502050405020303" pitchFamily="18" charset="0"/>
              </a:rPr>
              <a:t>резюмирования</a:t>
            </a:r>
            <a:r>
              <a:rPr lang="ru-RU" b="1" u="sng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подытоживание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основных мыслей собеседника.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Для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резюмирования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могут оказаться полезными следующие вступительные фразы: «Таким образом, главное…», «Итак, вы предлагаете…», «Если теперь подытожить сказанное Вами…». При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резюмировании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из целой части разговора выделяется только главная мысль.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Этот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прием полезен в случаях, когда группа людей долго обсуждает одну и ту же проблему, необходимо время от времени подводить итог сказанному, как бы завершая одну часть разговора и переходя к следующей. Полезно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резюмирование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и в конце разговора, особенно если слушающий после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беседы должен что-то сделать: «Значит главное, что Вы хотели бы от меня – это…»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Прежде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чем высказать несогласие с чьей-то точки зрения, можно вначале выделить в ней главное, подытожить сказанное. Тогда не придется распыляться, приводя контрдоводы, а можно будет ответить только на суть возражения собеседника. 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Умение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слушать полезно так же во время совместного изучения и формирования личности ребенка на основе достигнутого единства подходов к его воспитанию. 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11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ramki-vsem.ru/fonypink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907" y="0"/>
            <a:ext cx="9318907" cy="689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d11122.edu35.ru/images/%D0%BF%D1%81%D0%B8%D1%85%D0%BE%D0%BB%D0%BE%D0%B3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013176"/>
            <a:ext cx="8016825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2" y="1941948"/>
            <a:ext cx="7560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«… </a:t>
            </a:r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дошкольник не эстафета, которую передаёт семья</a:t>
            </a:r>
          </a:p>
          <a:p>
            <a:pPr algn="r"/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в руки педагогов детского сада.</a:t>
            </a:r>
          </a:p>
          <a:p>
            <a:pPr algn="r"/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Здесь важен не принцип параллельности,</a:t>
            </a:r>
          </a:p>
          <a:p>
            <a:pPr algn="r"/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а принцип взаимопроникновения</a:t>
            </a:r>
          </a:p>
          <a:p>
            <a:pPr algn="r"/>
            <a:r>
              <a:rPr lang="ru-RU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двух социальных институтов…»</a:t>
            </a:r>
          </a:p>
        </p:txBody>
      </p:sp>
    </p:spTree>
    <p:extLst>
      <p:ext uri="{BB962C8B-B14F-4D97-AF65-F5344CB8AC3E}">
        <p14:creationId xmlns:p14="http://schemas.microsoft.com/office/powerpoint/2010/main" val="276373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ramki-vsem.ru/fonypink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907" y="-33328"/>
            <a:ext cx="9318907" cy="689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88640"/>
            <a:ext cx="849694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Правовое регулирование сотрудничества ДОУ и семьи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:</a:t>
            </a:r>
          </a:p>
          <a:p>
            <a:pPr algn="ctr"/>
            <a:endParaRPr lang="ru-RU" sz="1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Закон </a:t>
            </a:r>
            <a:r>
              <a:rPr lang="ru-R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Российской Федерации «Об образовании</a:t>
            </a: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»;</a:t>
            </a:r>
            <a:endParaRPr lang="ru-RU" sz="16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Конституция </a:t>
            </a:r>
            <a:r>
              <a:rPr lang="ru-R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Российской </a:t>
            </a: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Федерации;</a:t>
            </a:r>
            <a:endParaRPr lang="ru-RU" sz="16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Семейный </a:t>
            </a:r>
            <a:r>
              <a:rPr lang="ru-R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Кодекс Российской </a:t>
            </a: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Федерации;</a:t>
            </a:r>
            <a:endParaRPr lang="ru-RU" sz="16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Федеральный государственный образовательный стандарт дошкольного </a:t>
            </a: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образования;</a:t>
            </a:r>
            <a:endParaRPr lang="ru-RU" sz="16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Всемирная </a:t>
            </a:r>
            <a:r>
              <a:rPr lang="ru-R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декларация об обеспечении выживания, защиты и развития </a:t>
            </a: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детей;</a:t>
            </a:r>
            <a:endParaRPr lang="ru-RU" sz="16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Всеобщая </a:t>
            </a:r>
            <a:r>
              <a:rPr lang="ru-R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декларация прав </a:t>
            </a: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человека;</a:t>
            </a:r>
            <a:endParaRPr lang="ru-RU" sz="16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Декларация </a:t>
            </a:r>
            <a:r>
              <a:rPr lang="ru-R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прав </a:t>
            </a: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ребенка;</a:t>
            </a:r>
            <a:endParaRPr lang="ru-RU" sz="16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Конвенция </a:t>
            </a:r>
            <a:r>
              <a:rPr lang="ru-R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о правах </a:t>
            </a: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ребенка;</a:t>
            </a:r>
            <a:endParaRPr lang="ru-RU" sz="16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Международный </a:t>
            </a:r>
            <a:r>
              <a:rPr lang="ru-R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пакт об экономических, социальных и культурных </a:t>
            </a: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правах;</a:t>
            </a:r>
            <a:endParaRPr lang="ru-RU" sz="16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Международный </a:t>
            </a:r>
            <a:r>
              <a:rPr lang="ru-R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пакт о гражданских и политических </a:t>
            </a: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правах -</a:t>
            </a:r>
            <a:endParaRPr lang="ru-RU" sz="16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sz="1600" b="1" i="1" u="sng" dirty="0">
                <a:solidFill>
                  <a:srgbClr val="002060"/>
                </a:solidFill>
                <a:latin typeface="Georgia" panose="02040502050405020303" pitchFamily="18" charset="0"/>
              </a:rPr>
              <a:t>согласно которым воспитание образование и развитие ребенка является правом и обязанностью родителей.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Знание </a:t>
            </a:r>
            <a:r>
              <a:rPr lang="ru-R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нормативно-правовых документов </a:t>
            </a:r>
            <a:r>
              <a:rPr lang="ru-RU" sz="16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международного, </a:t>
            </a:r>
            <a:r>
              <a:rPr lang="ru-R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федерального уровня, конкретного образовательного учреждения позволит педагогу юридически грамотно построить взаимоотношения с семьей и образовательный процесс в ДОУ с учетом защиты прав ребенка, а также прав и обязанностей родителей и педагогов.</a:t>
            </a:r>
          </a:p>
          <a:p>
            <a:pPr algn="just"/>
            <a:r>
              <a:rPr lang="ru-RU" sz="1600" b="1" dirty="0">
                <a:solidFill>
                  <a:srgbClr val="002060"/>
                </a:solidFill>
                <a:latin typeface="Georgia" panose="02040502050405020303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1002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ramki-vsem.ru/fonypink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907" y="-33328"/>
            <a:ext cx="9318907" cy="689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d11122.edu35.ru/images/%D0%BF%D1%81%D0%B8%D1%85%D0%BE%D0%BB%D0%BE%D0%B3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611892"/>
            <a:ext cx="8208912" cy="112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8460" y="260648"/>
            <a:ext cx="69878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Основная задача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детского сада «повернуться» лицом к семье, оказать ей педагогическую помощь, привлечь семью на свою сторону в плане единых подходов в воспитании ребёнка. Необходимо, чтобы детский сад и семья стали открытыми друг другу и помогли раскрытию способностей и возможностей ребёнка.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2564904"/>
            <a:ext cx="777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Основные задачи 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работы ДОУ </a:t>
            </a:r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с родителями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:</a:t>
            </a:r>
          </a:p>
          <a:p>
            <a:pPr algn="just"/>
            <a:endParaRPr lang="ru-RU" sz="1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установить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партнерские отношения с семьей каждого воспитанника;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объединить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усилия для развития и воспитания детей;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создать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атмосферу взаимопонимания, общности интересов, эмоциональной взаимоподдержки;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активизировать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и обогащать воспитательные умения родителей;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поддерживать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их уверенность в собственных педагогических возможностях.</a:t>
            </a:r>
          </a:p>
        </p:txBody>
      </p:sp>
    </p:spTree>
    <p:extLst>
      <p:ext uri="{BB962C8B-B14F-4D97-AF65-F5344CB8AC3E}">
        <p14:creationId xmlns:p14="http://schemas.microsoft.com/office/powerpoint/2010/main" val="328088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ramki-vsem.ru/fonypink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907" y="-33328"/>
            <a:ext cx="9318907" cy="689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d11122.edu35.ru/images/%D0%BF%D1%81%D0%B8%D1%85%D0%BE%D0%BB%D0%BE%D0%B3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941168"/>
            <a:ext cx="8016825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2698" y="332656"/>
            <a:ext cx="856895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Взаимоотношения с родителями целесообразно выстраивать поэтапно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:</a:t>
            </a:r>
          </a:p>
          <a:p>
            <a:pPr algn="ctr"/>
            <a:endParaRPr lang="ru-RU" sz="1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</a:t>
            </a:r>
            <a:r>
              <a:rPr lang="ru-RU" b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“</a:t>
            </a:r>
            <a:r>
              <a:rPr lang="ru-RU" b="1" u="sng" dirty="0">
                <a:solidFill>
                  <a:srgbClr val="002060"/>
                </a:solidFill>
                <a:latin typeface="Georgia" panose="02040502050405020303" pitchFamily="18" charset="0"/>
              </a:rPr>
              <a:t>Давайте познакомимся! ”.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На первом этапе родители знакомятся с детским садом, с образовательными программами, с педагогическим коллективом, раскрываются возможности совместной работы.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Второй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этап – </a:t>
            </a:r>
            <a:r>
              <a:rPr lang="ru-RU" b="1" u="sng" dirty="0">
                <a:solidFill>
                  <a:srgbClr val="002060"/>
                </a:solidFill>
                <a:latin typeface="Georgia" panose="02040502050405020303" pitchFamily="18" charset="0"/>
              </a:rPr>
              <a:t>“Давайте подружимся! ”.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На этом этапе родителям предлагаются активные методы взаимодействия: тренинги, “круглые столы”, игровые семинары.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Третий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этап называется </a:t>
            </a:r>
            <a:r>
              <a:rPr lang="ru-RU" b="1" u="sng" dirty="0">
                <a:solidFill>
                  <a:srgbClr val="002060"/>
                </a:solidFill>
                <a:latin typeface="Georgia" panose="02040502050405020303" pitchFamily="18" charset="0"/>
              </a:rPr>
              <a:t>“Давайте узнавать вместе”.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На этом этапе можно говорить о функционировании </a:t>
            </a:r>
            <a:r>
              <a:rPr lang="ru-RU" b="1" dirty="0" err="1">
                <a:solidFill>
                  <a:srgbClr val="002060"/>
                </a:solidFill>
                <a:latin typeface="Georgia" panose="02040502050405020303" pitchFamily="18" charset="0"/>
              </a:rPr>
              <a:t>родительско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– педагогического сообщества, направляющего свою деятельность на развитие ребенка (исследовательская, проектная деятельность, совместные экскурсии, посещение выставок,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музеев, туристические походы, совместные досуги – развлечения…)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99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ramki-vsem.ru/fonypink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d11122.edu35.ru/images/%D0%BF%D1%81%D0%B8%D1%85%D0%BE%D0%BB%D0%BE%D0%B3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229200"/>
            <a:ext cx="8352928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16632"/>
            <a:ext cx="8568952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Для успешного сотрудничества с родителями необходимо придерживаться принципов взаимодействия</a:t>
            </a:r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:</a:t>
            </a:r>
          </a:p>
          <a:p>
            <a:pPr algn="just"/>
            <a:endParaRPr lang="ru-RU" sz="1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u="sng" dirty="0">
                <a:solidFill>
                  <a:srgbClr val="002060"/>
                </a:solidFill>
                <a:latin typeface="Georgia" panose="02040502050405020303" pitchFamily="18" charset="0"/>
              </a:rPr>
              <a:t>1. Доброжелательный стиль общения педагогов с родителями.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Позитивный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настрой на общение является тем самым прочным фундаментом, на котором строится вся работа педагогов группы с родителями. В общении воспитателя с родителями не уместны категоричность, требовательный тон.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Педагог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общается с родителями ежедневно, и именно от него зависит, каким будет отношение семьи к детскому саду в целом. Ежедневное доброжелательное взаимодействие педагогов с родителями значит гораздо больше, чем отдельное хорошо проведенное мероприятие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1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u="sng" dirty="0">
                <a:solidFill>
                  <a:srgbClr val="002060"/>
                </a:solidFill>
                <a:latin typeface="Georgia" panose="02040502050405020303" pitchFamily="18" charset="0"/>
              </a:rPr>
              <a:t>2. Индивидуальный подход - необходим не только в работе с детьми, но и в работе с родителями.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Воспитатель, общаясь с родителями, должен чувствовать ситуацию, настроение мамы или папы. Здесь и пригодится человеческое и педагогическое умение воспитателя успокоить родителя, посочувствовать и вместе подумать, как помочь ребенку в той или иной ситуации.</a:t>
            </a:r>
          </a:p>
        </p:txBody>
      </p:sp>
    </p:spTree>
    <p:extLst>
      <p:ext uri="{BB962C8B-B14F-4D97-AF65-F5344CB8AC3E}">
        <p14:creationId xmlns:p14="http://schemas.microsoft.com/office/powerpoint/2010/main" val="261315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ramki-vsem.ru/fonypink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28"/>
            <a:ext cx="9144000" cy="689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d11122.edu35.ru/images/%D0%BF%D1%81%D0%B8%D1%85%D0%BE%D0%BB%D0%BE%D0%B3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373216"/>
            <a:ext cx="8016825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260648"/>
            <a:ext cx="8373486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solidFill>
                  <a:srgbClr val="002060"/>
                </a:solidFill>
                <a:latin typeface="Georgia" panose="02040502050405020303" pitchFamily="18" charset="0"/>
              </a:rPr>
              <a:t>3. Сотрудничество, а не наставничество.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Современные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мамы и папы в большинстве своем люди грамотные, осведомленные и, конечно, хорошо знающие, как им надо воспитывать своих собственных детей. Поэтому позиция наставления и простой пропаганды педагогических знаний сегодня вряд ли принесет положительные результаты. Гораздо эффективнее будут создание атмосферы взаимопомощи и поддержки семьи в сложных педагогических ситуациях, демонстрация заинтересованности коллектива детского сада разобраться в проблемах семьи и искреннее желание помочь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8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u="sng" dirty="0">
                <a:solidFill>
                  <a:srgbClr val="002060"/>
                </a:solidFill>
                <a:latin typeface="Georgia" panose="02040502050405020303" pitchFamily="18" charset="0"/>
              </a:rPr>
              <a:t>4. Готовимся серьезно</a:t>
            </a:r>
            <a:r>
              <a:rPr lang="ru-RU" b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  <a:endParaRPr lang="ru-RU" sz="1000" b="1" u="sng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Любое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, даже самое небольшое мероприятие по работе с родителями необходимо тщательно и серьезно готовить. Главное в этой работе - качество, а не количество отдельно взятых, не связанных между собой мероприятий. Слабое, плохо подготовленное родительское собрание или семинар могут негативно повлиять на положительный имидж учреждения в целом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67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ramki-vsem.ru/fonypink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d11122.edu35.ru/images/%D0%BF%D1%81%D0%B8%D1%85%D0%BE%D0%BB%D0%BE%D0%B3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53136"/>
            <a:ext cx="8280920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260648"/>
            <a:ext cx="830147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 smtClean="0">
                <a:solidFill>
                  <a:srgbClr val="002060"/>
                </a:solidFill>
                <a:latin typeface="Georgia" panose="02040502050405020303" pitchFamily="18" charset="0"/>
              </a:rPr>
              <a:t>5</a:t>
            </a:r>
            <a:r>
              <a:rPr lang="ru-RU" b="1" u="sng" dirty="0">
                <a:solidFill>
                  <a:srgbClr val="002060"/>
                </a:solidFill>
                <a:latin typeface="Georgia" panose="02040502050405020303" pitchFamily="18" charset="0"/>
              </a:rPr>
              <a:t>. Динамичность.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Детский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сад сегодня должен находиться в режиме развития, а не функционирования, представлять собой мобильную систему, быстро реагировать на изменения социального состава родителей, их образовательные потребности и воспитательные запросы. В зависимости от этого должны меняться формы и направления работы с семьей.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Для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того чтобы спланировать работу с родителями, надо хорошо знать родителей своих воспитанников.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Поэтому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начинать необходимо с анализа социального состава родителей, их настроя и ожиданий от пребывания ребенка в детском саду. Проведение анкетирования, личных бесед на эту тему поможет правильно выстроить работу с родителями, сделать ее эффективной, подобрать интересные формы взаимодействия с семьей.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78348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ramki-vsem.ru/fonypink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907" y="-33328"/>
            <a:ext cx="9318907" cy="689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d11122.edu35.ru/images/%D0%BF%D1%81%D0%B8%D1%85%D0%BE%D0%BB%D0%BE%D0%B3_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81128"/>
            <a:ext cx="8016825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76672"/>
            <a:ext cx="8352928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Техники и приемы взаимодействия педагога с родителями</a:t>
            </a:r>
          </a:p>
          <a:p>
            <a:pPr algn="just"/>
            <a:endParaRPr lang="ru-RU" sz="1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just"/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Для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рассказа родителям о поведении ребенка, вызвавшем недовольство педагога, можно использовать </a:t>
            </a:r>
            <a:r>
              <a:rPr lang="ru-RU" b="1" u="sng" dirty="0">
                <a:solidFill>
                  <a:srgbClr val="002060"/>
                </a:solidFill>
                <a:latin typeface="Georgia" panose="02040502050405020303" pitchFamily="18" charset="0"/>
              </a:rPr>
              <a:t>"принцип сэндвича":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 хорошая информация о ребенке должна предшествовать плохой, а завершения беседы проходит тоже на "хорошей ноте". Первая часть разговора готовит эмоциональный фон для принятия второй, в процессе которой педагог говорит только о поступке, а не о личности ребенка, не обобщает информацию, не ставит "диагноза". А третий этап включает выявления сильных сторон ребенка, что может стать опорой для поиска конструктивных решений проблемы. В беседе можно использовать такие выражения, как "Давайте подумаем, как можно заинтересовать ребенка" </a:t>
            </a: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20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1168</TotalTime>
  <Words>2228</Words>
  <Application>Microsoft Office PowerPoint</Application>
  <PresentationFormat>Экран (4:3)</PresentationFormat>
  <Paragraphs>129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Садик</dc:creator>
  <cp:lastModifiedBy>Садик</cp:lastModifiedBy>
  <cp:revision>70</cp:revision>
  <dcterms:created xsi:type="dcterms:W3CDTF">2017-03-31T16:27:02Z</dcterms:created>
  <dcterms:modified xsi:type="dcterms:W3CDTF">2017-04-13T06:08:22Z</dcterms:modified>
</cp:coreProperties>
</file>