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4" r:id="rId8"/>
    <p:sldId id="265" r:id="rId9"/>
    <p:sldId id="263" r:id="rId10"/>
    <p:sldId id="266" r:id="rId11"/>
    <p:sldId id="268" r:id="rId12"/>
    <p:sldId id="269" r:id="rId13"/>
    <p:sldId id="270" r:id="rId14"/>
    <p:sldId id="271" r:id="rId15"/>
    <p:sldId id="272" r:id="rId16"/>
    <p:sldId id="273" r:id="rId17"/>
    <p:sldId id="274" r:id="rId18"/>
    <p:sldId id="275" r:id="rId1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6912" autoAdjust="0"/>
    <p:restoredTop sz="94660"/>
  </p:normalViewPr>
  <p:slideViewPr>
    <p:cSldViewPr>
      <p:cViewPr>
        <p:scale>
          <a:sx n="86" d="100"/>
          <a:sy n="86" d="100"/>
        </p:scale>
        <p:origin x="-672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8B5F81-FAAB-4320-8A74-FED1376E13F7}" type="datetimeFigureOut">
              <a:rPr lang="ru-RU" smtClean="0"/>
              <a:t>13.04.2017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8DAA2D-827F-4CEE-831E-C473C511715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193000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8B5F81-FAAB-4320-8A74-FED1376E13F7}" type="datetimeFigureOut">
              <a:rPr lang="ru-RU" smtClean="0"/>
              <a:t>13.04.2017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8DAA2D-827F-4CEE-831E-C473C511715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749606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8B5F81-FAAB-4320-8A74-FED1376E13F7}" type="datetimeFigureOut">
              <a:rPr lang="ru-RU" smtClean="0"/>
              <a:t>13.04.2017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8DAA2D-827F-4CEE-831E-C473C511715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472687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8B5F81-FAAB-4320-8A74-FED1376E13F7}" type="datetimeFigureOut">
              <a:rPr lang="ru-RU" smtClean="0"/>
              <a:t>13.04.2017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8DAA2D-827F-4CEE-831E-C473C511715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733180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8B5F81-FAAB-4320-8A74-FED1376E13F7}" type="datetimeFigureOut">
              <a:rPr lang="ru-RU" smtClean="0"/>
              <a:t>13.04.2017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8DAA2D-827F-4CEE-831E-C473C511715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14614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8B5F81-FAAB-4320-8A74-FED1376E13F7}" type="datetimeFigureOut">
              <a:rPr lang="ru-RU" smtClean="0"/>
              <a:t>13.04.2017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8DAA2D-827F-4CEE-831E-C473C511715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255093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8B5F81-FAAB-4320-8A74-FED1376E13F7}" type="datetimeFigureOut">
              <a:rPr lang="ru-RU" smtClean="0"/>
              <a:t>13.04.2017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8DAA2D-827F-4CEE-831E-C473C511715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255335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8B5F81-FAAB-4320-8A74-FED1376E13F7}" type="datetimeFigureOut">
              <a:rPr lang="ru-RU" smtClean="0"/>
              <a:t>13.04.2017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8DAA2D-827F-4CEE-831E-C473C511715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062943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8B5F81-FAAB-4320-8A74-FED1376E13F7}" type="datetimeFigureOut">
              <a:rPr lang="ru-RU" smtClean="0"/>
              <a:t>13.04.2017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8DAA2D-827F-4CEE-831E-C473C511715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797326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8B5F81-FAAB-4320-8A74-FED1376E13F7}" type="datetimeFigureOut">
              <a:rPr lang="ru-RU" smtClean="0"/>
              <a:t>13.04.2017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8DAA2D-827F-4CEE-831E-C473C511715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789455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8B5F81-FAAB-4320-8A74-FED1376E13F7}" type="datetimeFigureOut">
              <a:rPr lang="ru-RU" smtClean="0"/>
              <a:t>13.04.2017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8DAA2D-827F-4CEE-831E-C473C511715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511029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8B5F81-FAAB-4320-8A74-FED1376E13F7}" type="datetimeFigureOut">
              <a:rPr lang="ru-RU" smtClean="0"/>
              <a:t>13.04.2017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8DAA2D-827F-4CEE-831E-C473C511715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064736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http://ramki-vsem.ru/fonypink/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74907" y="-33328"/>
            <a:ext cx="9318907" cy="68913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Прямоугольник 6"/>
          <p:cNvSpPr/>
          <p:nvPr/>
        </p:nvSpPr>
        <p:spPr>
          <a:xfrm>
            <a:off x="501971" y="764704"/>
            <a:ext cx="7848872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«</a:t>
            </a:r>
            <a:r>
              <a:rPr lang="ru-RU" sz="32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Т</a:t>
            </a:r>
            <a:r>
              <a:rPr lang="ru-RU" sz="32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ехники </a:t>
            </a:r>
            <a:r>
              <a:rPr lang="ru-RU" sz="32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и приемы </a:t>
            </a:r>
            <a:r>
              <a:rPr lang="ru-RU" sz="32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конструктивного взаимодействия </a:t>
            </a:r>
            <a:r>
              <a:rPr lang="ru-RU" sz="32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педагога с </a:t>
            </a:r>
            <a:r>
              <a:rPr lang="ru-RU" sz="32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родителями»</a:t>
            </a:r>
            <a:endParaRPr lang="ru-RU" sz="32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 panose="02040502050405020303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 rot="10800000" flipV="1">
            <a:off x="5436096" y="3429000"/>
            <a:ext cx="3456384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solidFill>
                  <a:srgbClr val="002060"/>
                </a:solidFill>
                <a:latin typeface="Georgia" panose="02040502050405020303" pitchFamily="18" charset="0"/>
              </a:rPr>
              <a:t>Консультативный материал </a:t>
            </a:r>
          </a:p>
          <a:p>
            <a:pPr algn="ctr"/>
            <a:r>
              <a:rPr lang="ru-RU" b="1" dirty="0">
                <a:solidFill>
                  <a:srgbClr val="002060"/>
                </a:solidFill>
                <a:latin typeface="Georgia" panose="02040502050405020303" pitchFamily="18" charset="0"/>
              </a:rPr>
              <a:t>для </a:t>
            </a:r>
            <a:r>
              <a:rPr lang="ru-RU" b="1" dirty="0" smtClean="0">
                <a:solidFill>
                  <a:srgbClr val="002060"/>
                </a:solidFill>
                <a:latin typeface="Georgia" panose="02040502050405020303" pitchFamily="18" charset="0"/>
              </a:rPr>
              <a:t>педагогов ДОУ</a:t>
            </a:r>
            <a:endParaRPr lang="ru-RU" b="1" dirty="0">
              <a:solidFill>
                <a:srgbClr val="002060"/>
              </a:solidFill>
              <a:latin typeface="Georgia" panose="02040502050405020303" pitchFamily="18" charset="0"/>
            </a:endParaRPr>
          </a:p>
        </p:txBody>
      </p:sp>
      <p:pic>
        <p:nvPicPr>
          <p:cNvPr id="1028" name="Picture 4" descr="http://vdetskommire.ucoz.com/Raskrasky/Vzroslie_i_deti/Vzroslie_deti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3" y="2334364"/>
            <a:ext cx="5256582" cy="4190980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906233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http://ramki-vsem.ru/fonypink/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74907" y="-33328"/>
            <a:ext cx="9318907" cy="68913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098" name="Picture 2" descr="http://d11122.edu35.ru/images/%D0%BF%D1%81%D0%B8%D1%85%D0%BE%D0%BB%D0%BE%D0%B3_2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4725144"/>
            <a:ext cx="8016825" cy="1800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323528" y="260648"/>
            <a:ext cx="828092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dirty="0"/>
          </a:p>
          <a:p>
            <a:pPr algn="just"/>
            <a:r>
              <a:rPr lang="ru-RU" dirty="0"/>
              <a:t> </a:t>
            </a:r>
            <a:r>
              <a:rPr lang="ru-RU" dirty="0" smtClean="0"/>
              <a:t>    </a:t>
            </a:r>
            <a:r>
              <a:rPr lang="ru-RU" b="1" dirty="0" smtClean="0">
                <a:solidFill>
                  <a:srgbClr val="002060"/>
                </a:solidFill>
                <a:latin typeface="Georgia" panose="02040502050405020303" pitchFamily="18" charset="0"/>
              </a:rPr>
              <a:t>Педагог</a:t>
            </a:r>
            <a:r>
              <a:rPr lang="ru-RU" b="1" dirty="0">
                <a:solidFill>
                  <a:srgbClr val="002060"/>
                </a:solidFill>
                <a:latin typeface="Georgia" panose="02040502050405020303" pitchFamily="18" charset="0"/>
              </a:rPr>
              <a:t>, в общении с родителем, должен использовать </a:t>
            </a:r>
            <a:r>
              <a:rPr lang="ru-RU" b="1" u="sng" dirty="0">
                <a:solidFill>
                  <a:srgbClr val="002060"/>
                </a:solidFill>
                <a:latin typeface="Georgia" panose="02040502050405020303" pitchFamily="18" charset="0"/>
              </a:rPr>
              <a:t>технику "Я - высказывания" </a:t>
            </a:r>
            <a:r>
              <a:rPr lang="ru-RU" b="1" dirty="0">
                <a:solidFill>
                  <a:srgbClr val="002060"/>
                </a:solidFill>
                <a:latin typeface="Georgia" panose="02040502050405020303" pitchFamily="18" charset="0"/>
              </a:rPr>
              <a:t>- способ передачи партнеру сообщения о чувствах. Оно не содержит в себе негативной оценки, обвинения другого человека. Оно оказывается эффективным в ситуациях конфликта с родителем. Поскольку позволяет снизить напряжение и способствует взаимопониманию. Вместо того, чтобы обвинять партнера (что часто происходит во время конфликта), говорящий выражает словами проблему, чувства, возникающие у него в связи с этим, причину их появления и, кроме того, выражает конкретную просьбу партнеру, в которой заключается вариант такого разрешения ситуации, которое в дальнейшем будет способствовать улучшении ситуации. </a:t>
            </a:r>
            <a:endParaRPr lang="ru-RU" b="1" dirty="0">
              <a:solidFill>
                <a:srgbClr val="002060"/>
              </a:solidFill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995976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http://ramki-vsem.ru/fonypink/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33328"/>
            <a:ext cx="9144000" cy="68913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251519" y="-12013"/>
            <a:ext cx="8575985" cy="68018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dirty="0"/>
          </a:p>
          <a:p>
            <a:pPr algn="just"/>
            <a:r>
              <a:rPr lang="ru-RU" dirty="0"/>
              <a:t> </a:t>
            </a:r>
            <a:r>
              <a:rPr lang="ru-RU" b="1" i="1" dirty="0">
                <a:solidFill>
                  <a:srgbClr val="002060"/>
                </a:solidFill>
                <a:latin typeface="Georgia" panose="02040502050405020303" pitchFamily="18" charset="0"/>
              </a:rPr>
              <a:t>Для обучения этому навыку надо составить алгоритм построения "Я - высказывания": </a:t>
            </a:r>
          </a:p>
          <a:p>
            <a:pPr algn="just"/>
            <a:r>
              <a:rPr lang="ru-RU" b="1" dirty="0">
                <a:solidFill>
                  <a:srgbClr val="002060"/>
                </a:solidFill>
                <a:latin typeface="Georgia" panose="02040502050405020303" pitchFamily="18" charset="0"/>
              </a:rPr>
              <a:t>1. Объективное описание произошедшего (без собственной оценки происходящего). Например: "Когда Дима на мою просьбу поднять стульчик, </a:t>
            </a:r>
            <a:r>
              <a:rPr lang="ru-RU" b="1" dirty="0" smtClean="0">
                <a:solidFill>
                  <a:srgbClr val="002060"/>
                </a:solidFill>
                <a:latin typeface="Georgia" panose="02040502050405020303" pitchFamily="18" charset="0"/>
              </a:rPr>
              <a:t>ответил</a:t>
            </a:r>
            <a:r>
              <a:rPr lang="ru-RU" b="1" dirty="0">
                <a:solidFill>
                  <a:srgbClr val="002060"/>
                </a:solidFill>
                <a:latin typeface="Georgia" panose="02040502050405020303" pitchFamily="18" charset="0"/>
              </a:rPr>
              <a:t>: "Я не буду." (Сравните: "Когда Дима с наглой усмешкой отказался выполнить мое требования поднять стул."). </a:t>
            </a:r>
          </a:p>
          <a:p>
            <a:pPr algn="just"/>
            <a:r>
              <a:rPr lang="ru-RU" b="1" dirty="0">
                <a:solidFill>
                  <a:srgbClr val="002060"/>
                </a:solidFill>
                <a:latin typeface="Georgia" panose="02040502050405020303" pitchFamily="18" charset="0"/>
              </a:rPr>
              <a:t>2. Точное выражение словами своих чувств, возникших у говорящего в напряженной ситуации. Например, если вам необходимо рассказать родителям о конфликте, возникшем у вас с ребенком, постарайтесь не обвинять ни родителей, ни ребенка, а выразить свои чувства: "Я расстроилась", "Я рассердилась". </a:t>
            </a:r>
          </a:p>
          <a:p>
            <a:pPr algn="just"/>
            <a:r>
              <a:rPr lang="ru-RU" b="1" dirty="0">
                <a:solidFill>
                  <a:srgbClr val="002060"/>
                </a:solidFill>
                <a:latin typeface="Georgia" panose="02040502050405020303" pitchFamily="18" charset="0"/>
              </a:rPr>
              <a:t>3. Описания причины возникновения чувства. Например: "Ведь я накануне предупреждала о том, что стулья хрупкие, старые". </a:t>
            </a:r>
          </a:p>
          <a:p>
            <a:pPr algn="just"/>
            <a:r>
              <a:rPr lang="ru-RU" b="1" dirty="0">
                <a:solidFill>
                  <a:srgbClr val="002060"/>
                </a:solidFill>
                <a:latin typeface="Georgia" panose="02040502050405020303" pitchFamily="18" charset="0"/>
              </a:rPr>
              <a:t>4. Выражения просьбы. Например: "Я прошу вас проконтролировать в течении </a:t>
            </a:r>
            <a:r>
              <a:rPr lang="ru-RU" b="1" dirty="0" smtClean="0">
                <a:solidFill>
                  <a:srgbClr val="002060"/>
                </a:solidFill>
                <a:latin typeface="Georgia" panose="02040502050405020303" pitchFamily="18" charset="0"/>
              </a:rPr>
              <a:t>недели </a:t>
            </a:r>
            <a:r>
              <a:rPr lang="ru-RU" b="1" dirty="0">
                <a:solidFill>
                  <a:srgbClr val="002060"/>
                </a:solidFill>
                <a:latin typeface="Georgia" panose="02040502050405020303" pitchFamily="18" charset="0"/>
              </a:rPr>
              <a:t>(то - то и то- то) и прийти в пятницу, или позвонить мне, чтобы обсудить наши совместные действия" </a:t>
            </a:r>
          </a:p>
          <a:p>
            <a:pPr algn="just"/>
            <a:r>
              <a:rPr lang="ru-RU" sz="1600" b="1" i="1" dirty="0" smtClean="0">
                <a:solidFill>
                  <a:srgbClr val="002060"/>
                </a:solidFill>
                <a:latin typeface="Georgia" panose="02040502050405020303" pitchFamily="18" charset="0"/>
              </a:rPr>
              <a:t>     </a:t>
            </a:r>
            <a:r>
              <a:rPr lang="ru-RU" sz="1600" b="1" i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Безусловно</a:t>
            </a:r>
            <a:r>
              <a:rPr lang="ru-RU" sz="16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, не каждому родителю будет приятно выслушивать от вас проблему даже в такой форме, и у него могут возникнуть неприятные чувства. Однако такая форма общения с родителями о ребенке вызовет наименьшее сопротивления и недовольство вашим общением, потому что показывает вашу заинтересованность в решении </a:t>
            </a:r>
            <a:r>
              <a:rPr lang="ru-RU" sz="1600" b="1" i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проблемы.</a:t>
            </a:r>
            <a:endParaRPr lang="ru-RU" sz="1600" b="1" i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729232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http://ramki-vsem.ru/fonypink/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79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251519" y="-12013"/>
            <a:ext cx="857598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dirty="0"/>
          </a:p>
          <a:p>
            <a:pPr algn="just"/>
            <a:r>
              <a:rPr lang="ru-RU" dirty="0"/>
              <a:t> </a:t>
            </a:r>
            <a:endParaRPr lang="ru-RU" sz="1600" b="1" i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 panose="02040502050405020303" pitchFamily="18" charset="0"/>
            </a:endParaRPr>
          </a:p>
        </p:txBody>
      </p:sp>
      <p:pic>
        <p:nvPicPr>
          <p:cNvPr id="4" name="Picture 2" descr="http://d11122.edu35.ru/images/%D0%BF%D1%81%D0%B8%D1%85%D0%BE%D0%BB%D0%BE%D0%B3_2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4844320"/>
            <a:ext cx="8016825" cy="16810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594498" y="320005"/>
            <a:ext cx="8208912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/>
              <a:t>     </a:t>
            </a:r>
            <a:r>
              <a:rPr lang="ru-RU" b="1" dirty="0" smtClean="0">
                <a:solidFill>
                  <a:srgbClr val="002060"/>
                </a:solidFill>
                <a:latin typeface="Georgia" panose="02040502050405020303" pitchFamily="18" charset="0"/>
              </a:rPr>
              <a:t>В </a:t>
            </a:r>
            <a:r>
              <a:rPr lang="ru-RU" b="1" dirty="0">
                <a:solidFill>
                  <a:srgbClr val="002060"/>
                </a:solidFill>
                <a:latin typeface="Georgia" panose="02040502050405020303" pitchFamily="18" charset="0"/>
              </a:rPr>
              <a:t>общении с родителями также необходимо владение </a:t>
            </a:r>
            <a:r>
              <a:rPr lang="ru-RU" b="1" u="sng" dirty="0">
                <a:solidFill>
                  <a:srgbClr val="002060"/>
                </a:solidFill>
                <a:latin typeface="Georgia" panose="02040502050405020303" pitchFamily="18" charset="0"/>
              </a:rPr>
              <a:t>техникой задавания вопросов</a:t>
            </a:r>
            <a:r>
              <a:rPr lang="ru-RU" b="1" dirty="0">
                <a:solidFill>
                  <a:srgbClr val="002060"/>
                </a:solidFill>
                <a:latin typeface="Georgia" panose="02040502050405020303" pitchFamily="18" charset="0"/>
              </a:rPr>
              <a:t>, поскольку с её помощью, возможно получить недостающую информацию, выяснить точку зрения у родителя, убедиться правильно ли понял он ваши слова. Характер и содержание вопросов зависит от ситуации, фазы переговоров и личностных особенностей взаимодействующих сторон. Так, открытые вопросы лучше задавать малообщительным, замкнутым родителям. Особенно важны такие вопросы в начале беседы, когда желательно активизировать партнера: "Как мы можем помочь вам в этом?", "Как вы думаете, с каким педагогом необходимо позаниматься вашему ребенку?". </a:t>
            </a:r>
          </a:p>
          <a:p>
            <a:pPr algn="just"/>
            <a:r>
              <a:rPr lang="ru-RU" b="1" dirty="0" smtClean="0">
                <a:solidFill>
                  <a:srgbClr val="002060"/>
                </a:solidFill>
                <a:latin typeface="Georgia" panose="02040502050405020303" pitchFamily="18" charset="0"/>
              </a:rPr>
              <a:t>     А </a:t>
            </a:r>
            <a:r>
              <a:rPr lang="ru-RU" b="1" dirty="0">
                <a:solidFill>
                  <a:srgbClr val="002060"/>
                </a:solidFill>
                <a:latin typeface="Georgia" panose="02040502050405020303" pitchFamily="18" charset="0"/>
              </a:rPr>
              <a:t>вот в общении с "жалобщиками" имеет смысл задавать встречные вопросы. Например: "О, мой сын совсем не хочет заниматься. Что мне с ним делать?" - "Чем я конкретно могу помочь?". </a:t>
            </a:r>
            <a:endParaRPr lang="ru-RU" b="1" dirty="0">
              <a:solidFill>
                <a:srgbClr val="002060"/>
              </a:solidFill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853286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http://ramki-vsem.ru/fonypink/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251519" y="-12013"/>
            <a:ext cx="857598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dirty="0"/>
          </a:p>
          <a:p>
            <a:pPr algn="just"/>
            <a:r>
              <a:rPr lang="ru-RU" dirty="0"/>
              <a:t> </a:t>
            </a:r>
            <a:endParaRPr lang="ru-RU" sz="1600" b="1" i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 panose="02040502050405020303" pitchFamily="18" charset="0"/>
            </a:endParaRPr>
          </a:p>
        </p:txBody>
      </p:sp>
      <p:pic>
        <p:nvPicPr>
          <p:cNvPr id="4" name="Picture 2" descr="http://d11122.edu35.ru/images/%D0%BF%D1%81%D0%B8%D1%85%D0%BE%D0%BB%D0%BE%D0%B3_2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4725144"/>
            <a:ext cx="8016825" cy="1800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348282" y="476672"/>
            <a:ext cx="8136904" cy="43088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>
                <a:solidFill>
                  <a:srgbClr val="002060"/>
                </a:solidFill>
                <a:latin typeface="Georgia" panose="02040502050405020303" pitchFamily="18" charset="0"/>
              </a:rPr>
              <a:t>Обмен информацией – приемы и правила. </a:t>
            </a:r>
            <a:endParaRPr lang="ru-RU" sz="2000" b="1" dirty="0" smtClean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pPr algn="ctr"/>
            <a:endParaRPr lang="ru-RU" sz="1000" b="1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pPr algn="just"/>
            <a:r>
              <a:rPr lang="ru-RU" b="1" dirty="0" smtClean="0">
                <a:solidFill>
                  <a:srgbClr val="002060"/>
                </a:solidFill>
                <a:latin typeface="Georgia" panose="02040502050405020303" pitchFamily="18" charset="0"/>
              </a:rPr>
              <a:t>     В </a:t>
            </a:r>
            <a:r>
              <a:rPr lang="ru-RU" b="1" dirty="0">
                <a:solidFill>
                  <a:srgbClr val="002060"/>
                </a:solidFill>
                <a:latin typeface="Georgia" panose="02040502050405020303" pitchFamily="18" charset="0"/>
              </a:rPr>
              <a:t>процессе обмена информацией, передачи информации от родителей к педагогу, поддерживать контакт помогает умение слушать. Слушание может быть пассивным (нерефлексивным) и активным (рефлексивным, понимающим). </a:t>
            </a:r>
          </a:p>
          <a:p>
            <a:pPr algn="just"/>
            <a:r>
              <a:rPr lang="ru-RU" b="1" dirty="0">
                <a:solidFill>
                  <a:srgbClr val="002060"/>
                </a:solidFill>
                <a:latin typeface="Georgia" panose="02040502050405020303" pitchFamily="18" charset="0"/>
              </a:rPr>
              <a:t>Пассивное (нерефлексивное) слушание – слушание без анализа, дающее возможность собеседнику высказаться. Оно состоит в умении внимательно молчать. </a:t>
            </a:r>
          </a:p>
          <a:p>
            <a:pPr algn="just"/>
            <a:r>
              <a:rPr lang="ru-RU" b="1" dirty="0" smtClean="0">
                <a:solidFill>
                  <a:srgbClr val="002060"/>
                </a:solidFill>
                <a:latin typeface="Georgia" panose="02040502050405020303" pitchFamily="18" charset="0"/>
              </a:rPr>
              <a:t>     </a:t>
            </a:r>
            <a:r>
              <a:rPr lang="ru-RU" b="1" u="sng" dirty="0" smtClean="0">
                <a:solidFill>
                  <a:srgbClr val="002060"/>
                </a:solidFill>
                <a:latin typeface="Georgia" panose="02040502050405020303" pitchFamily="18" charset="0"/>
              </a:rPr>
              <a:t>Правила </a:t>
            </a:r>
            <a:r>
              <a:rPr lang="ru-RU" b="1" u="sng" dirty="0">
                <a:solidFill>
                  <a:srgbClr val="002060"/>
                </a:solidFill>
                <a:latin typeface="Georgia" panose="02040502050405020303" pitchFamily="18" charset="0"/>
              </a:rPr>
              <a:t>пассивного слушания: 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b="1" dirty="0" smtClean="0">
                <a:solidFill>
                  <a:srgbClr val="002060"/>
                </a:solidFill>
                <a:latin typeface="Georgia" panose="02040502050405020303" pitchFamily="18" charset="0"/>
              </a:rPr>
              <a:t>стараться </a:t>
            </a:r>
            <a:r>
              <a:rPr lang="ru-RU" b="1" dirty="0">
                <a:solidFill>
                  <a:srgbClr val="002060"/>
                </a:solidFill>
                <a:latin typeface="Georgia" panose="02040502050405020303" pitchFamily="18" charset="0"/>
              </a:rPr>
              <a:t>не вмешиваться в монолог говорящего, давать минимум ответов. 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b="1" dirty="0" smtClean="0">
                <a:solidFill>
                  <a:srgbClr val="002060"/>
                </a:solidFill>
                <a:latin typeface="Georgia" panose="02040502050405020303" pitchFamily="18" charset="0"/>
              </a:rPr>
              <a:t>внимательно </a:t>
            </a:r>
            <a:r>
              <a:rPr lang="ru-RU" b="1" dirty="0">
                <a:solidFill>
                  <a:srgbClr val="002060"/>
                </a:solidFill>
                <a:latin typeface="Georgia" panose="02040502050405020303" pitchFamily="18" charset="0"/>
              </a:rPr>
              <a:t>слушать все, что говорит собеседник. 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b="1" dirty="0" smtClean="0">
                <a:solidFill>
                  <a:srgbClr val="002060"/>
                </a:solidFill>
                <a:latin typeface="Georgia" panose="02040502050405020303" pitchFamily="18" charset="0"/>
              </a:rPr>
              <a:t>постоянно </a:t>
            </a:r>
            <a:r>
              <a:rPr lang="ru-RU" b="1" dirty="0">
                <a:solidFill>
                  <a:srgbClr val="002060"/>
                </a:solidFill>
                <a:latin typeface="Georgia" panose="02040502050405020303" pitchFamily="18" charset="0"/>
              </a:rPr>
              <a:t>давать собеседнику сигналы, что он сосредоточен на его словах: «Да, да. Понимаю вас.» и т.п. </a:t>
            </a:r>
            <a:endParaRPr lang="ru-RU" b="1" dirty="0">
              <a:solidFill>
                <a:srgbClr val="002060"/>
              </a:solidFill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210474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http://ramki-vsem.ru/fonypink/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33328"/>
            <a:ext cx="9144000" cy="68913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251519" y="-12013"/>
            <a:ext cx="857598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dirty="0"/>
          </a:p>
          <a:p>
            <a:pPr algn="just"/>
            <a:r>
              <a:rPr lang="ru-RU" dirty="0"/>
              <a:t> </a:t>
            </a:r>
            <a:endParaRPr lang="ru-RU" sz="1600" b="1" i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 panose="02040502050405020303" pitchFamily="18" charset="0"/>
            </a:endParaRPr>
          </a:p>
        </p:txBody>
      </p:sp>
      <p:pic>
        <p:nvPicPr>
          <p:cNvPr id="4" name="Picture 2" descr="http://d11122.edu35.ru/images/%D0%BF%D1%81%D0%B8%D1%85%D0%BE%D0%BB%D0%BE%D0%B3_2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5275659"/>
            <a:ext cx="8352928" cy="12496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467544" y="197346"/>
            <a:ext cx="8359960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 u="sng" dirty="0">
                <a:solidFill>
                  <a:srgbClr val="002060"/>
                </a:solidFill>
                <a:latin typeface="Georgia" panose="02040502050405020303" pitchFamily="18" charset="0"/>
              </a:rPr>
              <a:t>Пассивное слушание необходимо в случаях: 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b="1" dirty="0" smtClean="0">
                <a:solidFill>
                  <a:srgbClr val="002060"/>
                </a:solidFill>
                <a:latin typeface="Georgia" panose="02040502050405020303" pitchFamily="18" charset="0"/>
              </a:rPr>
              <a:t>когда </a:t>
            </a:r>
            <a:r>
              <a:rPr lang="ru-RU" b="1" dirty="0">
                <a:solidFill>
                  <a:srgbClr val="002060"/>
                </a:solidFill>
                <a:latin typeface="Georgia" panose="02040502050405020303" pitchFamily="18" charset="0"/>
              </a:rPr>
              <a:t>собеседник хочет высказать свое мнение или отношение к чему-либо; 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b="1" dirty="0" smtClean="0">
                <a:solidFill>
                  <a:srgbClr val="002060"/>
                </a:solidFill>
                <a:latin typeface="Georgia" panose="02040502050405020303" pitchFamily="18" charset="0"/>
              </a:rPr>
              <a:t>в </a:t>
            </a:r>
            <a:r>
              <a:rPr lang="ru-RU" b="1" dirty="0">
                <a:solidFill>
                  <a:srgbClr val="002060"/>
                </a:solidFill>
                <a:latin typeface="Georgia" panose="02040502050405020303" pitchFamily="18" charset="0"/>
              </a:rPr>
              <a:t>напряженных ситуациях, когда он хочет обсудить волнующие его вопросы; 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b="1" dirty="0" smtClean="0">
                <a:solidFill>
                  <a:srgbClr val="002060"/>
                </a:solidFill>
                <a:latin typeface="Georgia" panose="02040502050405020303" pitchFamily="18" charset="0"/>
              </a:rPr>
              <a:t>когда </a:t>
            </a:r>
            <a:r>
              <a:rPr lang="ru-RU" b="1" dirty="0">
                <a:solidFill>
                  <a:srgbClr val="002060"/>
                </a:solidFill>
                <a:latin typeface="Georgia" panose="02040502050405020303" pitchFamily="18" charset="0"/>
              </a:rPr>
              <a:t>испытывает трудности в выражении своих забот, проблем или радостей. </a:t>
            </a:r>
          </a:p>
          <a:p>
            <a:pPr algn="just"/>
            <a:r>
              <a:rPr lang="ru-RU" b="1" u="sng" dirty="0">
                <a:solidFill>
                  <a:srgbClr val="002060"/>
                </a:solidFill>
                <a:latin typeface="Georgia" panose="02040502050405020303" pitchFamily="18" charset="0"/>
              </a:rPr>
              <a:t>Пассивного слушания бывает недостаточно в ситуациях: 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b="1" dirty="0" smtClean="0">
                <a:solidFill>
                  <a:srgbClr val="002060"/>
                </a:solidFill>
                <a:latin typeface="Georgia" panose="02040502050405020303" pitchFamily="18" charset="0"/>
              </a:rPr>
              <a:t>когда </a:t>
            </a:r>
            <a:r>
              <a:rPr lang="ru-RU" b="1" dirty="0">
                <a:solidFill>
                  <a:srgbClr val="002060"/>
                </a:solidFill>
                <a:latin typeface="Georgia" panose="02040502050405020303" pitchFamily="18" charset="0"/>
              </a:rPr>
              <a:t>желание говорить очень слабое или полностью отсутствует; 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b="1" dirty="0" smtClean="0">
                <a:solidFill>
                  <a:srgbClr val="002060"/>
                </a:solidFill>
                <a:latin typeface="Georgia" panose="02040502050405020303" pitchFamily="18" charset="0"/>
              </a:rPr>
              <a:t>когда</a:t>
            </a:r>
            <a:r>
              <a:rPr lang="ru-RU" b="1" dirty="0">
                <a:solidFill>
                  <a:srgbClr val="002060"/>
                </a:solidFill>
                <a:latin typeface="Georgia" panose="02040502050405020303" pitchFamily="18" charset="0"/>
              </a:rPr>
              <a:t>, слушая собеседника, слушатель не согласен с тем, что ему говорят; 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b="1" dirty="0" smtClean="0">
                <a:solidFill>
                  <a:srgbClr val="002060"/>
                </a:solidFill>
                <a:latin typeface="Georgia" panose="02040502050405020303" pitchFamily="18" charset="0"/>
              </a:rPr>
              <a:t>когда </a:t>
            </a:r>
            <a:r>
              <a:rPr lang="ru-RU" b="1" dirty="0">
                <a:solidFill>
                  <a:srgbClr val="002060"/>
                </a:solidFill>
                <a:latin typeface="Georgia" panose="02040502050405020303" pitchFamily="18" charset="0"/>
              </a:rPr>
              <a:t>собеседник стремится получить более активную поддержку, помощь или одобрение; 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b="1" dirty="0" smtClean="0">
                <a:solidFill>
                  <a:srgbClr val="002060"/>
                </a:solidFill>
                <a:latin typeface="Georgia" panose="02040502050405020303" pitchFamily="18" charset="0"/>
              </a:rPr>
              <a:t>когда </a:t>
            </a:r>
            <a:r>
              <a:rPr lang="ru-RU" b="1" dirty="0">
                <a:solidFill>
                  <a:srgbClr val="002060"/>
                </a:solidFill>
                <a:latin typeface="Georgia" panose="02040502050405020303" pitchFamily="18" charset="0"/>
              </a:rPr>
              <a:t>нерефлексивное слушание противоречит интересам слушателя, мешает его самораскрытию. </a:t>
            </a:r>
          </a:p>
          <a:p>
            <a:pPr algn="just"/>
            <a:r>
              <a:rPr lang="ru-RU" b="1" dirty="0" smtClean="0">
                <a:solidFill>
                  <a:srgbClr val="002060"/>
                </a:solidFill>
                <a:latin typeface="Georgia" panose="02040502050405020303" pitchFamily="18" charset="0"/>
              </a:rPr>
              <a:t>     Активное </a:t>
            </a:r>
            <a:r>
              <a:rPr lang="ru-RU" b="1" dirty="0">
                <a:solidFill>
                  <a:srgbClr val="002060"/>
                </a:solidFill>
                <a:latin typeface="Georgia" panose="02040502050405020303" pitchFamily="18" charset="0"/>
              </a:rPr>
              <a:t>(рефлексивное или понимающее) слушание - применяется, если нерефлексивного слушания недостаточно</a:t>
            </a:r>
            <a:r>
              <a:rPr lang="ru-RU" dirty="0"/>
              <a:t>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42382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http://ramki-vsem.ru/fonypink/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33328"/>
            <a:ext cx="9144000" cy="68913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251519" y="-12013"/>
            <a:ext cx="857598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dirty="0"/>
          </a:p>
          <a:p>
            <a:pPr algn="just"/>
            <a:r>
              <a:rPr lang="ru-RU" dirty="0"/>
              <a:t> </a:t>
            </a:r>
            <a:endParaRPr lang="ru-RU" sz="1600" b="1" i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 panose="02040502050405020303" pitchFamily="18" charset="0"/>
            </a:endParaRPr>
          </a:p>
        </p:txBody>
      </p:sp>
      <p:pic>
        <p:nvPicPr>
          <p:cNvPr id="4" name="Picture 2" descr="http://d11122.edu35.ru/images/%D0%BF%D1%81%D0%B8%D1%85%D0%BE%D0%BB%D0%BE%D0%B3_2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5733256"/>
            <a:ext cx="8016825" cy="10081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395866" y="311152"/>
            <a:ext cx="8352598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 dirty="0" smtClean="0">
                <a:solidFill>
                  <a:srgbClr val="002060"/>
                </a:solidFill>
                <a:latin typeface="Georgia" panose="02040502050405020303" pitchFamily="18" charset="0"/>
              </a:rPr>
              <a:t>     При </a:t>
            </a:r>
            <a:r>
              <a:rPr lang="ru-RU" b="1" dirty="0">
                <a:solidFill>
                  <a:srgbClr val="002060"/>
                </a:solidFill>
                <a:latin typeface="Georgia" panose="02040502050405020303" pitchFamily="18" charset="0"/>
              </a:rPr>
              <a:t>отражении чувств собеседника важно соблюдать следующие правила: 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b="1" dirty="0" smtClean="0">
                <a:solidFill>
                  <a:srgbClr val="002060"/>
                </a:solidFill>
                <a:latin typeface="Georgia" panose="02040502050405020303" pitchFamily="18" charset="0"/>
              </a:rPr>
              <a:t>делать </a:t>
            </a:r>
            <a:r>
              <a:rPr lang="ru-RU" b="1" dirty="0">
                <a:solidFill>
                  <a:srgbClr val="002060"/>
                </a:solidFill>
                <a:latin typeface="Georgia" panose="02040502050405020303" pitchFamily="18" charset="0"/>
              </a:rPr>
              <a:t>акцент не на содержание сообщения, а на эмоциональном состоянии собеседника; 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b="1" dirty="0" smtClean="0">
                <a:solidFill>
                  <a:srgbClr val="002060"/>
                </a:solidFill>
                <a:latin typeface="Georgia" panose="02040502050405020303" pitchFamily="18" charset="0"/>
              </a:rPr>
              <a:t>следует </a:t>
            </a:r>
            <a:r>
              <a:rPr lang="ru-RU" b="1" dirty="0">
                <a:solidFill>
                  <a:srgbClr val="002060"/>
                </a:solidFill>
                <a:latin typeface="Georgia" panose="02040502050405020303" pitchFamily="18" charset="0"/>
              </a:rPr>
              <a:t>передавать ответы по возможности своими </a:t>
            </a:r>
            <a:r>
              <a:rPr lang="ru-RU" b="1" dirty="0" smtClean="0">
                <a:solidFill>
                  <a:srgbClr val="002060"/>
                </a:solidFill>
                <a:latin typeface="Georgia" panose="02040502050405020303" pitchFamily="18" charset="0"/>
              </a:rPr>
              <a:t>словами.</a:t>
            </a:r>
          </a:p>
          <a:p>
            <a:pPr algn="just"/>
            <a:r>
              <a:rPr lang="ru-RU" b="1" dirty="0" smtClean="0">
                <a:solidFill>
                  <a:srgbClr val="002060"/>
                </a:solidFill>
                <a:latin typeface="Georgia" panose="02040502050405020303" pitchFamily="18" charset="0"/>
              </a:rPr>
              <a:t>Тем </a:t>
            </a:r>
            <a:r>
              <a:rPr lang="ru-RU" b="1" dirty="0">
                <a:solidFill>
                  <a:srgbClr val="002060"/>
                </a:solidFill>
                <a:latin typeface="Georgia" panose="02040502050405020303" pitchFamily="18" charset="0"/>
              </a:rPr>
              <a:t>не менее, можно воспользоваться </a:t>
            </a:r>
            <a:r>
              <a:rPr lang="ru-RU" b="1" dirty="0" smtClean="0">
                <a:solidFill>
                  <a:srgbClr val="002060"/>
                </a:solidFill>
                <a:latin typeface="Georgia" panose="02040502050405020303" pitchFamily="18" charset="0"/>
              </a:rPr>
              <a:t>определенными</a:t>
            </a:r>
          </a:p>
          <a:p>
            <a:pPr algn="just"/>
            <a:r>
              <a:rPr lang="ru-RU" b="1" dirty="0" smtClean="0">
                <a:solidFill>
                  <a:srgbClr val="002060"/>
                </a:solidFill>
                <a:latin typeface="Georgia" panose="02040502050405020303" pitchFamily="18" charset="0"/>
              </a:rPr>
              <a:t>вступительными </a:t>
            </a:r>
            <a:r>
              <a:rPr lang="ru-RU" b="1" dirty="0">
                <a:solidFill>
                  <a:srgbClr val="002060"/>
                </a:solidFill>
                <a:latin typeface="Georgia" panose="02040502050405020303" pitchFamily="18" charset="0"/>
              </a:rPr>
              <a:t>фразами: «Мне кажется, что вы чувствуете…», «У меня такое ощущение, что вы чем-то…»; 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b="1" dirty="0" smtClean="0">
                <a:solidFill>
                  <a:srgbClr val="002060"/>
                </a:solidFill>
                <a:latin typeface="Georgia" panose="02040502050405020303" pitchFamily="18" charset="0"/>
              </a:rPr>
              <a:t>избегать </a:t>
            </a:r>
            <a:r>
              <a:rPr lang="ru-RU" b="1" dirty="0">
                <a:solidFill>
                  <a:srgbClr val="002060"/>
                </a:solidFill>
                <a:latin typeface="Georgia" panose="02040502050405020303" pitchFamily="18" charset="0"/>
              </a:rPr>
              <a:t>категоричных формулировок типа: «Я уверена, что вы огорчены», т.к. в чувствах человека легко ошибиться; 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b="1" dirty="0" smtClean="0">
                <a:solidFill>
                  <a:srgbClr val="002060"/>
                </a:solidFill>
                <a:latin typeface="Georgia" panose="02040502050405020303" pitchFamily="18" charset="0"/>
              </a:rPr>
              <a:t> </a:t>
            </a:r>
            <a:r>
              <a:rPr lang="ru-RU" b="1" dirty="0">
                <a:solidFill>
                  <a:srgbClr val="002060"/>
                </a:solidFill>
                <a:latin typeface="Georgia" panose="02040502050405020303" pitchFamily="18" charset="0"/>
              </a:rPr>
              <a:t>учитывать интенсивность чувств собеседника: «Вы несколько расстроены!» </a:t>
            </a:r>
          </a:p>
          <a:p>
            <a:pPr algn="just"/>
            <a:r>
              <a:rPr lang="ru-RU" b="1" dirty="0" smtClean="0">
                <a:solidFill>
                  <a:srgbClr val="002060"/>
                </a:solidFill>
                <a:latin typeface="Georgia" panose="02040502050405020303" pitchFamily="18" charset="0"/>
              </a:rPr>
              <a:t>     Отражение </a:t>
            </a:r>
            <a:r>
              <a:rPr lang="ru-RU" b="1" dirty="0">
                <a:solidFill>
                  <a:srgbClr val="002060"/>
                </a:solidFill>
                <a:latin typeface="Georgia" panose="02040502050405020303" pitchFamily="18" charset="0"/>
              </a:rPr>
              <a:t>чувств полезно в ситуациях, когда собеседника мучает личная проблема, он хочет поделиться со слушателем и найти у него понимание. Если слушатель в конфликтной ситуации сможет показать говорящему, что понимает его чувства, наверняка «обвинительный накал» речи собеседника спадет. Отражение чувств помогает и говорящему. Он лучше и полнее начинает осознавать свое собственное эмоциональное состояние, что станет началом преодоления кризиса. </a:t>
            </a:r>
            <a:endParaRPr lang="ru-RU" b="1" dirty="0">
              <a:solidFill>
                <a:srgbClr val="002060"/>
              </a:solidFill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268604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http://ramki-vsem.ru/fonypink/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33328"/>
            <a:ext cx="9144000" cy="68913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251519" y="-12013"/>
            <a:ext cx="857598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dirty="0"/>
          </a:p>
          <a:p>
            <a:pPr algn="just"/>
            <a:r>
              <a:rPr lang="ru-RU" dirty="0"/>
              <a:t> </a:t>
            </a:r>
            <a:endParaRPr lang="ru-RU" sz="1600" b="1" i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 panose="02040502050405020303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95536" y="188640"/>
            <a:ext cx="8503976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 dirty="0" smtClean="0">
                <a:solidFill>
                  <a:srgbClr val="002060"/>
                </a:solidFill>
                <a:latin typeface="Georgia" panose="02040502050405020303" pitchFamily="18" charset="0"/>
              </a:rPr>
              <a:t>     </a:t>
            </a:r>
            <a:r>
              <a:rPr lang="ru-RU" b="1" u="sng" dirty="0" smtClean="0">
                <a:solidFill>
                  <a:srgbClr val="002060"/>
                </a:solidFill>
                <a:latin typeface="Georgia" panose="02040502050405020303" pitchFamily="18" charset="0"/>
              </a:rPr>
              <a:t>Прием </a:t>
            </a:r>
            <a:r>
              <a:rPr lang="ru-RU" b="1" u="sng" dirty="0">
                <a:solidFill>
                  <a:srgbClr val="002060"/>
                </a:solidFill>
                <a:latin typeface="Georgia" panose="02040502050405020303" pitchFamily="18" charset="0"/>
              </a:rPr>
              <a:t>выяснения </a:t>
            </a:r>
            <a:r>
              <a:rPr lang="ru-RU" b="1" dirty="0">
                <a:solidFill>
                  <a:srgbClr val="002060"/>
                </a:solidFill>
                <a:latin typeface="Georgia" panose="02040502050405020303" pitchFamily="18" charset="0"/>
              </a:rPr>
              <a:t>– обращение к говорящему за некоторыми уточнениями. Суть этого приема в том, что слушатель при возникновении </a:t>
            </a:r>
            <a:r>
              <a:rPr lang="ru-RU" b="1" dirty="0" smtClean="0">
                <a:solidFill>
                  <a:srgbClr val="002060"/>
                </a:solidFill>
                <a:latin typeface="Georgia" panose="02040502050405020303" pitchFamily="18" charset="0"/>
              </a:rPr>
              <a:t>непонимания</a:t>
            </a:r>
            <a:r>
              <a:rPr lang="ru-RU" b="1" dirty="0">
                <a:solidFill>
                  <a:srgbClr val="002060"/>
                </a:solidFill>
                <a:latin typeface="Georgia" panose="02040502050405020303" pitchFamily="18" charset="0"/>
              </a:rPr>
              <a:t>, неясности фразы, двусмысленности какого-то слова задает «выясняющие» вопросы. Этот прием позволяет ликвидировать непонимание. </a:t>
            </a:r>
          </a:p>
          <a:p>
            <a:pPr algn="just"/>
            <a:r>
              <a:rPr lang="ru-RU" b="1" dirty="0">
                <a:solidFill>
                  <a:srgbClr val="002060"/>
                </a:solidFill>
                <a:latin typeface="Georgia" panose="02040502050405020303" pitchFamily="18" charset="0"/>
              </a:rPr>
              <a:t>Используя данный прием, необходимо придерживаться следующих правил: 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b="1" dirty="0" smtClean="0">
                <a:solidFill>
                  <a:srgbClr val="002060"/>
                </a:solidFill>
                <a:latin typeface="Georgia" panose="02040502050405020303" pitchFamily="18" charset="0"/>
              </a:rPr>
              <a:t>можно </a:t>
            </a:r>
            <a:r>
              <a:rPr lang="ru-RU" b="1" dirty="0">
                <a:solidFill>
                  <a:srgbClr val="002060"/>
                </a:solidFill>
                <a:latin typeface="Georgia" panose="02040502050405020303" pitchFamily="18" charset="0"/>
              </a:rPr>
              <a:t>использовать таки фразы: «Не повторите ли Вы еще раз?», «Что Вы имеете в виду?», «Извините, я не совсем поняла Вас…» и т.п. Такие мягкие, нейтральные фразы приглашают собеседника, не обижая его, высказывать свою мысль более конкретно, подыскивать точные слова; 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b="1" dirty="0">
                <a:solidFill>
                  <a:srgbClr val="002060"/>
                </a:solidFill>
                <a:latin typeface="Georgia" panose="02040502050405020303" pitchFamily="18" charset="0"/>
              </a:rPr>
              <a:t>- реплики должны касаться только того, что человек говорит, но не оценивать его поведение или умение излагать свои мысли; 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b="1" dirty="0">
                <a:solidFill>
                  <a:srgbClr val="002060"/>
                </a:solidFill>
                <a:latin typeface="Georgia" panose="02040502050405020303" pitchFamily="18" charset="0"/>
              </a:rPr>
              <a:t>- стараться не задавать вопросов, требующих односложного ответа («да», «нет»). Это сбивает человека, он начинает ощущать, что его допрашивают. </a:t>
            </a:r>
          </a:p>
          <a:p>
            <a:pPr algn="just"/>
            <a:r>
              <a:rPr lang="ru-RU" b="1" i="1" dirty="0" smtClean="0">
                <a:solidFill>
                  <a:srgbClr val="002060"/>
                </a:solidFill>
                <a:latin typeface="Georgia" panose="02040502050405020303" pitchFamily="18" charset="0"/>
              </a:rPr>
              <a:t>     Выяснение </a:t>
            </a:r>
            <a:r>
              <a:rPr lang="ru-RU" b="1" i="1" dirty="0">
                <a:solidFill>
                  <a:srgbClr val="002060"/>
                </a:solidFill>
                <a:latin typeface="Georgia" panose="02040502050405020303" pitchFamily="18" charset="0"/>
              </a:rPr>
              <a:t>полезно использовать в случаях, когда собеседники решают проблему и им необходимо точно понять позицию друг друга. «Выясняющие» вопросы помогают и говорящему, показывая, что его слушают, и после необходимых пояснений он может быть уверен, что его понимают. </a:t>
            </a:r>
            <a:endParaRPr lang="ru-RU" b="1" i="1" dirty="0">
              <a:solidFill>
                <a:srgbClr val="002060"/>
              </a:solidFill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91479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http://ramki-vsem.ru/fonypink/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33328"/>
            <a:ext cx="9144000" cy="68913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251519" y="-12013"/>
            <a:ext cx="857598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dirty="0"/>
          </a:p>
          <a:p>
            <a:pPr algn="just"/>
            <a:r>
              <a:rPr lang="ru-RU" dirty="0"/>
              <a:t> </a:t>
            </a:r>
            <a:endParaRPr lang="ru-RU" sz="1600" b="1" i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 panose="02040502050405020303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95536" y="188640"/>
            <a:ext cx="850397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 dirty="0" smtClean="0">
                <a:solidFill>
                  <a:srgbClr val="002060"/>
                </a:solidFill>
                <a:latin typeface="Georgia" panose="02040502050405020303" pitchFamily="18" charset="0"/>
              </a:rPr>
              <a:t>     </a:t>
            </a:r>
            <a:endParaRPr lang="ru-RU" b="1" i="1" dirty="0">
              <a:solidFill>
                <a:srgbClr val="002060"/>
              </a:solidFill>
              <a:latin typeface="Georgia" panose="02040502050405020303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579070" y="373306"/>
            <a:ext cx="8097385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 u="sng" dirty="0">
                <a:solidFill>
                  <a:srgbClr val="002060"/>
                </a:solidFill>
                <a:latin typeface="Georgia" panose="02040502050405020303" pitchFamily="18" charset="0"/>
              </a:rPr>
              <a:t>Прием перефразирования </a:t>
            </a:r>
            <a:r>
              <a:rPr lang="ru-RU" b="1" dirty="0">
                <a:solidFill>
                  <a:srgbClr val="002060"/>
                </a:solidFill>
                <a:latin typeface="Georgia" panose="02040502050405020303" pitchFamily="18" charset="0"/>
              </a:rPr>
              <a:t>- повторение мысли собеседника своими словами. Этот прием практически универсален, его можно использовать и в личном общении, и в деловой беседе. </a:t>
            </a:r>
          </a:p>
          <a:p>
            <a:pPr algn="just"/>
            <a:r>
              <a:rPr lang="ru-RU" b="1" dirty="0">
                <a:solidFill>
                  <a:srgbClr val="002060"/>
                </a:solidFill>
                <a:latin typeface="Georgia" panose="02040502050405020303" pitchFamily="18" charset="0"/>
              </a:rPr>
              <a:t>Важно придерживаться следующих правил: 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b="1" dirty="0">
                <a:solidFill>
                  <a:srgbClr val="002060"/>
                </a:solidFill>
                <a:latin typeface="Georgia" panose="02040502050405020303" pitchFamily="18" charset="0"/>
              </a:rPr>
              <a:t>п</a:t>
            </a:r>
            <a:r>
              <a:rPr lang="ru-RU" b="1" dirty="0" smtClean="0">
                <a:solidFill>
                  <a:srgbClr val="002060"/>
                </a:solidFill>
                <a:latin typeface="Georgia" panose="02040502050405020303" pitchFamily="18" charset="0"/>
              </a:rPr>
              <a:t>ерефразирование </a:t>
            </a:r>
            <a:r>
              <a:rPr lang="ru-RU" b="1" dirty="0">
                <a:solidFill>
                  <a:srgbClr val="002060"/>
                </a:solidFill>
                <a:latin typeface="Georgia" panose="02040502050405020303" pitchFamily="18" charset="0"/>
              </a:rPr>
              <a:t>можно начать следующими фразами: «Если я Вас правильно поняла, то…», «Вы поправьте меня, если я ошибусь, но…» и </a:t>
            </a:r>
            <a:r>
              <a:rPr lang="ru-RU" b="1" dirty="0" err="1">
                <a:solidFill>
                  <a:srgbClr val="002060"/>
                </a:solidFill>
                <a:latin typeface="Georgia" panose="02040502050405020303" pitchFamily="18" charset="0"/>
              </a:rPr>
              <a:t>т.п</a:t>
            </a:r>
            <a:r>
              <a:rPr lang="ru-RU" b="1" dirty="0">
                <a:solidFill>
                  <a:srgbClr val="002060"/>
                </a:solidFill>
                <a:latin typeface="Georgia" panose="02040502050405020303" pitchFamily="18" charset="0"/>
              </a:rPr>
              <a:t>; 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b="1" dirty="0" smtClean="0">
                <a:solidFill>
                  <a:srgbClr val="002060"/>
                </a:solidFill>
                <a:latin typeface="Georgia" panose="02040502050405020303" pitchFamily="18" charset="0"/>
              </a:rPr>
              <a:t>при </a:t>
            </a:r>
            <a:r>
              <a:rPr lang="ru-RU" b="1" dirty="0">
                <a:solidFill>
                  <a:srgbClr val="002060"/>
                </a:solidFill>
                <a:latin typeface="Georgia" panose="02040502050405020303" pitchFamily="18" charset="0"/>
              </a:rPr>
              <a:t>перефразировании нужно ориентироваться именно на смысл, содержание сообщения, а не на эмоции, которыми оно сопровождается; 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b="1" dirty="0" smtClean="0">
                <a:solidFill>
                  <a:srgbClr val="002060"/>
                </a:solidFill>
                <a:latin typeface="Georgia" panose="02040502050405020303" pitchFamily="18" charset="0"/>
              </a:rPr>
              <a:t>важно </a:t>
            </a:r>
            <a:r>
              <a:rPr lang="ru-RU" b="1" dirty="0">
                <a:solidFill>
                  <a:srgbClr val="002060"/>
                </a:solidFill>
                <a:latin typeface="Georgia" panose="02040502050405020303" pitchFamily="18" charset="0"/>
              </a:rPr>
              <a:t>выбрать главное и сказать это своими словами; 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b="1" dirty="0" smtClean="0">
                <a:solidFill>
                  <a:srgbClr val="002060"/>
                </a:solidFill>
                <a:latin typeface="Georgia" panose="02040502050405020303" pitchFamily="18" charset="0"/>
              </a:rPr>
              <a:t>перефразирование </a:t>
            </a:r>
            <a:r>
              <a:rPr lang="ru-RU" b="1" dirty="0">
                <a:solidFill>
                  <a:srgbClr val="002060"/>
                </a:solidFill>
                <a:latin typeface="Georgia" panose="02040502050405020303" pitchFamily="18" charset="0"/>
              </a:rPr>
              <a:t>уместно, когда говорящий сделал паузу и думает, о чем сообщить дальше. Повторение слушателем слов говорящего послужит фундаментом, от которого он сможет оттолкнуться, чтобы продолжить общение. </a:t>
            </a:r>
          </a:p>
          <a:p>
            <a:pPr algn="just"/>
            <a:r>
              <a:rPr lang="ru-RU" b="1" dirty="0">
                <a:solidFill>
                  <a:srgbClr val="002060"/>
                </a:solidFill>
                <a:latin typeface="Georgia" panose="02040502050405020303" pitchFamily="18" charset="0"/>
              </a:rPr>
              <a:t>Перефразирование полезно в случаях: 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b="1" dirty="0" smtClean="0">
                <a:solidFill>
                  <a:srgbClr val="002060"/>
                </a:solidFill>
                <a:latin typeface="Georgia" panose="02040502050405020303" pitchFamily="18" charset="0"/>
              </a:rPr>
              <a:t>когда </a:t>
            </a:r>
            <a:r>
              <a:rPr lang="ru-RU" b="1" dirty="0">
                <a:solidFill>
                  <a:srgbClr val="002060"/>
                </a:solidFill>
                <a:latin typeface="Georgia" panose="02040502050405020303" pitchFamily="18" charset="0"/>
              </a:rPr>
              <a:t>необходимо полное понимание желаний и предложений собеседника; 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b="1" dirty="0" smtClean="0">
                <a:solidFill>
                  <a:srgbClr val="002060"/>
                </a:solidFill>
                <a:latin typeface="Georgia" panose="02040502050405020303" pitchFamily="18" charset="0"/>
              </a:rPr>
              <a:t>в </a:t>
            </a:r>
            <a:r>
              <a:rPr lang="ru-RU" b="1" dirty="0">
                <a:solidFill>
                  <a:srgbClr val="002060"/>
                </a:solidFill>
                <a:latin typeface="Georgia" panose="02040502050405020303" pitchFamily="18" charset="0"/>
              </a:rPr>
              <a:t>конфликтных ситуациях или во время дискуссий, если слушатель слабо ориентируется в предмете разговора. </a:t>
            </a:r>
            <a:endParaRPr lang="ru-RU" b="1" dirty="0">
              <a:solidFill>
                <a:srgbClr val="002060"/>
              </a:solidFill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444872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http://ramki-vsem.ru/fonypink/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33328"/>
            <a:ext cx="9144000" cy="68913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251519" y="-12013"/>
            <a:ext cx="857598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dirty="0"/>
          </a:p>
          <a:p>
            <a:pPr algn="just"/>
            <a:r>
              <a:rPr lang="ru-RU" dirty="0"/>
              <a:t> </a:t>
            </a:r>
            <a:endParaRPr lang="ru-RU" sz="1600" b="1" i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 panose="02040502050405020303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95536" y="188640"/>
            <a:ext cx="850397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 dirty="0" smtClean="0">
                <a:solidFill>
                  <a:srgbClr val="002060"/>
                </a:solidFill>
                <a:latin typeface="Georgia" panose="02040502050405020303" pitchFamily="18" charset="0"/>
              </a:rPr>
              <a:t>     </a:t>
            </a:r>
            <a:endParaRPr lang="ru-RU" b="1" i="1" dirty="0">
              <a:solidFill>
                <a:srgbClr val="002060"/>
              </a:solidFill>
              <a:latin typeface="Georgia" panose="02040502050405020303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98119" y="311152"/>
            <a:ext cx="8501393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 dirty="0" smtClean="0"/>
              <a:t>     </a:t>
            </a:r>
            <a:r>
              <a:rPr lang="ru-RU" b="1" u="sng" dirty="0" smtClean="0">
                <a:solidFill>
                  <a:srgbClr val="002060"/>
                </a:solidFill>
                <a:latin typeface="Georgia" panose="02040502050405020303" pitchFamily="18" charset="0"/>
              </a:rPr>
              <a:t>Прием </a:t>
            </a:r>
            <a:r>
              <a:rPr lang="ru-RU" b="1" u="sng" dirty="0" err="1">
                <a:solidFill>
                  <a:srgbClr val="002060"/>
                </a:solidFill>
                <a:latin typeface="Georgia" panose="02040502050405020303" pitchFamily="18" charset="0"/>
              </a:rPr>
              <a:t>резюмирования</a:t>
            </a:r>
            <a:r>
              <a:rPr lang="ru-RU" b="1" u="sng" dirty="0">
                <a:solidFill>
                  <a:srgbClr val="002060"/>
                </a:solidFill>
                <a:latin typeface="Georgia" panose="02040502050405020303" pitchFamily="18" charset="0"/>
              </a:rPr>
              <a:t> </a:t>
            </a:r>
            <a:r>
              <a:rPr lang="ru-RU" b="1" dirty="0">
                <a:solidFill>
                  <a:srgbClr val="002060"/>
                </a:solidFill>
                <a:latin typeface="Georgia" panose="02040502050405020303" pitchFamily="18" charset="0"/>
              </a:rPr>
              <a:t>– </a:t>
            </a:r>
            <a:r>
              <a:rPr lang="ru-RU" b="1" dirty="0" err="1">
                <a:solidFill>
                  <a:srgbClr val="002060"/>
                </a:solidFill>
                <a:latin typeface="Georgia" panose="02040502050405020303" pitchFamily="18" charset="0"/>
              </a:rPr>
              <a:t>подытоживание</a:t>
            </a:r>
            <a:r>
              <a:rPr lang="ru-RU" b="1" dirty="0">
                <a:solidFill>
                  <a:srgbClr val="002060"/>
                </a:solidFill>
                <a:latin typeface="Georgia" panose="02040502050405020303" pitchFamily="18" charset="0"/>
              </a:rPr>
              <a:t> основных мыслей собеседника. </a:t>
            </a:r>
          </a:p>
          <a:p>
            <a:pPr algn="just"/>
            <a:r>
              <a:rPr lang="ru-RU" b="1" dirty="0" smtClean="0">
                <a:solidFill>
                  <a:srgbClr val="002060"/>
                </a:solidFill>
                <a:latin typeface="Georgia" panose="02040502050405020303" pitchFamily="18" charset="0"/>
              </a:rPr>
              <a:t>Для </a:t>
            </a:r>
            <a:r>
              <a:rPr lang="ru-RU" b="1" dirty="0" err="1">
                <a:solidFill>
                  <a:srgbClr val="002060"/>
                </a:solidFill>
                <a:latin typeface="Georgia" panose="02040502050405020303" pitchFamily="18" charset="0"/>
              </a:rPr>
              <a:t>резюмирования</a:t>
            </a:r>
            <a:r>
              <a:rPr lang="ru-RU" b="1" dirty="0">
                <a:solidFill>
                  <a:srgbClr val="002060"/>
                </a:solidFill>
                <a:latin typeface="Georgia" panose="02040502050405020303" pitchFamily="18" charset="0"/>
              </a:rPr>
              <a:t> могут оказаться полезными следующие вступительные фразы: «Таким образом, главное…», «Итак, вы предлагаете…», «Если теперь подытожить сказанное Вами…». При </a:t>
            </a:r>
            <a:r>
              <a:rPr lang="ru-RU" b="1" dirty="0" err="1">
                <a:solidFill>
                  <a:srgbClr val="002060"/>
                </a:solidFill>
                <a:latin typeface="Georgia" panose="02040502050405020303" pitchFamily="18" charset="0"/>
              </a:rPr>
              <a:t>резюмировании</a:t>
            </a:r>
            <a:r>
              <a:rPr lang="ru-RU" b="1" dirty="0">
                <a:solidFill>
                  <a:srgbClr val="002060"/>
                </a:solidFill>
                <a:latin typeface="Georgia" panose="02040502050405020303" pitchFamily="18" charset="0"/>
              </a:rPr>
              <a:t> из целой части разговора выделяется только главная мысль. </a:t>
            </a:r>
            <a:r>
              <a:rPr lang="ru-RU" b="1" dirty="0" smtClean="0">
                <a:solidFill>
                  <a:srgbClr val="002060"/>
                </a:solidFill>
                <a:latin typeface="Georgia" panose="02040502050405020303" pitchFamily="18" charset="0"/>
              </a:rPr>
              <a:t>Этот </a:t>
            </a:r>
            <a:r>
              <a:rPr lang="ru-RU" b="1" dirty="0">
                <a:solidFill>
                  <a:srgbClr val="002060"/>
                </a:solidFill>
                <a:latin typeface="Georgia" panose="02040502050405020303" pitchFamily="18" charset="0"/>
              </a:rPr>
              <a:t>прием полезен в случаях, когда группа людей долго обсуждает одну и ту же проблему, необходимо время от времени подводить итог сказанному, как бы завершая одну часть разговора и переходя к следующей. Полезно </a:t>
            </a:r>
            <a:r>
              <a:rPr lang="ru-RU" b="1" dirty="0" err="1">
                <a:solidFill>
                  <a:srgbClr val="002060"/>
                </a:solidFill>
                <a:latin typeface="Georgia" panose="02040502050405020303" pitchFamily="18" charset="0"/>
              </a:rPr>
              <a:t>резюмирование</a:t>
            </a:r>
            <a:r>
              <a:rPr lang="ru-RU" b="1" dirty="0">
                <a:solidFill>
                  <a:srgbClr val="002060"/>
                </a:solidFill>
                <a:latin typeface="Georgia" panose="02040502050405020303" pitchFamily="18" charset="0"/>
              </a:rPr>
              <a:t> и в конце разговора, особенно если слушающий после </a:t>
            </a:r>
          </a:p>
          <a:p>
            <a:pPr algn="just"/>
            <a:r>
              <a:rPr lang="ru-RU" b="1" dirty="0">
                <a:solidFill>
                  <a:srgbClr val="002060"/>
                </a:solidFill>
                <a:latin typeface="Georgia" panose="02040502050405020303" pitchFamily="18" charset="0"/>
              </a:rPr>
              <a:t>беседы должен что-то сделать: «Значит главное, что Вы хотели бы от меня – это…» </a:t>
            </a:r>
          </a:p>
          <a:p>
            <a:pPr algn="just"/>
            <a:r>
              <a:rPr lang="ru-RU" b="1" dirty="0" smtClean="0">
                <a:solidFill>
                  <a:srgbClr val="002060"/>
                </a:solidFill>
                <a:latin typeface="Georgia" panose="02040502050405020303" pitchFamily="18" charset="0"/>
              </a:rPr>
              <a:t>     Прежде </a:t>
            </a:r>
            <a:r>
              <a:rPr lang="ru-RU" b="1" dirty="0">
                <a:solidFill>
                  <a:srgbClr val="002060"/>
                </a:solidFill>
                <a:latin typeface="Georgia" panose="02040502050405020303" pitchFamily="18" charset="0"/>
              </a:rPr>
              <a:t>чем высказать несогласие с чьей-то точки зрения, можно вначале выделить в ней главное, подытожить сказанное. Тогда не придется распыляться, приводя контрдоводы, а можно будет ответить только на суть возражения собеседника. </a:t>
            </a:r>
          </a:p>
          <a:p>
            <a:pPr algn="just"/>
            <a:r>
              <a:rPr lang="ru-RU" b="1" dirty="0" smtClean="0">
                <a:solidFill>
                  <a:srgbClr val="002060"/>
                </a:solidFill>
                <a:latin typeface="Georgia" panose="02040502050405020303" pitchFamily="18" charset="0"/>
              </a:rPr>
              <a:t>     Умение </a:t>
            </a:r>
            <a:r>
              <a:rPr lang="ru-RU" b="1" dirty="0">
                <a:solidFill>
                  <a:srgbClr val="002060"/>
                </a:solidFill>
                <a:latin typeface="Georgia" panose="02040502050405020303" pitchFamily="18" charset="0"/>
              </a:rPr>
              <a:t>слушать полезно так же во время совместного изучения и формирования личности ребенка на основе достигнутого единства подходов к его воспитанию. </a:t>
            </a:r>
            <a:endParaRPr lang="ru-RU" b="1" dirty="0">
              <a:solidFill>
                <a:srgbClr val="002060"/>
              </a:solidFill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411184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http://ramki-vsem.ru/fonypink/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74907" y="0"/>
            <a:ext cx="9318907" cy="68913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098" name="Picture 2" descr="http://d11122.edu35.ru/images/%D0%BF%D1%81%D0%B8%D1%85%D0%BE%D0%BB%D0%BE%D0%B3_2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5013176"/>
            <a:ext cx="8016825" cy="15841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1259632" y="1941948"/>
            <a:ext cx="756084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ru-RU" sz="2400" b="1" dirty="0" smtClean="0">
                <a:solidFill>
                  <a:srgbClr val="002060"/>
                </a:solidFill>
                <a:latin typeface="Georgia" panose="02040502050405020303" pitchFamily="18" charset="0"/>
              </a:rPr>
              <a:t>«… </a:t>
            </a:r>
            <a:r>
              <a:rPr lang="ru-RU" sz="2400" b="1" dirty="0">
                <a:solidFill>
                  <a:srgbClr val="002060"/>
                </a:solidFill>
                <a:latin typeface="Georgia" panose="02040502050405020303" pitchFamily="18" charset="0"/>
              </a:rPr>
              <a:t>дошкольник не эстафета, которую передаёт семья</a:t>
            </a:r>
          </a:p>
          <a:p>
            <a:pPr algn="r"/>
            <a:r>
              <a:rPr lang="ru-RU" sz="2400" b="1" dirty="0">
                <a:solidFill>
                  <a:srgbClr val="002060"/>
                </a:solidFill>
                <a:latin typeface="Georgia" panose="02040502050405020303" pitchFamily="18" charset="0"/>
              </a:rPr>
              <a:t>в руки педагогов детского сада.</a:t>
            </a:r>
          </a:p>
          <a:p>
            <a:pPr algn="r"/>
            <a:r>
              <a:rPr lang="ru-RU" sz="2400" b="1" dirty="0">
                <a:solidFill>
                  <a:srgbClr val="002060"/>
                </a:solidFill>
                <a:latin typeface="Georgia" panose="02040502050405020303" pitchFamily="18" charset="0"/>
              </a:rPr>
              <a:t>Здесь важен не принцип параллельности,</a:t>
            </a:r>
          </a:p>
          <a:p>
            <a:pPr algn="r"/>
            <a:r>
              <a:rPr lang="ru-RU" sz="2400" b="1" dirty="0">
                <a:solidFill>
                  <a:srgbClr val="002060"/>
                </a:solidFill>
                <a:latin typeface="Georgia" panose="02040502050405020303" pitchFamily="18" charset="0"/>
              </a:rPr>
              <a:t>а принцип взаимопроникновения</a:t>
            </a:r>
          </a:p>
          <a:p>
            <a:pPr algn="r"/>
            <a:r>
              <a:rPr lang="ru-RU" sz="2400" b="1" dirty="0">
                <a:solidFill>
                  <a:srgbClr val="002060"/>
                </a:solidFill>
                <a:latin typeface="Georgia" panose="02040502050405020303" pitchFamily="18" charset="0"/>
              </a:rPr>
              <a:t>двух социальных институтов…»</a:t>
            </a:r>
          </a:p>
        </p:txBody>
      </p:sp>
    </p:spTree>
    <p:extLst>
      <p:ext uri="{BB962C8B-B14F-4D97-AF65-F5344CB8AC3E}">
        <p14:creationId xmlns:p14="http://schemas.microsoft.com/office/powerpoint/2010/main" val="2763738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http://ramki-vsem.ru/fonypink/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74907" y="-33328"/>
            <a:ext cx="9318907" cy="68913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395536" y="188640"/>
            <a:ext cx="8496944" cy="59400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solidFill>
                  <a:srgbClr val="002060"/>
                </a:solidFill>
                <a:latin typeface="Georgia" panose="02040502050405020303" pitchFamily="18" charset="0"/>
              </a:rPr>
              <a:t>Правовое регулирование сотрудничества ДОУ и семьи </a:t>
            </a:r>
            <a:r>
              <a:rPr lang="ru-RU" b="1" dirty="0" smtClean="0">
                <a:solidFill>
                  <a:srgbClr val="002060"/>
                </a:solidFill>
                <a:latin typeface="Georgia" panose="02040502050405020303" pitchFamily="18" charset="0"/>
              </a:rPr>
              <a:t>:</a:t>
            </a:r>
          </a:p>
          <a:p>
            <a:pPr algn="ctr"/>
            <a:endParaRPr lang="ru-RU" sz="1000" b="1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sz="1600" b="1" dirty="0" smtClean="0">
                <a:solidFill>
                  <a:srgbClr val="002060"/>
                </a:solidFill>
                <a:latin typeface="Georgia" panose="02040502050405020303" pitchFamily="18" charset="0"/>
              </a:rPr>
              <a:t>Закон </a:t>
            </a:r>
            <a:r>
              <a:rPr lang="ru-RU" sz="1600" b="1" dirty="0">
                <a:solidFill>
                  <a:srgbClr val="002060"/>
                </a:solidFill>
                <a:latin typeface="Georgia" panose="02040502050405020303" pitchFamily="18" charset="0"/>
              </a:rPr>
              <a:t>Российской Федерации «Об образовании</a:t>
            </a:r>
            <a:r>
              <a:rPr lang="ru-RU" sz="1600" b="1" dirty="0" smtClean="0">
                <a:solidFill>
                  <a:srgbClr val="002060"/>
                </a:solidFill>
                <a:latin typeface="Georgia" panose="02040502050405020303" pitchFamily="18" charset="0"/>
              </a:rPr>
              <a:t>»;</a:t>
            </a:r>
            <a:endParaRPr lang="ru-RU" sz="1600" b="1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sz="1600" b="1" dirty="0" smtClean="0">
                <a:solidFill>
                  <a:srgbClr val="002060"/>
                </a:solidFill>
                <a:latin typeface="Georgia" panose="02040502050405020303" pitchFamily="18" charset="0"/>
              </a:rPr>
              <a:t>Конституция </a:t>
            </a:r>
            <a:r>
              <a:rPr lang="ru-RU" sz="1600" b="1" dirty="0">
                <a:solidFill>
                  <a:srgbClr val="002060"/>
                </a:solidFill>
                <a:latin typeface="Georgia" panose="02040502050405020303" pitchFamily="18" charset="0"/>
              </a:rPr>
              <a:t>Российской </a:t>
            </a:r>
            <a:r>
              <a:rPr lang="ru-RU" sz="1600" b="1" dirty="0" smtClean="0">
                <a:solidFill>
                  <a:srgbClr val="002060"/>
                </a:solidFill>
                <a:latin typeface="Georgia" panose="02040502050405020303" pitchFamily="18" charset="0"/>
              </a:rPr>
              <a:t>Федерации;</a:t>
            </a:r>
            <a:endParaRPr lang="ru-RU" sz="1600" b="1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sz="1600" b="1" dirty="0" smtClean="0">
                <a:solidFill>
                  <a:srgbClr val="002060"/>
                </a:solidFill>
                <a:latin typeface="Georgia" panose="02040502050405020303" pitchFamily="18" charset="0"/>
              </a:rPr>
              <a:t>Семейный </a:t>
            </a:r>
            <a:r>
              <a:rPr lang="ru-RU" sz="1600" b="1" dirty="0">
                <a:solidFill>
                  <a:srgbClr val="002060"/>
                </a:solidFill>
                <a:latin typeface="Georgia" panose="02040502050405020303" pitchFamily="18" charset="0"/>
              </a:rPr>
              <a:t>Кодекс Российской </a:t>
            </a:r>
            <a:r>
              <a:rPr lang="ru-RU" sz="1600" b="1" dirty="0" smtClean="0">
                <a:solidFill>
                  <a:srgbClr val="002060"/>
                </a:solidFill>
                <a:latin typeface="Georgia" panose="02040502050405020303" pitchFamily="18" charset="0"/>
              </a:rPr>
              <a:t>Федерации;</a:t>
            </a:r>
            <a:endParaRPr lang="ru-RU" sz="1600" b="1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pPr marL="285750" lvl="0" indent="-285750" algn="just">
              <a:buFont typeface="Wingdings" panose="05000000000000000000" pitchFamily="2" charset="2"/>
              <a:buChar char="ü"/>
            </a:pPr>
            <a:r>
              <a:rPr lang="ru-RU" sz="1600" b="1" dirty="0">
                <a:solidFill>
                  <a:srgbClr val="002060"/>
                </a:solidFill>
                <a:latin typeface="Georgia" panose="02040502050405020303" pitchFamily="18" charset="0"/>
              </a:rPr>
              <a:t>Федеральный государственный образовательный стандарт дошкольного </a:t>
            </a:r>
            <a:r>
              <a:rPr lang="ru-RU" sz="1600" b="1" dirty="0" smtClean="0">
                <a:solidFill>
                  <a:srgbClr val="002060"/>
                </a:solidFill>
                <a:latin typeface="Georgia" panose="02040502050405020303" pitchFamily="18" charset="0"/>
              </a:rPr>
              <a:t>образования;</a:t>
            </a:r>
            <a:endParaRPr lang="ru-RU" sz="1600" b="1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sz="1600" b="1" dirty="0" smtClean="0">
                <a:solidFill>
                  <a:srgbClr val="002060"/>
                </a:solidFill>
                <a:latin typeface="Georgia" panose="02040502050405020303" pitchFamily="18" charset="0"/>
              </a:rPr>
              <a:t>Всемирная </a:t>
            </a:r>
            <a:r>
              <a:rPr lang="ru-RU" sz="1600" b="1" dirty="0">
                <a:solidFill>
                  <a:srgbClr val="002060"/>
                </a:solidFill>
                <a:latin typeface="Georgia" panose="02040502050405020303" pitchFamily="18" charset="0"/>
              </a:rPr>
              <a:t>декларация об обеспечении выживания, защиты и развития </a:t>
            </a:r>
            <a:r>
              <a:rPr lang="ru-RU" sz="1600" b="1" dirty="0" smtClean="0">
                <a:solidFill>
                  <a:srgbClr val="002060"/>
                </a:solidFill>
                <a:latin typeface="Georgia" panose="02040502050405020303" pitchFamily="18" charset="0"/>
              </a:rPr>
              <a:t>детей;</a:t>
            </a:r>
            <a:endParaRPr lang="ru-RU" sz="1600" b="1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pPr marL="285750" lvl="0" indent="-285750" algn="just">
              <a:buFont typeface="Wingdings" panose="05000000000000000000" pitchFamily="2" charset="2"/>
              <a:buChar char="ü"/>
            </a:pPr>
            <a:r>
              <a:rPr lang="ru-RU" sz="1600" b="1" dirty="0" smtClean="0">
                <a:solidFill>
                  <a:srgbClr val="002060"/>
                </a:solidFill>
                <a:latin typeface="Georgia" panose="02040502050405020303" pitchFamily="18" charset="0"/>
              </a:rPr>
              <a:t>Всеобщая </a:t>
            </a:r>
            <a:r>
              <a:rPr lang="ru-RU" sz="1600" b="1" dirty="0">
                <a:solidFill>
                  <a:srgbClr val="002060"/>
                </a:solidFill>
                <a:latin typeface="Georgia" panose="02040502050405020303" pitchFamily="18" charset="0"/>
              </a:rPr>
              <a:t>декларация прав </a:t>
            </a:r>
            <a:r>
              <a:rPr lang="ru-RU" sz="1600" b="1" dirty="0" smtClean="0">
                <a:solidFill>
                  <a:srgbClr val="002060"/>
                </a:solidFill>
                <a:latin typeface="Georgia" panose="02040502050405020303" pitchFamily="18" charset="0"/>
              </a:rPr>
              <a:t>человека;</a:t>
            </a:r>
            <a:endParaRPr lang="ru-RU" sz="1600" b="1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pPr marL="285750" lvl="0" indent="-285750" algn="just">
              <a:buFont typeface="Wingdings" panose="05000000000000000000" pitchFamily="2" charset="2"/>
              <a:buChar char="ü"/>
            </a:pPr>
            <a:r>
              <a:rPr lang="ru-RU" sz="1600" b="1" dirty="0" smtClean="0">
                <a:solidFill>
                  <a:srgbClr val="002060"/>
                </a:solidFill>
                <a:latin typeface="Georgia" panose="02040502050405020303" pitchFamily="18" charset="0"/>
              </a:rPr>
              <a:t>Декларация </a:t>
            </a:r>
            <a:r>
              <a:rPr lang="ru-RU" sz="1600" b="1" dirty="0">
                <a:solidFill>
                  <a:srgbClr val="002060"/>
                </a:solidFill>
                <a:latin typeface="Georgia" panose="02040502050405020303" pitchFamily="18" charset="0"/>
              </a:rPr>
              <a:t>прав </a:t>
            </a:r>
            <a:r>
              <a:rPr lang="ru-RU" sz="1600" b="1" dirty="0" smtClean="0">
                <a:solidFill>
                  <a:srgbClr val="002060"/>
                </a:solidFill>
                <a:latin typeface="Georgia" panose="02040502050405020303" pitchFamily="18" charset="0"/>
              </a:rPr>
              <a:t>ребенка;</a:t>
            </a:r>
            <a:endParaRPr lang="ru-RU" sz="1600" b="1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pPr marL="285750" lvl="0" indent="-285750" algn="just">
              <a:buFont typeface="Wingdings" panose="05000000000000000000" pitchFamily="2" charset="2"/>
              <a:buChar char="ü"/>
            </a:pPr>
            <a:r>
              <a:rPr lang="ru-RU" sz="1600" b="1" dirty="0" smtClean="0">
                <a:solidFill>
                  <a:srgbClr val="002060"/>
                </a:solidFill>
                <a:latin typeface="Georgia" panose="02040502050405020303" pitchFamily="18" charset="0"/>
              </a:rPr>
              <a:t>Конвенция </a:t>
            </a:r>
            <a:r>
              <a:rPr lang="ru-RU" sz="1600" b="1" dirty="0">
                <a:solidFill>
                  <a:srgbClr val="002060"/>
                </a:solidFill>
                <a:latin typeface="Georgia" panose="02040502050405020303" pitchFamily="18" charset="0"/>
              </a:rPr>
              <a:t>о правах </a:t>
            </a:r>
            <a:r>
              <a:rPr lang="ru-RU" sz="1600" b="1" dirty="0" smtClean="0">
                <a:solidFill>
                  <a:srgbClr val="002060"/>
                </a:solidFill>
                <a:latin typeface="Georgia" panose="02040502050405020303" pitchFamily="18" charset="0"/>
              </a:rPr>
              <a:t>ребенка;</a:t>
            </a:r>
            <a:endParaRPr lang="ru-RU" sz="1600" b="1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pPr marL="285750" lvl="0" indent="-285750" algn="just">
              <a:buFont typeface="Wingdings" panose="05000000000000000000" pitchFamily="2" charset="2"/>
              <a:buChar char="ü"/>
            </a:pPr>
            <a:r>
              <a:rPr lang="ru-RU" sz="1600" b="1" dirty="0" smtClean="0">
                <a:solidFill>
                  <a:srgbClr val="002060"/>
                </a:solidFill>
                <a:latin typeface="Georgia" panose="02040502050405020303" pitchFamily="18" charset="0"/>
              </a:rPr>
              <a:t>Международный </a:t>
            </a:r>
            <a:r>
              <a:rPr lang="ru-RU" sz="1600" b="1" dirty="0">
                <a:solidFill>
                  <a:srgbClr val="002060"/>
                </a:solidFill>
                <a:latin typeface="Georgia" panose="02040502050405020303" pitchFamily="18" charset="0"/>
              </a:rPr>
              <a:t>пакт об экономических, социальных и культурных </a:t>
            </a:r>
            <a:r>
              <a:rPr lang="ru-RU" sz="1600" b="1" dirty="0" smtClean="0">
                <a:solidFill>
                  <a:srgbClr val="002060"/>
                </a:solidFill>
                <a:latin typeface="Georgia" panose="02040502050405020303" pitchFamily="18" charset="0"/>
              </a:rPr>
              <a:t>правах;</a:t>
            </a:r>
            <a:endParaRPr lang="ru-RU" sz="1600" b="1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pPr marL="285750" lvl="0" indent="-285750" algn="just">
              <a:buFont typeface="Wingdings" panose="05000000000000000000" pitchFamily="2" charset="2"/>
              <a:buChar char="ü"/>
            </a:pPr>
            <a:r>
              <a:rPr lang="ru-RU" sz="1600" b="1" dirty="0" smtClean="0">
                <a:solidFill>
                  <a:srgbClr val="002060"/>
                </a:solidFill>
                <a:latin typeface="Georgia" panose="02040502050405020303" pitchFamily="18" charset="0"/>
              </a:rPr>
              <a:t>Международный </a:t>
            </a:r>
            <a:r>
              <a:rPr lang="ru-RU" sz="1600" b="1" dirty="0">
                <a:solidFill>
                  <a:srgbClr val="002060"/>
                </a:solidFill>
                <a:latin typeface="Georgia" panose="02040502050405020303" pitchFamily="18" charset="0"/>
              </a:rPr>
              <a:t>пакт о гражданских и политических </a:t>
            </a:r>
            <a:r>
              <a:rPr lang="ru-RU" sz="1600" b="1" dirty="0" smtClean="0">
                <a:solidFill>
                  <a:srgbClr val="002060"/>
                </a:solidFill>
                <a:latin typeface="Georgia" panose="02040502050405020303" pitchFamily="18" charset="0"/>
              </a:rPr>
              <a:t>правах -</a:t>
            </a:r>
            <a:endParaRPr lang="ru-RU" sz="1600" b="1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pPr algn="just"/>
            <a:r>
              <a:rPr lang="ru-RU" sz="1600" b="1" i="1" u="sng" dirty="0">
                <a:solidFill>
                  <a:srgbClr val="002060"/>
                </a:solidFill>
                <a:latin typeface="Georgia" panose="02040502050405020303" pitchFamily="18" charset="0"/>
              </a:rPr>
              <a:t>согласно которым воспитание образование и развитие ребенка является правом и обязанностью родителей.</a:t>
            </a:r>
          </a:p>
          <a:p>
            <a:pPr algn="just"/>
            <a:r>
              <a:rPr lang="ru-RU" sz="1600" b="1" dirty="0" smtClean="0">
                <a:solidFill>
                  <a:srgbClr val="002060"/>
                </a:solidFill>
                <a:latin typeface="Georgia" panose="02040502050405020303" pitchFamily="18" charset="0"/>
              </a:rPr>
              <a:t>     </a:t>
            </a:r>
          </a:p>
          <a:p>
            <a:pPr algn="just"/>
            <a:r>
              <a:rPr lang="ru-RU" sz="1600" b="1" dirty="0">
                <a:solidFill>
                  <a:srgbClr val="002060"/>
                </a:solidFill>
                <a:latin typeface="Georgia" panose="02040502050405020303" pitchFamily="18" charset="0"/>
              </a:rPr>
              <a:t> </a:t>
            </a:r>
            <a:r>
              <a:rPr lang="ru-RU" sz="1600" b="1" dirty="0" smtClean="0">
                <a:solidFill>
                  <a:srgbClr val="002060"/>
                </a:solidFill>
                <a:latin typeface="Georgia" panose="02040502050405020303" pitchFamily="18" charset="0"/>
              </a:rPr>
              <a:t>    Знание </a:t>
            </a:r>
            <a:r>
              <a:rPr lang="ru-RU" sz="1600" b="1" dirty="0">
                <a:solidFill>
                  <a:srgbClr val="002060"/>
                </a:solidFill>
                <a:latin typeface="Georgia" panose="02040502050405020303" pitchFamily="18" charset="0"/>
              </a:rPr>
              <a:t>нормативно-правовых документов </a:t>
            </a:r>
            <a:r>
              <a:rPr lang="ru-RU" sz="1600" b="1" dirty="0" smtClean="0">
                <a:solidFill>
                  <a:srgbClr val="002060"/>
                </a:solidFill>
                <a:latin typeface="Georgia" panose="02040502050405020303" pitchFamily="18" charset="0"/>
              </a:rPr>
              <a:t>международного, </a:t>
            </a:r>
            <a:r>
              <a:rPr lang="ru-RU" sz="1600" b="1" dirty="0">
                <a:solidFill>
                  <a:srgbClr val="002060"/>
                </a:solidFill>
                <a:latin typeface="Georgia" panose="02040502050405020303" pitchFamily="18" charset="0"/>
              </a:rPr>
              <a:t>федерального уровня, конкретного образовательного учреждения позволит педагогу юридически грамотно построить взаимоотношения с семьей и образовательный процесс в ДОУ с учетом защиты прав ребенка, а также прав и обязанностей родителей и педагогов.</a:t>
            </a:r>
          </a:p>
          <a:p>
            <a:pPr algn="just"/>
            <a:r>
              <a:rPr lang="ru-RU" sz="1600" b="1" dirty="0">
                <a:solidFill>
                  <a:srgbClr val="002060"/>
                </a:solidFill>
                <a:latin typeface="Georgia" panose="02040502050405020303" pitchFamily="18" charset="0"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19100267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http://ramki-vsem.ru/fonypink/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74907" y="-33328"/>
            <a:ext cx="9318907" cy="68913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098" name="Picture 2" descr="http://d11122.edu35.ru/images/%D0%BF%D1%81%D0%B8%D1%85%D0%BE%D0%BB%D0%BE%D0%B3_2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5611892"/>
            <a:ext cx="8208912" cy="11294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248460" y="260648"/>
            <a:ext cx="6987836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 dirty="0" smtClean="0">
                <a:solidFill>
                  <a:srgbClr val="002060"/>
                </a:solidFill>
                <a:latin typeface="Georgia" panose="02040502050405020303" pitchFamily="18" charset="0"/>
              </a:rPr>
              <a:t>     Основная задача </a:t>
            </a:r>
            <a:r>
              <a:rPr lang="ru-RU" b="1" dirty="0">
                <a:solidFill>
                  <a:srgbClr val="002060"/>
                </a:solidFill>
                <a:latin typeface="Georgia" panose="02040502050405020303" pitchFamily="18" charset="0"/>
              </a:rPr>
              <a:t>детского сада «повернуться» лицом к семье, оказать ей педагогическую помощь, привлечь семью на свою сторону в плане единых подходов в воспитании ребёнка. Необходимо, чтобы детский сад и семья стали открытыми друг другу и помогли раскрытию способностей и возможностей ребёнка.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1187624" y="2564904"/>
            <a:ext cx="7776864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b="1" dirty="0">
                <a:solidFill>
                  <a:srgbClr val="002060"/>
                </a:solidFill>
                <a:latin typeface="Georgia" panose="02040502050405020303" pitchFamily="18" charset="0"/>
              </a:rPr>
              <a:t>Основные задачи </a:t>
            </a:r>
            <a:r>
              <a:rPr lang="ru-RU" sz="2000" b="1" dirty="0" smtClean="0">
                <a:solidFill>
                  <a:srgbClr val="002060"/>
                </a:solidFill>
                <a:latin typeface="Georgia" panose="02040502050405020303" pitchFamily="18" charset="0"/>
              </a:rPr>
              <a:t>работы ДОУ </a:t>
            </a:r>
            <a:r>
              <a:rPr lang="ru-RU" sz="2000" b="1" dirty="0">
                <a:solidFill>
                  <a:srgbClr val="002060"/>
                </a:solidFill>
                <a:latin typeface="Georgia" panose="02040502050405020303" pitchFamily="18" charset="0"/>
              </a:rPr>
              <a:t>с родителями</a:t>
            </a:r>
            <a:r>
              <a:rPr lang="ru-RU" sz="2000" b="1" dirty="0" smtClean="0">
                <a:solidFill>
                  <a:srgbClr val="002060"/>
                </a:solidFill>
                <a:latin typeface="Georgia" panose="02040502050405020303" pitchFamily="18" charset="0"/>
              </a:rPr>
              <a:t>:</a:t>
            </a:r>
          </a:p>
          <a:p>
            <a:pPr algn="just"/>
            <a:endParaRPr lang="ru-RU" sz="1000" b="1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b="1" dirty="0" smtClean="0">
                <a:solidFill>
                  <a:srgbClr val="002060"/>
                </a:solidFill>
                <a:latin typeface="Georgia" panose="02040502050405020303" pitchFamily="18" charset="0"/>
              </a:rPr>
              <a:t>установить </a:t>
            </a:r>
            <a:r>
              <a:rPr lang="ru-RU" b="1" dirty="0">
                <a:solidFill>
                  <a:srgbClr val="002060"/>
                </a:solidFill>
                <a:latin typeface="Georgia" panose="02040502050405020303" pitchFamily="18" charset="0"/>
              </a:rPr>
              <a:t>партнерские отношения с семьей каждого воспитанника;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b="1" dirty="0" smtClean="0">
                <a:solidFill>
                  <a:srgbClr val="002060"/>
                </a:solidFill>
                <a:latin typeface="Georgia" panose="02040502050405020303" pitchFamily="18" charset="0"/>
              </a:rPr>
              <a:t>объединить </a:t>
            </a:r>
            <a:r>
              <a:rPr lang="ru-RU" b="1" dirty="0">
                <a:solidFill>
                  <a:srgbClr val="002060"/>
                </a:solidFill>
                <a:latin typeface="Georgia" panose="02040502050405020303" pitchFamily="18" charset="0"/>
              </a:rPr>
              <a:t>усилия для развития и воспитания детей;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b="1" dirty="0" smtClean="0">
                <a:solidFill>
                  <a:srgbClr val="002060"/>
                </a:solidFill>
                <a:latin typeface="Georgia" panose="02040502050405020303" pitchFamily="18" charset="0"/>
              </a:rPr>
              <a:t>создать </a:t>
            </a:r>
            <a:r>
              <a:rPr lang="ru-RU" b="1" dirty="0">
                <a:solidFill>
                  <a:srgbClr val="002060"/>
                </a:solidFill>
                <a:latin typeface="Georgia" panose="02040502050405020303" pitchFamily="18" charset="0"/>
              </a:rPr>
              <a:t>атмосферу взаимопонимания, общности интересов, эмоциональной взаимоподдержки;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b="1" dirty="0" smtClean="0">
                <a:solidFill>
                  <a:srgbClr val="002060"/>
                </a:solidFill>
                <a:latin typeface="Georgia" panose="02040502050405020303" pitchFamily="18" charset="0"/>
              </a:rPr>
              <a:t>активизировать </a:t>
            </a:r>
            <a:r>
              <a:rPr lang="ru-RU" b="1" dirty="0">
                <a:solidFill>
                  <a:srgbClr val="002060"/>
                </a:solidFill>
                <a:latin typeface="Georgia" panose="02040502050405020303" pitchFamily="18" charset="0"/>
              </a:rPr>
              <a:t>и обогащать воспитательные умения родителей;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b="1" dirty="0" smtClean="0">
                <a:solidFill>
                  <a:srgbClr val="002060"/>
                </a:solidFill>
                <a:latin typeface="Georgia" panose="02040502050405020303" pitchFamily="18" charset="0"/>
              </a:rPr>
              <a:t>поддерживать </a:t>
            </a:r>
            <a:r>
              <a:rPr lang="ru-RU" b="1" dirty="0">
                <a:solidFill>
                  <a:srgbClr val="002060"/>
                </a:solidFill>
                <a:latin typeface="Georgia" panose="02040502050405020303" pitchFamily="18" charset="0"/>
              </a:rPr>
              <a:t>их уверенность в собственных педагогических возможностях.</a:t>
            </a:r>
          </a:p>
        </p:txBody>
      </p:sp>
    </p:spTree>
    <p:extLst>
      <p:ext uri="{BB962C8B-B14F-4D97-AF65-F5344CB8AC3E}">
        <p14:creationId xmlns:p14="http://schemas.microsoft.com/office/powerpoint/2010/main" val="32808899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http://ramki-vsem.ru/fonypink/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74907" y="-33328"/>
            <a:ext cx="9318907" cy="68913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098" name="Picture 2" descr="http://d11122.edu35.ru/images/%D0%BF%D1%81%D0%B8%D1%85%D0%BE%D0%BB%D0%BE%D0%B3_2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4941168"/>
            <a:ext cx="8016825" cy="1800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152698" y="332656"/>
            <a:ext cx="8568952" cy="44627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>
                <a:solidFill>
                  <a:srgbClr val="002060"/>
                </a:solidFill>
                <a:latin typeface="Georgia" panose="02040502050405020303" pitchFamily="18" charset="0"/>
              </a:rPr>
              <a:t>Взаимоотношения с родителями целесообразно выстраивать поэтапно</a:t>
            </a:r>
            <a:r>
              <a:rPr lang="ru-RU" sz="2000" b="1" dirty="0" smtClean="0">
                <a:solidFill>
                  <a:srgbClr val="002060"/>
                </a:solidFill>
                <a:latin typeface="Georgia" panose="02040502050405020303" pitchFamily="18" charset="0"/>
              </a:rPr>
              <a:t>:</a:t>
            </a:r>
          </a:p>
          <a:p>
            <a:pPr algn="ctr"/>
            <a:endParaRPr lang="ru-RU" sz="1000" b="1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pPr algn="just"/>
            <a:r>
              <a:rPr lang="ru-RU" b="1" dirty="0" smtClean="0">
                <a:solidFill>
                  <a:srgbClr val="002060"/>
                </a:solidFill>
                <a:latin typeface="Georgia" panose="02040502050405020303" pitchFamily="18" charset="0"/>
              </a:rPr>
              <a:t>     </a:t>
            </a:r>
            <a:r>
              <a:rPr lang="ru-RU" b="1" u="sng" dirty="0" smtClean="0">
                <a:solidFill>
                  <a:srgbClr val="002060"/>
                </a:solidFill>
                <a:latin typeface="Georgia" panose="02040502050405020303" pitchFamily="18" charset="0"/>
              </a:rPr>
              <a:t>“</a:t>
            </a:r>
            <a:r>
              <a:rPr lang="ru-RU" b="1" u="sng" dirty="0">
                <a:solidFill>
                  <a:srgbClr val="002060"/>
                </a:solidFill>
                <a:latin typeface="Georgia" panose="02040502050405020303" pitchFamily="18" charset="0"/>
              </a:rPr>
              <a:t>Давайте познакомимся! ”. </a:t>
            </a:r>
            <a:r>
              <a:rPr lang="ru-RU" b="1" dirty="0">
                <a:solidFill>
                  <a:srgbClr val="002060"/>
                </a:solidFill>
                <a:latin typeface="Georgia" panose="02040502050405020303" pitchFamily="18" charset="0"/>
              </a:rPr>
              <a:t>На первом этапе родители знакомятся с детским садом, с образовательными программами, с педагогическим коллективом, раскрываются возможности совместной работы.</a:t>
            </a:r>
          </a:p>
          <a:p>
            <a:pPr algn="just"/>
            <a:r>
              <a:rPr lang="ru-RU" b="1" dirty="0" smtClean="0">
                <a:solidFill>
                  <a:srgbClr val="002060"/>
                </a:solidFill>
                <a:latin typeface="Georgia" panose="02040502050405020303" pitchFamily="18" charset="0"/>
              </a:rPr>
              <a:t>     Второй </a:t>
            </a:r>
            <a:r>
              <a:rPr lang="ru-RU" b="1" dirty="0">
                <a:solidFill>
                  <a:srgbClr val="002060"/>
                </a:solidFill>
                <a:latin typeface="Georgia" panose="02040502050405020303" pitchFamily="18" charset="0"/>
              </a:rPr>
              <a:t>этап – </a:t>
            </a:r>
            <a:r>
              <a:rPr lang="ru-RU" b="1" u="sng" dirty="0">
                <a:solidFill>
                  <a:srgbClr val="002060"/>
                </a:solidFill>
                <a:latin typeface="Georgia" panose="02040502050405020303" pitchFamily="18" charset="0"/>
              </a:rPr>
              <a:t>“Давайте подружимся! ”.</a:t>
            </a:r>
            <a:r>
              <a:rPr lang="ru-RU" b="1" dirty="0">
                <a:solidFill>
                  <a:srgbClr val="002060"/>
                </a:solidFill>
                <a:latin typeface="Georgia" panose="02040502050405020303" pitchFamily="18" charset="0"/>
              </a:rPr>
              <a:t> На этом этапе родителям предлагаются активные методы взаимодействия: тренинги, “круглые столы”, игровые семинары.</a:t>
            </a:r>
          </a:p>
          <a:p>
            <a:pPr algn="just"/>
            <a:r>
              <a:rPr lang="ru-RU" b="1" dirty="0" smtClean="0">
                <a:solidFill>
                  <a:srgbClr val="002060"/>
                </a:solidFill>
                <a:latin typeface="Georgia" panose="02040502050405020303" pitchFamily="18" charset="0"/>
              </a:rPr>
              <a:t>     Третий </a:t>
            </a:r>
            <a:r>
              <a:rPr lang="ru-RU" b="1" dirty="0">
                <a:solidFill>
                  <a:srgbClr val="002060"/>
                </a:solidFill>
                <a:latin typeface="Georgia" panose="02040502050405020303" pitchFamily="18" charset="0"/>
              </a:rPr>
              <a:t>этап называется </a:t>
            </a:r>
            <a:r>
              <a:rPr lang="ru-RU" b="1" u="sng" dirty="0">
                <a:solidFill>
                  <a:srgbClr val="002060"/>
                </a:solidFill>
                <a:latin typeface="Georgia" panose="02040502050405020303" pitchFamily="18" charset="0"/>
              </a:rPr>
              <a:t>“Давайте узнавать вместе”.</a:t>
            </a:r>
            <a:r>
              <a:rPr lang="ru-RU" b="1" dirty="0">
                <a:solidFill>
                  <a:srgbClr val="002060"/>
                </a:solidFill>
                <a:latin typeface="Georgia" panose="02040502050405020303" pitchFamily="18" charset="0"/>
              </a:rPr>
              <a:t> На этом этапе можно говорить о функционировании </a:t>
            </a:r>
            <a:r>
              <a:rPr lang="ru-RU" b="1" dirty="0" err="1">
                <a:solidFill>
                  <a:srgbClr val="002060"/>
                </a:solidFill>
                <a:latin typeface="Georgia" panose="02040502050405020303" pitchFamily="18" charset="0"/>
              </a:rPr>
              <a:t>родительско</a:t>
            </a:r>
            <a:r>
              <a:rPr lang="ru-RU" b="1" dirty="0">
                <a:solidFill>
                  <a:srgbClr val="002060"/>
                </a:solidFill>
                <a:latin typeface="Georgia" panose="02040502050405020303" pitchFamily="18" charset="0"/>
              </a:rPr>
              <a:t> – педагогического сообщества, направляющего свою деятельность на развитие ребенка (исследовательская, проектная деятельность, совместные экскурсии, посещение выставок, </a:t>
            </a:r>
            <a:r>
              <a:rPr lang="ru-RU" b="1" dirty="0" smtClean="0">
                <a:solidFill>
                  <a:srgbClr val="002060"/>
                </a:solidFill>
                <a:latin typeface="Georgia" panose="02040502050405020303" pitchFamily="18" charset="0"/>
              </a:rPr>
              <a:t>музеев, туристические походы, совместные досуги – развлечения…)</a:t>
            </a:r>
            <a:endParaRPr lang="ru-RU" b="1" dirty="0">
              <a:solidFill>
                <a:srgbClr val="002060"/>
              </a:solidFill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459923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http://ramki-vsem.ru/fonypink/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399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098" name="Picture 2" descr="http://d11122.edu35.ru/images/%D0%BF%D1%81%D0%B8%D1%85%D0%BE%D0%BB%D0%BE%D0%B3_2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5229200"/>
            <a:ext cx="8352928" cy="14127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251520" y="116632"/>
            <a:ext cx="8568952" cy="52322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>
                <a:solidFill>
                  <a:srgbClr val="002060"/>
                </a:solidFill>
                <a:latin typeface="Georgia" panose="02040502050405020303" pitchFamily="18" charset="0"/>
              </a:rPr>
              <a:t>Для успешного сотрудничества с родителями необходимо придерживаться принципов взаимодействия</a:t>
            </a:r>
            <a:r>
              <a:rPr lang="ru-RU" sz="2000" b="1" dirty="0" smtClean="0">
                <a:solidFill>
                  <a:srgbClr val="002060"/>
                </a:solidFill>
                <a:latin typeface="Georgia" panose="02040502050405020303" pitchFamily="18" charset="0"/>
              </a:rPr>
              <a:t>:</a:t>
            </a:r>
          </a:p>
          <a:p>
            <a:pPr algn="just"/>
            <a:endParaRPr lang="ru-RU" sz="1000" b="1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pPr algn="just"/>
            <a:r>
              <a:rPr lang="ru-RU" b="1" u="sng" dirty="0">
                <a:solidFill>
                  <a:srgbClr val="002060"/>
                </a:solidFill>
                <a:latin typeface="Georgia" panose="02040502050405020303" pitchFamily="18" charset="0"/>
              </a:rPr>
              <a:t>1. Доброжелательный стиль общения педагогов с родителями.</a:t>
            </a:r>
          </a:p>
          <a:p>
            <a:pPr algn="just"/>
            <a:r>
              <a:rPr lang="ru-RU" b="1" dirty="0" smtClean="0">
                <a:solidFill>
                  <a:srgbClr val="002060"/>
                </a:solidFill>
                <a:latin typeface="Georgia" panose="02040502050405020303" pitchFamily="18" charset="0"/>
              </a:rPr>
              <a:t>     Позитивный </a:t>
            </a:r>
            <a:r>
              <a:rPr lang="ru-RU" b="1" dirty="0">
                <a:solidFill>
                  <a:srgbClr val="002060"/>
                </a:solidFill>
                <a:latin typeface="Georgia" panose="02040502050405020303" pitchFamily="18" charset="0"/>
              </a:rPr>
              <a:t>настрой на общение является тем самым прочным фундаментом, на котором строится вся работа педагогов группы с родителями. В общении воспитателя с родителями не уместны категоричность, требовательный тон. </a:t>
            </a:r>
            <a:r>
              <a:rPr lang="ru-RU" b="1" dirty="0" smtClean="0">
                <a:solidFill>
                  <a:srgbClr val="002060"/>
                </a:solidFill>
                <a:latin typeface="Georgia" panose="02040502050405020303" pitchFamily="18" charset="0"/>
              </a:rPr>
              <a:t>Педагог </a:t>
            </a:r>
            <a:r>
              <a:rPr lang="ru-RU" b="1" dirty="0">
                <a:solidFill>
                  <a:srgbClr val="002060"/>
                </a:solidFill>
                <a:latin typeface="Georgia" panose="02040502050405020303" pitchFamily="18" charset="0"/>
              </a:rPr>
              <a:t>общается с родителями ежедневно, и именно от него зависит, каким будет отношение семьи к детскому саду в целом. Ежедневное доброжелательное взаимодействие педагогов с родителями значит гораздо больше, чем отдельное хорошо проведенное мероприятие</a:t>
            </a:r>
            <a:r>
              <a:rPr lang="ru-RU" b="1" dirty="0" smtClean="0">
                <a:solidFill>
                  <a:srgbClr val="002060"/>
                </a:solidFill>
                <a:latin typeface="Georgia" panose="02040502050405020303" pitchFamily="18" charset="0"/>
              </a:rPr>
              <a:t>.</a:t>
            </a:r>
          </a:p>
          <a:p>
            <a:pPr algn="just"/>
            <a:endParaRPr lang="ru-RU" sz="1000" b="1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pPr algn="just"/>
            <a:r>
              <a:rPr lang="ru-RU" b="1" u="sng" dirty="0">
                <a:solidFill>
                  <a:srgbClr val="002060"/>
                </a:solidFill>
                <a:latin typeface="Georgia" panose="02040502050405020303" pitchFamily="18" charset="0"/>
              </a:rPr>
              <a:t>2. Индивидуальный подход - необходим не только в работе с детьми, но и в работе с родителями.</a:t>
            </a:r>
            <a:r>
              <a:rPr lang="ru-RU" b="1" dirty="0">
                <a:solidFill>
                  <a:srgbClr val="002060"/>
                </a:solidFill>
                <a:latin typeface="Georgia" panose="02040502050405020303" pitchFamily="18" charset="0"/>
              </a:rPr>
              <a:t> Воспитатель, общаясь с родителями, должен чувствовать ситуацию, настроение мамы или папы. Здесь и пригодится человеческое и педагогическое умение воспитателя успокоить родителя, посочувствовать и вместе подумать, как помочь ребенку в той или иной ситуации.</a:t>
            </a:r>
          </a:p>
        </p:txBody>
      </p:sp>
    </p:spTree>
    <p:extLst>
      <p:ext uri="{BB962C8B-B14F-4D97-AF65-F5344CB8AC3E}">
        <p14:creationId xmlns:p14="http://schemas.microsoft.com/office/powerpoint/2010/main" val="26131567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http://ramki-vsem.ru/fonypink/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33328"/>
            <a:ext cx="9144000" cy="68913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098" name="Picture 2" descr="http://d11122.edu35.ru/images/%D0%BF%D1%81%D0%B8%D1%85%D0%BE%D0%BB%D0%BE%D0%B3_2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5373216"/>
            <a:ext cx="8016825" cy="12961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323528" y="260648"/>
            <a:ext cx="8373486" cy="52014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 u="sng" dirty="0">
                <a:solidFill>
                  <a:srgbClr val="002060"/>
                </a:solidFill>
                <a:latin typeface="Georgia" panose="02040502050405020303" pitchFamily="18" charset="0"/>
              </a:rPr>
              <a:t>3. Сотрудничество, а не наставничество.</a:t>
            </a:r>
          </a:p>
          <a:p>
            <a:pPr algn="just"/>
            <a:r>
              <a:rPr lang="ru-RU" b="1" dirty="0" smtClean="0">
                <a:solidFill>
                  <a:srgbClr val="002060"/>
                </a:solidFill>
                <a:latin typeface="Georgia" panose="02040502050405020303" pitchFamily="18" charset="0"/>
              </a:rPr>
              <a:t>     Современные </a:t>
            </a:r>
            <a:r>
              <a:rPr lang="ru-RU" b="1" dirty="0">
                <a:solidFill>
                  <a:srgbClr val="002060"/>
                </a:solidFill>
                <a:latin typeface="Georgia" panose="02040502050405020303" pitchFamily="18" charset="0"/>
              </a:rPr>
              <a:t>мамы и папы в большинстве своем люди грамотные, осведомленные и, конечно, хорошо знающие, как им надо воспитывать своих собственных детей. Поэтому позиция наставления и простой пропаганды педагогических знаний сегодня вряд ли принесет положительные результаты. Гораздо эффективнее будут создание атмосферы взаимопомощи и поддержки семьи в сложных педагогических ситуациях, демонстрация заинтересованности коллектива детского сада разобраться в проблемах семьи и искреннее желание помочь</a:t>
            </a:r>
            <a:r>
              <a:rPr lang="ru-RU" b="1" dirty="0" smtClean="0">
                <a:solidFill>
                  <a:srgbClr val="002060"/>
                </a:solidFill>
                <a:latin typeface="Georgia" panose="02040502050405020303" pitchFamily="18" charset="0"/>
              </a:rPr>
              <a:t>.</a:t>
            </a:r>
          </a:p>
          <a:p>
            <a:pPr algn="just"/>
            <a:endParaRPr lang="ru-RU" sz="800" b="1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pPr algn="just"/>
            <a:r>
              <a:rPr lang="ru-RU" b="1" u="sng" dirty="0">
                <a:solidFill>
                  <a:srgbClr val="002060"/>
                </a:solidFill>
                <a:latin typeface="Georgia" panose="02040502050405020303" pitchFamily="18" charset="0"/>
              </a:rPr>
              <a:t>4. Готовимся серьезно</a:t>
            </a:r>
            <a:r>
              <a:rPr lang="ru-RU" b="1" u="sng" dirty="0" smtClean="0">
                <a:solidFill>
                  <a:srgbClr val="002060"/>
                </a:solidFill>
                <a:latin typeface="Georgia" panose="02040502050405020303" pitchFamily="18" charset="0"/>
              </a:rPr>
              <a:t>.</a:t>
            </a:r>
            <a:endParaRPr lang="ru-RU" sz="1000" b="1" u="sng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pPr algn="just"/>
            <a:r>
              <a:rPr lang="ru-RU" b="1" dirty="0" smtClean="0">
                <a:solidFill>
                  <a:srgbClr val="002060"/>
                </a:solidFill>
                <a:latin typeface="Georgia" panose="02040502050405020303" pitchFamily="18" charset="0"/>
              </a:rPr>
              <a:t>     Любое</a:t>
            </a:r>
            <a:r>
              <a:rPr lang="ru-RU" b="1" dirty="0">
                <a:solidFill>
                  <a:srgbClr val="002060"/>
                </a:solidFill>
                <a:latin typeface="Georgia" panose="02040502050405020303" pitchFamily="18" charset="0"/>
              </a:rPr>
              <a:t>, даже самое небольшое мероприятие по работе с родителями необходимо тщательно и серьезно готовить. Главное в этой работе - качество, а не количество отдельно взятых, не связанных между собой мероприятий. Слабое, плохо подготовленное родительское собрание или семинар могут негативно повлиять на положительный имидж учреждения в целом</a:t>
            </a:r>
            <a:r>
              <a:rPr lang="ru-RU" b="1" dirty="0" smtClean="0">
                <a:solidFill>
                  <a:srgbClr val="002060"/>
                </a:solidFill>
                <a:latin typeface="Georgia" panose="02040502050405020303" pitchFamily="18" charset="0"/>
              </a:rPr>
              <a:t>.</a:t>
            </a:r>
            <a:endParaRPr lang="ru-RU" b="1" dirty="0">
              <a:solidFill>
                <a:srgbClr val="002060"/>
              </a:solidFill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816776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http://ramki-vsem.ru/fonypink/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098" name="Picture 2" descr="http://d11122.edu35.ru/images/%D0%BF%D1%81%D0%B8%D1%85%D0%BE%D0%BB%D0%BE%D0%B3_2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4653136"/>
            <a:ext cx="8280920" cy="18722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395536" y="260648"/>
            <a:ext cx="8301478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 u="sng" dirty="0" smtClean="0">
                <a:solidFill>
                  <a:srgbClr val="002060"/>
                </a:solidFill>
                <a:latin typeface="Georgia" panose="02040502050405020303" pitchFamily="18" charset="0"/>
              </a:rPr>
              <a:t>5</a:t>
            </a:r>
            <a:r>
              <a:rPr lang="ru-RU" b="1" u="sng" dirty="0">
                <a:solidFill>
                  <a:srgbClr val="002060"/>
                </a:solidFill>
                <a:latin typeface="Georgia" panose="02040502050405020303" pitchFamily="18" charset="0"/>
              </a:rPr>
              <a:t>. Динамичность.</a:t>
            </a:r>
          </a:p>
          <a:p>
            <a:pPr algn="just"/>
            <a:r>
              <a:rPr lang="ru-RU" b="1" dirty="0" smtClean="0">
                <a:solidFill>
                  <a:srgbClr val="002060"/>
                </a:solidFill>
                <a:latin typeface="Georgia" panose="02040502050405020303" pitchFamily="18" charset="0"/>
              </a:rPr>
              <a:t>     Детский </a:t>
            </a:r>
            <a:r>
              <a:rPr lang="ru-RU" b="1" dirty="0">
                <a:solidFill>
                  <a:srgbClr val="002060"/>
                </a:solidFill>
                <a:latin typeface="Georgia" panose="02040502050405020303" pitchFamily="18" charset="0"/>
              </a:rPr>
              <a:t>сад сегодня должен находиться в режиме развития, а не функционирования, представлять собой мобильную систему, быстро реагировать на изменения социального состава родителей, их образовательные потребности и воспитательные запросы. В зависимости от этого должны меняться формы и направления работы с семьей.</a:t>
            </a:r>
          </a:p>
          <a:p>
            <a:pPr algn="just"/>
            <a:r>
              <a:rPr lang="ru-RU" b="1" dirty="0" smtClean="0">
                <a:solidFill>
                  <a:srgbClr val="002060"/>
                </a:solidFill>
                <a:latin typeface="Georgia" panose="02040502050405020303" pitchFamily="18" charset="0"/>
              </a:rPr>
              <a:t>     Для </a:t>
            </a:r>
            <a:r>
              <a:rPr lang="ru-RU" b="1" dirty="0">
                <a:solidFill>
                  <a:srgbClr val="002060"/>
                </a:solidFill>
                <a:latin typeface="Georgia" panose="02040502050405020303" pitchFamily="18" charset="0"/>
              </a:rPr>
              <a:t>того чтобы спланировать работу с родителями, надо хорошо знать родителей своих воспитанников.</a:t>
            </a:r>
          </a:p>
          <a:p>
            <a:pPr algn="just"/>
            <a:r>
              <a:rPr lang="ru-RU" b="1" dirty="0" smtClean="0">
                <a:solidFill>
                  <a:srgbClr val="002060"/>
                </a:solidFill>
                <a:latin typeface="Georgia" panose="02040502050405020303" pitchFamily="18" charset="0"/>
              </a:rPr>
              <a:t>     Поэтому </a:t>
            </a:r>
            <a:r>
              <a:rPr lang="ru-RU" b="1" dirty="0">
                <a:solidFill>
                  <a:srgbClr val="002060"/>
                </a:solidFill>
                <a:latin typeface="Georgia" panose="02040502050405020303" pitchFamily="18" charset="0"/>
              </a:rPr>
              <a:t>начинать необходимо с анализа социального состава родителей, их настроя и ожиданий от пребывания ребенка в детском саду. Проведение анкетирования, личных бесед на эту тему поможет правильно выстроить работу с родителями, сделать ее эффективной, подобрать интересные формы взаимодействия с семьей.</a:t>
            </a:r>
          </a:p>
          <a:p>
            <a:pPr algn="just"/>
            <a:r>
              <a:rPr lang="ru-RU" b="1" dirty="0">
                <a:solidFill>
                  <a:srgbClr val="002060"/>
                </a:solidFill>
                <a:latin typeface="Georgia" panose="02040502050405020303" pitchFamily="18" charset="0"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7834844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http://ramki-vsem.ru/fonypink/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74907" y="-33328"/>
            <a:ext cx="9318907" cy="68913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098" name="Picture 2" descr="http://d11122.edu35.ru/images/%D0%BF%D1%81%D0%B8%D1%85%D0%BE%D0%BB%D0%BE%D0%B3_2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4581128"/>
            <a:ext cx="8016825" cy="19442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323528" y="476672"/>
            <a:ext cx="8352928" cy="38779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 smtClean="0">
                <a:solidFill>
                  <a:srgbClr val="002060"/>
                </a:solidFill>
                <a:latin typeface="Georgia" panose="02040502050405020303" pitchFamily="18" charset="0"/>
              </a:rPr>
              <a:t>Техники и приемы взаимодействия педагога с родителями</a:t>
            </a:r>
          </a:p>
          <a:p>
            <a:pPr algn="just"/>
            <a:endParaRPr lang="ru-RU" sz="1000" b="1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pPr algn="just"/>
            <a:r>
              <a:rPr lang="ru-RU" b="1" dirty="0">
                <a:solidFill>
                  <a:srgbClr val="002060"/>
                </a:solidFill>
                <a:latin typeface="Georgia" panose="02040502050405020303" pitchFamily="18" charset="0"/>
              </a:rPr>
              <a:t> </a:t>
            </a:r>
            <a:r>
              <a:rPr lang="ru-RU" b="1" dirty="0" smtClean="0">
                <a:solidFill>
                  <a:srgbClr val="002060"/>
                </a:solidFill>
                <a:latin typeface="Georgia" panose="02040502050405020303" pitchFamily="18" charset="0"/>
              </a:rPr>
              <a:t>     Для </a:t>
            </a:r>
            <a:r>
              <a:rPr lang="ru-RU" b="1" dirty="0">
                <a:solidFill>
                  <a:srgbClr val="002060"/>
                </a:solidFill>
                <a:latin typeface="Georgia" panose="02040502050405020303" pitchFamily="18" charset="0"/>
              </a:rPr>
              <a:t>рассказа родителям о поведении ребенка, вызвавшем недовольство педагога, можно использовать </a:t>
            </a:r>
            <a:r>
              <a:rPr lang="ru-RU" b="1" u="sng" dirty="0">
                <a:solidFill>
                  <a:srgbClr val="002060"/>
                </a:solidFill>
                <a:latin typeface="Georgia" panose="02040502050405020303" pitchFamily="18" charset="0"/>
              </a:rPr>
              <a:t>"принцип сэндвича":</a:t>
            </a:r>
            <a:r>
              <a:rPr lang="ru-RU" b="1" dirty="0">
                <a:solidFill>
                  <a:srgbClr val="002060"/>
                </a:solidFill>
                <a:latin typeface="Georgia" panose="02040502050405020303" pitchFamily="18" charset="0"/>
              </a:rPr>
              <a:t> хорошая информация о ребенке должна предшествовать плохой, а завершения беседы проходит тоже на "хорошей ноте". Первая часть разговора готовит эмоциональный фон для принятия второй, в процессе которой педагог говорит только о поступке, а не о личности ребенка, не обобщает информацию, не ставит "диагноза". А третий этап включает выявления сильных сторон ребенка, что может стать опорой для поиска конструктивных решений проблемы. В беседе можно использовать такие выражения, как "Давайте подумаем, как можно заинтересовать ребенка" </a:t>
            </a:r>
            <a:endParaRPr lang="ru-RU" b="1" dirty="0">
              <a:solidFill>
                <a:srgbClr val="002060"/>
              </a:solidFill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752099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1168</TotalTime>
  <Words>2228</Words>
  <Application>Microsoft Office PowerPoint</Application>
  <PresentationFormat>Экран (4:3)</PresentationFormat>
  <Paragraphs>129</Paragraphs>
  <Slides>18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19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Садик</dc:creator>
  <cp:lastModifiedBy>Садик</cp:lastModifiedBy>
  <cp:revision>70</cp:revision>
  <dcterms:created xsi:type="dcterms:W3CDTF">2017-03-31T16:27:02Z</dcterms:created>
  <dcterms:modified xsi:type="dcterms:W3CDTF">2017-04-13T06:08:22Z</dcterms:modified>
</cp:coreProperties>
</file>