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varScale="1">
        <p:scale>
          <a:sx n="69" d="100"/>
          <a:sy n="69" d="100"/>
        </p:scale>
        <p:origin x="-11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193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1749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4726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9733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8B5F81-FAAB-4320-8A74-FED1376E13F7}" type="datetimeFigureOut">
              <a:rPr lang="ru-RU" smtClean="0"/>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146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8B5F81-FAAB-4320-8A74-FED1376E13F7}" type="datetimeFigureOut">
              <a:rPr lang="ru-RU" smtClean="0"/>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02550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8B5F81-FAAB-4320-8A74-FED1376E13F7}" type="datetimeFigureOut">
              <a:rPr lang="ru-RU" smtClean="0"/>
              <a:t>11.03.2019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62553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8B5F81-FAAB-4320-8A74-FED1376E13F7}" type="datetimeFigureOut">
              <a:rPr lang="ru-RU" smtClean="0"/>
              <a:t>11.03.2019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30629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8B5F81-FAAB-4320-8A74-FED1376E13F7}" type="datetimeFigureOut">
              <a:rPr lang="ru-RU" smtClean="0"/>
              <a:t>11.03.2019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7973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789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25110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5F81-FAAB-4320-8A74-FED1376E13F7}" type="datetimeFigureOut">
              <a:rPr lang="ru-RU" smtClean="0"/>
              <a:t>11.03.2019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AA2D-827F-4CEE-831E-C473C5117158}" type="slidenum">
              <a:rPr lang="ru-RU" smtClean="0"/>
              <a:t>‹#›</a:t>
            </a:fld>
            <a:endParaRPr lang="ru-RU"/>
          </a:p>
        </p:txBody>
      </p:sp>
    </p:spTree>
    <p:extLst>
      <p:ext uri="{BB962C8B-B14F-4D97-AF65-F5344CB8AC3E}">
        <p14:creationId xmlns:p14="http://schemas.microsoft.com/office/powerpoint/2010/main" val="15064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avatars.mds.yandex.net/get-pdb/1667658/588b6fdf-4e7d-4c35-a1f2-9d11ee12b832/s1200?webp=fa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01971" y="764704"/>
            <a:ext cx="7848872" cy="646331"/>
          </a:xfrm>
          <a:prstGeom prst="rect">
            <a:avLst/>
          </a:prstGeom>
        </p:spPr>
        <p:txBody>
          <a:bodyPr wrap="square">
            <a:spAutoFit/>
          </a:bodyPr>
          <a:lstStyle/>
          <a:p>
            <a:pPr algn="ctr"/>
            <a:r>
              <a:rPr lang="ru-RU" sz="3600" b="1" dirty="0" smtClean="0">
                <a:solidFill>
                  <a:schemeClr val="accent2"/>
                </a:solidFill>
                <a:effectLst>
                  <a:outerShdw blurRad="38100" dist="38100" dir="2700000" algn="tl">
                    <a:srgbClr val="000000">
                      <a:alpha val="43137"/>
                    </a:srgbClr>
                  </a:outerShdw>
                </a:effectLst>
                <a:latin typeface="Georgia" panose="02040502050405020303" pitchFamily="18" charset="0"/>
              </a:rPr>
              <a:t>«Будем дружить с природой»</a:t>
            </a:r>
            <a:endParaRPr lang="ru-RU" sz="3600" b="1" dirty="0">
              <a:solidFill>
                <a:schemeClr val="accent2"/>
              </a:solidFill>
              <a:effectLst>
                <a:outerShdw blurRad="38100" dist="38100" dir="2700000" algn="tl">
                  <a:srgbClr val="000000">
                    <a:alpha val="43137"/>
                  </a:srgbClr>
                </a:outerShdw>
              </a:effectLst>
              <a:latin typeface="Georgia" panose="02040502050405020303" pitchFamily="18" charset="0"/>
            </a:endParaRPr>
          </a:p>
        </p:txBody>
      </p:sp>
      <p:sp>
        <p:nvSpPr>
          <p:cNvPr id="8" name="Прямоугольник 7"/>
          <p:cNvSpPr/>
          <p:nvPr/>
        </p:nvSpPr>
        <p:spPr>
          <a:xfrm rot="10800000" flipV="1">
            <a:off x="5481704" y="1539107"/>
            <a:ext cx="3384376" cy="4801314"/>
          </a:xfrm>
          <a:prstGeom prst="rect">
            <a:avLst/>
          </a:prstGeom>
        </p:spPr>
        <p:txBody>
          <a:bodyPr wrap="square">
            <a:spAutoFit/>
          </a:bodyPr>
          <a:lstStyle/>
          <a:p>
            <a:pPr algn="ctr"/>
            <a:endParaRPr lang="ru-RU" b="1" dirty="0" smtClean="0">
              <a:solidFill>
                <a:srgbClr val="FFFF00"/>
              </a:solidFill>
              <a:latin typeface="Georgia" panose="02040502050405020303" pitchFamily="18" charset="0"/>
            </a:endParaRPr>
          </a:p>
          <a:p>
            <a:pPr algn="ctr"/>
            <a:endParaRPr lang="ru-RU" b="1" dirty="0">
              <a:solidFill>
                <a:srgbClr val="FFFF00"/>
              </a:solidFill>
              <a:latin typeface="Georgia" panose="02040502050405020303" pitchFamily="18" charset="0"/>
            </a:endParaRPr>
          </a:p>
          <a:p>
            <a:pPr algn="ctr"/>
            <a:endParaRPr lang="ru-RU" b="1" dirty="0" smtClean="0">
              <a:solidFill>
                <a:srgbClr val="FFFF00"/>
              </a:solidFill>
              <a:latin typeface="Georgia" panose="02040502050405020303" pitchFamily="18" charset="0"/>
            </a:endParaRPr>
          </a:p>
          <a:p>
            <a:pPr algn="ctr"/>
            <a:endParaRPr lang="ru-RU" b="1" dirty="0">
              <a:solidFill>
                <a:srgbClr val="FFFF00"/>
              </a:solidFill>
              <a:latin typeface="Georgia" panose="02040502050405020303" pitchFamily="18" charset="0"/>
            </a:endParaRPr>
          </a:p>
          <a:p>
            <a:pPr algn="ctr"/>
            <a:endParaRPr lang="ru-RU" b="1" dirty="0" smtClean="0">
              <a:solidFill>
                <a:srgbClr val="FFFF00"/>
              </a:solidFill>
              <a:latin typeface="Georgia" panose="02040502050405020303" pitchFamily="18" charset="0"/>
            </a:endParaRPr>
          </a:p>
          <a:p>
            <a:pPr algn="ctr"/>
            <a:endParaRPr lang="ru-RU" b="1" dirty="0">
              <a:solidFill>
                <a:srgbClr val="FFFF00"/>
              </a:solidFill>
              <a:latin typeface="Georgia" panose="02040502050405020303" pitchFamily="18" charset="0"/>
            </a:endParaRPr>
          </a:p>
          <a:p>
            <a:pPr algn="ctr"/>
            <a:endParaRPr lang="ru-RU" b="1" dirty="0" smtClean="0">
              <a:solidFill>
                <a:srgbClr val="FFFF00"/>
              </a:solidFill>
              <a:latin typeface="Georgia" panose="02040502050405020303" pitchFamily="18" charset="0"/>
            </a:endParaRPr>
          </a:p>
          <a:p>
            <a:pPr algn="ctr"/>
            <a:endParaRPr lang="ru-RU" b="1" dirty="0">
              <a:solidFill>
                <a:srgbClr val="FFFF00"/>
              </a:solidFill>
              <a:latin typeface="Georgia" panose="02040502050405020303" pitchFamily="18" charset="0"/>
            </a:endParaRPr>
          </a:p>
          <a:p>
            <a:pPr algn="ctr"/>
            <a:endParaRPr lang="ru-RU" b="1" dirty="0" smtClean="0">
              <a:solidFill>
                <a:srgbClr val="FFFF00"/>
              </a:solidFill>
              <a:latin typeface="Georgia" panose="02040502050405020303" pitchFamily="18" charset="0"/>
            </a:endParaRPr>
          </a:p>
          <a:p>
            <a:pPr algn="ctr"/>
            <a:endParaRPr lang="ru-RU" b="1" dirty="0">
              <a:solidFill>
                <a:srgbClr val="FFFF00"/>
              </a:solidFill>
              <a:latin typeface="Georgia" panose="02040502050405020303" pitchFamily="18" charset="0"/>
            </a:endParaRPr>
          </a:p>
          <a:p>
            <a:pPr algn="ctr"/>
            <a:endParaRPr lang="ru-RU" b="1" dirty="0" smtClean="0">
              <a:solidFill>
                <a:srgbClr val="FFFF00"/>
              </a:solidFill>
              <a:latin typeface="Georgia" panose="02040502050405020303" pitchFamily="18" charset="0"/>
            </a:endParaRPr>
          </a:p>
          <a:p>
            <a:pPr algn="ctr"/>
            <a:endParaRPr lang="ru-RU" b="1" dirty="0">
              <a:solidFill>
                <a:srgbClr val="FFFF00"/>
              </a:solidFill>
              <a:latin typeface="Georgia" panose="02040502050405020303" pitchFamily="18" charset="0"/>
            </a:endParaRPr>
          </a:p>
          <a:p>
            <a:pPr algn="ctr"/>
            <a:endParaRPr lang="ru-RU" b="1" dirty="0" smtClean="0">
              <a:solidFill>
                <a:srgbClr val="FFFF00"/>
              </a:solidFill>
              <a:latin typeface="Georgia" panose="02040502050405020303" pitchFamily="18" charset="0"/>
            </a:endParaRPr>
          </a:p>
          <a:p>
            <a:pPr algn="ctr"/>
            <a:r>
              <a:rPr lang="ru-RU" b="1" dirty="0" smtClean="0">
                <a:solidFill>
                  <a:srgbClr val="FF0000"/>
                </a:solidFill>
                <a:latin typeface="Georgia" panose="02040502050405020303" pitchFamily="18" charset="0"/>
              </a:rPr>
              <a:t>Советы и рекомендации для родителей детей старшего дошкольного возраста</a:t>
            </a:r>
            <a:endParaRPr lang="ru-RU"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7906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581128"/>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79122" y="476672"/>
            <a:ext cx="8352928" cy="5416868"/>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«Цвет снега»</a:t>
            </a:r>
          </a:p>
          <a:p>
            <a:pPr lvl="0" algn="just"/>
            <a:r>
              <a:rPr lang="ru-RU" dirty="0">
                <a:solidFill>
                  <a:srgbClr val="C00000"/>
                </a:solidFill>
              </a:rPr>
              <a:t> </a:t>
            </a:r>
            <a:r>
              <a:rPr lang="ru-RU" dirty="0" smtClean="0">
                <a:solidFill>
                  <a:srgbClr val="C00000"/>
                </a:solidFill>
              </a:rPr>
              <a:t>    </a:t>
            </a:r>
            <a:r>
              <a:rPr lang="ru-RU" b="1" dirty="0" smtClean="0">
                <a:solidFill>
                  <a:srgbClr val="C00000"/>
                </a:solidFill>
                <a:latin typeface="Georgia" panose="02040502050405020303" pitchFamily="18" charset="0"/>
              </a:rPr>
              <a:t>Учите </a:t>
            </a:r>
            <a:r>
              <a:rPr lang="ru-RU" b="1" dirty="0">
                <a:solidFill>
                  <a:srgbClr val="C00000"/>
                </a:solidFill>
                <a:latin typeface="Georgia" panose="02040502050405020303" pitchFamily="18" charset="0"/>
              </a:rPr>
              <a:t>ребёнка мыслить, делать выводы и умозаключения. Попробуйте предложить ребёнку провести эксперимент со снегом – обратите его внимание на то, что снег стал серый, некрасивый – спросите ребёнка, с чем это может быть связано? Возьмите немного снега домой (в заранее подготовленную ёмкость) – дождитесь его «превращения в воду» (объясните причину этого процесса) – перелейте эту воду в другую ёмкость через салфетку, ватку или любой другой фильтр – что вы заметили?  (грязь, песок и тому подобное) – подтолкните ребёнка, чтобы он сам сделал вывод, выявил взаимосвязь между цветом снега и тем, что осталось на фильтре.</a:t>
            </a:r>
          </a:p>
          <a:p>
            <a:pPr lvl="0"/>
            <a:endParaRPr lang="ru-RU" dirty="0" smtClean="0"/>
          </a:p>
          <a:p>
            <a:pPr lvl="0" algn="ct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    Игровое задание «Рисуем весну»</a:t>
            </a:r>
          </a:p>
          <a:p>
            <a:pPr lvl="0" algn="just"/>
            <a:r>
              <a:rPr lang="ru-RU" dirty="0" smtClean="0"/>
              <a:t>     </a:t>
            </a:r>
            <a:r>
              <a:rPr lang="ru-RU" b="1" dirty="0" smtClean="0">
                <a:solidFill>
                  <a:srgbClr val="C00000"/>
                </a:solidFill>
                <a:latin typeface="Georgia" panose="02040502050405020303" pitchFamily="18" charset="0"/>
              </a:rPr>
              <a:t>Спросите, какие </a:t>
            </a:r>
            <a:r>
              <a:rPr lang="ru-RU" b="1" dirty="0">
                <a:solidFill>
                  <a:srgbClr val="C00000"/>
                </a:solidFill>
                <a:latin typeface="Georgia" panose="02040502050405020303" pitchFamily="18" charset="0"/>
              </a:rPr>
              <a:t>эмоции испытал на прогулке ваш малыш? что он увидел?, что запомнил?, что его впечатлило? Предложите ребёнку нарисовать самое интересное из того, что он видел, помогите ему в этом, нарисуйте сами, что запомнилось вам – сравните свои рисунки, ощущения от прогулки.</a:t>
            </a:r>
          </a:p>
        </p:txBody>
      </p:sp>
    </p:spTree>
    <p:extLst>
      <p:ext uri="{BB962C8B-B14F-4D97-AF65-F5344CB8AC3E}">
        <p14:creationId xmlns:p14="http://schemas.microsoft.com/office/powerpoint/2010/main" val="2710938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739769"/>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260648"/>
            <a:ext cx="8712968" cy="5416868"/>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«Что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было – что стало?»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smtClean="0">
                <a:solidFill>
                  <a:srgbClr val="C00000"/>
                </a:solidFill>
                <a:latin typeface="Georgia" panose="02040502050405020303" pitchFamily="18" charset="0"/>
              </a:rPr>
              <a:t>     Спросите ч</a:t>
            </a:r>
            <a:r>
              <a:rPr lang="ru-RU" b="1" dirty="0" smtClean="0">
                <a:solidFill>
                  <a:srgbClr val="C00000"/>
                </a:solidFill>
                <a:latin typeface="Georgia" panose="02040502050405020303" pitchFamily="18" charset="0"/>
              </a:rPr>
              <a:t>то </a:t>
            </a:r>
            <a:r>
              <a:rPr lang="ru-RU" b="1" dirty="0">
                <a:solidFill>
                  <a:srgbClr val="C00000"/>
                </a:solidFill>
                <a:latin typeface="Georgia" panose="02040502050405020303" pitchFamily="18" charset="0"/>
              </a:rPr>
              <a:t>запомнилось вашему малышу после прогулок на берег </a:t>
            </a:r>
            <a:r>
              <a:rPr lang="ru-RU" b="1" dirty="0" smtClean="0">
                <a:solidFill>
                  <a:srgbClr val="C00000"/>
                </a:solidFill>
                <a:latin typeface="Georgia" panose="02040502050405020303" pitchFamily="18" charset="0"/>
              </a:rPr>
              <a:t>пруда </a:t>
            </a:r>
            <a:r>
              <a:rPr lang="ru-RU" b="1" dirty="0">
                <a:solidFill>
                  <a:srgbClr val="C00000"/>
                </a:solidFill>
                <a:latin typeface="Georgia" panose="02040502050405020303" pitchFamily="18" charset="0"/>
              </a:rPr>
              <a:t>осенью и зимой? Помнит он, какой </a:t>
            </a:r>
            <a:r>
              <a:rPr lang="ru-RU" b="1" dirty="0" smtClean="0">
                <a:solidFill>
                  <a:srgbClr val="C00000"/>
                </a:solidFill>
                <a:latin typeface="Georgia" panose="02040502050405020303" pitchFamily="18" charset="0"/>
              </a:rPr>
              <a:t>был пруд в </a:t>
            </a:r>
            <a:r>
              <a:rPr lang="ru-RU" b="1" dirty="0">
                <a:solidFill>
                  <a:srgbClr val="C00000"/>
                </a:solidFill>
                <a:latin typeface="Georgia" panose="02040502050405020303" pitchFamily="18" charset="0"/>
              </a:rPr>
              <a:t>эти сезоны? Попросите ребёнка рассказать – какие изменения произошли (весной – ледоход, вода тёмная, мутная и тому подобное). Хорошо, если малыш будет употреблять в речи предложения описательные</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«С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добрым утром!»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smtClean="0">
                <a:solidFill>
                  <a:srgbClr val="C00000"/>
                </a:solidFill>
                <a:latin typeface="Georgia" panose="02040502050405020303" pitchFamily="18" charset="0"/>
              </a:rPr>
              <a:t>     Попросите </a:t>
            </a:r>
            <a:r>
              <a:rPr lang="ru-RU" b="1" dirty="0">
                <a:solidFill>
                  <a:srgbClr val="C00000"/>
                </a:solidFill>
                <a:latin typeface="Georgia" panose="02040502050405020303" pitchFamily="18" charset="0"/>
              </a:rPr>
              <a:t>ребёнка (по результатам наблюдения) рассказать кто (что) просыпается весной? (растения, животные, насекомые…). Так он не только тренирует своё внимание, наблюдательность, но и обогащает свой словарный </a:t>
            </a:r>
            <a:r>
              <a:rPr lang="ru-RU" b="1" dirty="0" smtClean="0">
                <a:solidFill>
                  <a:srgbClr val="C00000"/>
                </a:solidFill>
                <a:latin typeface="Georgia" panose="02040502050405020303" pitchFamily="18" charset="0"/>
              </a:rPr>
              <a:t>запас. </a:t>
            </a:r>
          </a:p>
          <a:p>
            <a:pPr lvl="0" algn="just"/>
            <a:r>
              <a:rPr lang="ru-RU" b="1" dirty="0" smtClean="0">
                <a:solidFill>
                  <a:srgbClr val="C00000"/>
                </a:solidFill>
                <a:latin typeface="Georgia" panose="02040502050405020303" pitchFamily="18" charset="0"/>
              </a:rPr>
              <a:t>    </a:t>
            </a:r>
          </a:p>
          <a:p>
            <a:pPr lvl="0" algn="ctr"/>
            <a:r>
              <a:rPr lang="ru-RU" b="1" dirty="0" smtClean="0">
                <a:solidFill>
                  <a:srgbClr val="C00000"/>
                </a:solidFill>
                <a:latin typeface="Georgia" panose="02040502050405020303" pitchFamily="18" charset="0"/>
              </a:rPr>
              <a:t> </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«А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если бы….»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smtClean="0">
                <a:solidFill>
                  <a:srgbClr val="C00000"/>
                </a:solidFill>
                <a:latin typeface="Georgia" panose="02040502050405020303" pitchFamily="18" charset="0"/>
              </a:rPr>
              <a:t>     Предложите </a:t>
            </a:r>
            <a:r>
              <a:rPr lang="ru-RU" b="1" dirty="0">
                <a:solidFill>
                  <a:srgbClr val="C00000"/>
                </a:solidFill>
                <a:latin typeface="Georgia" panose="02040502050405020303" pitchFamily="18" charset="0"/>
              </a:rPr>
              <a:t>ребёнку пофантазировать: что случиться, если… (например: не будет светить солнце, не будет воды и тому подобное). Побуждайте ребёнка делать выводы. Учите его мыслить, размышлять</a:t>
            </a:r>
            <a:r>
              <a:rPr lang="ru-RU" b="1" dirty="0" smtClean="0">
                <a:solidFill>
                  <a:srgbClr val="C00000"/>
                </a:solidFill>
                <a:latin typeface="Georgia" panose="02040502050405020303" pitchFamily="18" charset="0"/>
              </a:rPr>
              <a:t>.</a:t>
            </a:r>
            <a:endParaRPr lang="ru-RU" b="1" dirty="0">
              <a:solidFill>
                <a:srgbClr val="C00000"/>
              </a:solidFill>
              <a:latin typeface="Georgia" panose="02040502050405020303" pitchFamily="18" charset="0"/>
            </a:endParaRPr>
          </a:p>
        </p:txBody>
      </p:sp>
      <p:pic>
        <p:nvPicPr>
          <p:cNvPr id="10" name="Picture 26" descr="http://www.pngonly.com/wp-content/uploads/2017/06/Nature-Save-Gree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490434"/>
            <a:ext cx="1873857" cy="13491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pngonly.com/wp-content/uploads/2017/06/Nature-Save-Gree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5490433"/>
            <a:ext cx="1873857" cy="13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3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729806"/>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440366"/>
            <a:ext cx="8064896" cy="4031873"/>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«А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если бы….»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Предложите </a:t>
            </a:r>
            <a:r>
              <a:rPr lang="ru-RU" b="1" dirty="0">
                <a:solidFill>
                  <a:srgbClr val="C00000"/>
                </a:solidFill>
                <a:latin typeface="Georgia" panose="02040502050405020303" pitchFamily="18" charset="0"/>
              </a:rPr>
              <a:t>ребёнку пофантазировать: что случиться, если… (например: не будет светить солнце, не будет воды и тому подобное). Побуждайте ребёнка делать выводы. Учите его мыслить, размышлять</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Проведите эксперимент - «Приблизим весну</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a:t>
            </a: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Предложите </a:t>
            </a:r>
            <a:r>
              <a:rPr lang="ru-RU" b="1" dirty="0">
                <a:solidFill>
                  <a:srgbClr val="C00000"/>
                </a:solidFill>
                <a:latin typeface="Georgia" panose="02040502050405020303" pitchFamily="18" charset="0"/>
              </a:rPr>
              <a:t>ребёнку поставить в тёплую воду веточки сирени и вербы – поместите их в светлое место. В течении нескольких дней наблюдайте за изменениями- как набухают почки, как появляются первые листочки, как они становятся больше, как они пахнут. Подтолкните ребёнка к самостоятельному выводу – для того, чтобы появились листья, необходимы свет, вода, тепло.</a:t>
            </a:r>
          </a:p>
        </p:txBody>
      </p:sp>
      <p:pic>
        <p:nvPicPr>
          <p:cNvPr id="10"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679621"/>
            <a:ext cx="2628415" cy="1892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pngonly.com/wp-content/uploads/2017/06/Nature-Save-Gree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2161" y="5229200"/>
            <a:ext cx="2195800" cy="158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26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5038294"/>
            <a:ext cx="2527368" cy="18197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15126" y="424105"/>
            <a:ext cx="8280920" cy="5139869"/>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«Назови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правильно»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Помогите </a:t>
            </a:r>
            <a:r>
              <a:rPr lang="ru-RU" b="1" dirty="0">
                <a:solidFill>
                  <a:srgbClr val="C00000"/>
                </a:solidFill>
                <a:latin typeface="Georgia" panose="02040502050405020303" pitchFamily="18" charset="0"/>
              </a:rPr>
              <a:t>ребёнку запомнить названия луговых цветов (иван-чай, ромашка, мышиный горошек…) предложите ему называть цветы, на которые вы указываете, сделайте фото самых понравившихся цветов.</a:t>
            </a:r>
          </a:p>
          <a:p>
            <a:pPr lvl="0" algn="just"/>
            <a:endParaRPr lang="ru-RU" b="1" dirty="0" smtClean="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«Отгадай-ка</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Предложите </a:t>
            </a:r>
            <a:r>
              <a:rPr lang="ru-RU" b="1" dirty="0">
                <a:solidFill>
                  <a:srgbClr val="C00000"/>
                </a:solidFill>
                <a:latin typeface="Georgia" panose="02040502050405020303" pitchFamily="18" charset="0"/>
              </a:rPr>
              <a:t>ребёнку назвать тот цветок, о котором рассказывает взрослый (например: небольшой, сперва жёлтый, затем белый и пушистый, похож на солнышко - одуванчик). Так вы развиваете умение ребёнка внимательно вслушиваться в вашу речь, тренируете его память.</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«Всё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наоборот»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Внимательно </a:t>
            </a:r>
            <a:r>
              <a:rPr lang="ru-RU" b="1" dirty="0">
                <a:solidFill>
                  <a:srgbClr val="C00000"/>
                </a:solidFill>
                <a:latin typeface="Georgia" panose="02040502050405020303" pitchFamily="18" charset="0"/>
              </a:rPr>
              <a:t>ли слушает вас ваш малыш, хорошо ли он запомнил, как выглядят те или иные цветы? Начните описывать цветок, например: «У ромашки синие лепестки». Ребёнок должен найти и исправить ошибку.</a:t>
            </a:r>
          </a:p>
        </p:txBody>
      </p:sp>
      <p:pic>
        <p:nvPicPr>
          <p:cNvPr id="10" name="Picture 26" descr="http://www.pngonly.com/wp-content/uploads/2017/06/Nature-Save-Gree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5504907"/>
            <a:ext cx="1879296" cy="1353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pngonly.com/wp-content/uploads/2017/06/Nature-Save-Green-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5608598"/>
            <a:ext cx="1735280" cy="124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34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4221088"/>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424105"/>
            <a:ext cx="8136904" cy="3477875"/>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«Я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люблю природу</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 </a:t>
            </a: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Во </a:t>
            </a:r>
            <a:r>
              <a:rPr lang="ru-RU" b="1" dirty="0">
                <a:solidFill>
                  <a:srgbClr val="C00000"/>
                </a:solidFill>
                <a:latin typeface="Georgia" panose="02040502050405020303" pitchFamily="18" charset="0"/>
              </a:rPr>
              <a:t>время прогулки подведите ребёнка к пониманию того, что полевые и луговые цветы рвать нельзя, некоторых из них в природе осталось мало, за долгую прогулку растения завянут, и их придётся выбросить. Научите ребёнка любоваться красотой природы, воспитывайте бережное отношение к ней.</a:t>
            </a:r>
          </a:p>
          <a:p>
            <a:pPr lvl="0" algn="just"/>
            <a:endParaRPr lang="ru-RU" b="1" dirty="0" smtClean="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«Я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художник»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Предложите </a:t>
            </a:r>
            <a:r>
              <a:rPr lang="ru-RU" b="1" dirty="0">
                <a:solidFill>
                  <a:srgbClr val="C00000"/>
                </a:solidFill>
                <a:latin typeface="Georgia" panose="02040502050405020303" pitchFamily="18" charset="0"/>
              </a:rPr>
              <a:t>нарисовать все увиденные интересные, понравившиеся растения. Так вы поупражняете ребёнка в рисовании, он вспомнит названия растений, переживёт снова положительные эмоции.</a:t>
            </a:r>
          </a:p>
        </p:txBody>
      </p:sp>
      <p:pic>
        <p:nvPicPr>
          <p:cNvPr id="10"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2916447" cy="20998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01" y="4077072"/>
            <a:ext cx="2916447" cy="209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15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8767"/>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4941168"/>
            <a:ext cx="2736304" cy="197013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474345"/>
            <a:ext cx="8208912" cy="5416868"/>
          </a:xfrm>
          <a:prstGeom prst="rect">
            <a:avLst/>
          </a:prstGeom>
        </p:spPr>
        <p:txBody>
          <a:bodyPr wrap="square">
            <a:spAutoFit/>
          </a:bodyPr>
          <a:lstStyle/>
          <a:p>
            <a:pPr lvl="0" algn="ctr"/>
            <a:r>
              <a:rPr lang="ru-RU"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«Угадай </a:t>
            </a:r>
            <a:r>
              <a:rPr lang="ru-RU" b="1" dirty="0">
                <a:solidFill>
                  <a:srgbClr val="C00000"/>
                </a:solidFill>
                <a:effectLst>
                  <a:outerShdw blurRad="38100" dist="38100" dir="2700000" algn="tl">
                    <a:srgbClr val="000000">
                      <a:alpha val="43137"/>
                    </a:srgbClr>
                  </a:outerShdw>
                </a:effectLst>
                <a:latin typeface="Georgia" panose="02040502050405020303" pitchFamily="18" charset="0"/>
              </a:rPr>
              <a:t>дерево по описанию» </a:t>
            </a:r>
            <a:endParaRPr lang="ru-RU"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smtClean="0">
                <a:solidFill>
                  <a:srgbClr val="C00000"/>
                </a:solidFill>
                <a:latin typeface="Georgia" panose="02040502050405020303" pitchFamily="18" charset="0"/>
              </a:rPr>
              <a:t>     Рассмотрите </a:t>
            </a:r>
            <a:r>
              <a:rPr lang="ru-RU" b="1" dirty="0">
                <a:solidFill>
                  <a:srgbClr val="C00000"/>
                </a:solidFill>
                <a:latin typeface="Georgia" panose="02040502050405020303" pitchFamily="18" charset="0"/>
              </a:rPr>
              <a:t>окружающие деревья. Родитель даёт описание дерева, а ребёнок его находит и рассказывает, каким оно было осенью, зимой, весной, используя ранее полученные знания и свой опыт</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«Четвёртый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лишний»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Взрослый </a:t>
            </a:r>
            <a:r>
              <a:rPr lang="ru-RU" b="1" dirty="0">
                <a:solidFill>
                  <a:srgbClr val="C00000"/>
                </a:solidFill>
                <a:latin typeface="Georgia" panose="02040502050405020303" pitchFamily="18" charset="0"/>
              </a:rPr>
              <a:t>называет 4 слова, связанные с природой, а ребёнок находит лишнее (напр.: заяц, ёж, лиса, шишка – здесь лишнее слово ШИШКА…). Попросите ребёнка аргументировать свой ответ. Так вы учите ребёнка мыслить, делать выводы, систематизировать</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«Что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было бы, если бы исчезли…»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например </a:t>
            </a:r>
            <a:r>
              <a:rPr lang="ru-RU" b="1" dirty="0">
                <a:solidFill>
                  <a:srgbClr val="C00000"/>
                </a:solidFill>
                <a:latin typeface="Georgia" panose="02040502050405020303" pitchFamily="18" charset="0"/>
              </a:rPr>
              <a:t>– насекомые. Предположите с ребёнком, что произошло бы в этой ситуации, что случилось бы с другими животными (исчезли бы птицы, животные…) Вы помогаете ребёнку учиться делать выводы. Искать и находить взаимосвязь явлений и событий.</a:t>
            </a:r>
          </a:p>
        </p:txBody>
      </p:sp>
    </p:spTree>
    <p:extLst>
      <p:ext uri="{BB962C8B-B14F-4D97-AF65-F5344CB8AC3E}">
        <p14:creationId xmlns:p14="http://schemas.microsoft.com/office/powerpoint/2010/main" val="359674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645024"/>
            <a:ext cx="2700300"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474345"/>
            <a:ext cx="8352928" cy="5447645"/>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«Отгадай</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Родитель </a:t>
            </a:r>
            <a:r>
              <a:rPr lang="ru-RU" b="1" dirty="0">
                <a:solidFill>
                  <a:srgbClr val="C00000"/>
                </a:solidFill>
                <a:latin typeface="Georgia" panose="02040502050405020303" pitchFamily="18" charset="0"/>
              </a:rPr>
              <a:t>загадывает загадки о явлениях природы – ребёнок отгадывает. Так вы тренируете ребёнка в умении мыслить, развиваете его память</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«Что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я слышу?»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Постелите </a:t>
            </a:r>
            <a:r>
              <a:rPr lang="ru-RU" b="1" dirty="0">
                <a:solidFill>
                  <a:srgbClr val="C00000"/>
                </a:solidFill>
                <a:latin typeface="Georgia" panose="02040502050405020303" pitchFamily="18" charset="0"/>
              </a:rPr>
              <a:t>плед, лёжа, закройте глаза, прислушайтесь. Обратите внимание ребёнка на пение птиц, оно уже не такое разноголосое как весной. Спросите у ребёнка - с чем это связано? (Многие птицы уже обзавелись потомством и вскармливают птенцов). Обратите внимание на гнёзда. Попросите ребёнка рассказать - как надо вести себя в лесу. Так вы и немного отдохнёте, и научите ребёнка вслушиваться в звуки окружающего мира, научите бережному отношению к природе</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«Соревнования</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Кто </a:t>
            </a:r>
            <a:r>
              <a:rPr lang="ru-RU" b="1" dirty="0">
                <a:solidFill>
                  <a:srgbClr val="C00000"/>
                </a:solidFill>
                <a:latin typeface="Georgia" panose="02040502050405020303" pitchFamily="18" charset="0"/>
              </a:rPr>
              <a:t>из вас больше увидел интересного и необычного во время прогулки? Что особенно запомнилось вашему малышу? Поделитесь своими впечатлениями друг другу, бабушке.</a:t>
            </a:r>
          </a:p>
        </p:txBody>
      </p:sp>
    </p:spTree>
    <p:extLst>
      <p:ext uri="{BB962C8B-B14F-4D97-AF65-F5344CB8AC3E}">
        <p14:creationId xmlns:p14="http://schemas.microsoft.com/office/powerpoint/2010/main" val="421454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145" y="4758158"/>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5126" y="483662"/>
            <a:ext cx="8280920" cy="4985980"/>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«Летает</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плавает, бегает</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a:t>
            </a:r>
          </a:p>
          <a:p>
            <a:pPr lvl="0" algn="ct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Насколько </a:t>
            </a:r>
            <a:r>
              <a:rPr lang="ru-RU" b="1" dirty="0">
                <a:solidFill>
                  <a:srgbClr val="C00000"/>
                </a:solidFill>
                <a:latin typeface="Georgia" panose="02040502050405020303" pitchFamily="18" charset="0"/>
              </a:rPr>
              <a:t>внимателен ваш малыш? Сможет ли он изобразить поведение птицы или животного? При этом должно быть весело и интересно. Родитель называет объект живой природы, ребёнок изображает способ передвижения этого объекта. Например: при слове «зайчик» ребёнок начинает бегать (или прыгать), при слове «воробей» - изображает полёт птиц</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«Художники»</a:t>
            </a: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Предложите </a:t>
            </a:r>
            <a:r>
              <a:rPr lang="ru-RU" b="1" dirty="0">
                <a:solidFill>
                  <a:srgbClr val="C00000"/>
                </a:solidFill>
                <a:latin typeface="Georgia" panose="02040502050405020303" pitchFamily="18" charset="0"/>
              </a:rPr>
              <a:t>нарисовать всё интересное, что ребёнок увидел в лесу. Так он поупражняется в рисовании, а, заодно, потренирует память.</a:t>
            </a:r>
          </a:p>
          <a:p>
            <a:pPr algn="just"/>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     Прогулки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на свежем воздухе полезны – это всем известно, а прогулки в сочетании с предложенными играми – полезны вдвойне! Удачи вам и вашим детям!</a:t>
            </a:r>
          </a:p>
          <a:p>
            <a:r>
              <a:rPr lang="ru-RU" dirty="0"/>
              <a:t> </a:t>
            </a:r>
          </a:p>
        </p:txBody>
      </p:sp>
      <p:pic>
        <p:nvPicPr>
          <p:cNvPr id="10" name="Picture 26" descr="http://www.pngonly.com/wp-content/uploads/2017/06/Nature-Save-Gree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1" y="5163732"/>
            <a:ext cx="2376264" cy="17109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pngonly.com/wp-content/uploads/2017/06/Nature-Save-Green-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095382"/>
            <a:ext cx="1979712" cy="142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82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0773" y="4781665"/>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3528" y="649096"/>
            <a:ext cx="8368898" cy="5632311"/>
          </a:xfrm>
          <a:prstGeom prst="rect">
            <a:avLst/>
          </a:prstGeom>
        </p:spPr>
        <p:txBody>
          <a:bodyPr wrap="square">
            <a:spAutoFit/>
          </a:bodyPr>
          <a:lstStyle/>
          <a:p>
            <a:pPr algn="just"/>
            <a:r>
              <a:rPr lang="ru-RU" dirty="0"/>
              <a:t> </a:t>
            </a:r>
            <a:r>
              <a:rPr lang="ru-RU" dirty="0" smtClean="0"/>
              <a:t>    </a:t>
            </a:r>
            <a:r>
              <a:rPr lang="ru-RU" b="1" dirty="0" smtClean="0">
                <a:solidFill>
                  <a:srgbClr val="C00000"/>
                </a:solidFill>
                <a:latin typeface="Georgia" panose="02040502050405020303" pitchFamily="18" charset="0"/>
              </a:rPr>
              <a:t>Дошкольный </a:t>
            </a:r>
            <a:r>
              <a:rPr lang="ru-RU" b="1" dirty="0">
                <a:solidFill>
                  <a:srgbClr val="C00000"/>
                </a:solidFill>
                <a:latin typeface="Georgia" panose="02040502050405020303" pitchFamily="18" charset="0"/>
              </a:rPr>
              <a:t>возраст – это период, когда ребенок открыт миру. Накопленный в это время опыт эмоционально-позитивного отношения к окружающему человек пронесет через всю жизнь. Что важно сделать взрослому, чтобы взаимодействие с природой способствовало формированию у дошкольника доброжелательности и эмоциональной отзывчивости? Вначале важно определить, какой ценный эмоциональный опыт может накопить ребенок при взаимодействии с природой: это положительные эмоциональные проявления дошкольника к конкретным животным и растениям, затем – более осознанное и действенное отношение к ним, и наконец – устойчивое гуманно-ценностное отношение к широкому кругу природных объектов.</a:t>
            </a:r>
          </a:p>
          <a:p>
            <a:pPr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Для </a:t>
            </a:r>
            <a:r>
              <a:rPr lang="ru-RU" b="1" dirty="0">
                <a:solidFill>
                  <a:srgbClr val="C00000"/>
                </a:solidFill>
                <a:latin typeface="Georgia" panose="02040502050405020303" pitchFamily="18" charset="0"/>
              </a:rPr>
              <a:t>развития дошкольника очень важно дать правильное направление развитию эмоций и чувств, обеспечить накопление положительного эмоционального опыта взаимодействия с миром природы. Огромные возможности для этого предоставляет общение с природой.</a:t>
            </a:r>
          </a:p>
          <a:p>
            <a:pPr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Предлагаем </a:t>
            </a:r>
            <a:r>
              <a:rPr lang="ru-RU" b="1" dirty="0">
                <a:solidFill>
                  <a:srgbClr val="C00000"/>
                </a:solidFill>
                <a:latin typeface="Georgia" panose="02040502050405020303" pitchFamily="18" charset="0"/>
              </a:rPr>
              <a:t>вам варианты игровых упражнений, которые вы можете провести со своими детьми во время совместных прогулок по городу, выезда на природу, походов</a:t>
            </a:r>
            <a:r>
              <a:rPr lang="ru-RU" dirty="0"/>
              <a:t>.</a:t>
            </a:r>
          </a:p>
        </p:txBody>
      </p:sp>
    </p:spTree>
    <p:extLst>
      <p:ext uri="{BB962C8B-B14F-4D97-AF65-F5344CB8AC3E}">
        <p14:creationId xmlns:p14="http://schemas.microsoft.com/office/powerpoint/2010/main" val="2008265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768" y="321614"/>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548680"/>
            <a:ext cx="8368898" cy="5970865"/>
          </a:xfrm>
          <a:prstGeom prst="rect">
            <a:avLst/>
          </a:prstGeom>
        </p:spPr>
        <p:txBody>
          <a:bodyPr wrap="square">
            <a:spAutoFit/>
          </a:bodyPr>
          <a:lstStyle/>
          <a:p>
            <a:pPr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«Лето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осень»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algn="just"/>
            <a:r>
              <a:rPr lang="ru-RU" b="1" dirty="0" smtClean="0">
                <a:solidFill>
                  <a:srgbClr val="C00000"/>
                </a:solidFill>
                <a:latin typeface="Georgia" panose="02040502050405020303" pitchFamily="18" charset="0"/>
              </a:rPr>
              <a:t>     Игра, когда взрослый говорит о лете, а ребёнок об осени</a:t>
            </a:r>
          </a:p>
          <a:p>
            <a:pPr algn="just"/>
            <a:r>
              <a:rPr lang="ru-RU" b="1" dirty="0" smtClean="0">
                <a:solidFill>
                  <a:srgbClr val="C00000"/>
                </a:solidFill>
                <a:latin typeface="Georgia" panose="02040502050405020303" pitchFamily="18" charset="0"/>
              </a:rPr>
              <a:t>например</a:t>
            </a:r>
            <a:r>
              <a:rPr lang="ru-RU" b="1" dirty="0">
                <a:solidFill>
                  <a:srgbClr val="C00000"/>
                </a:solidFill>
                <a:latin typeface="Georgia" panose="02040502050405020303" pitchFamily="18" charset="0"/>
              </a:rPr>
              <a:t>:</a:t>
            </a:r>
          </a:p>
          <a:p>
            <a:pPr algn="just"/>
            <a:r>
              <a:rPr lang="ru-RU" b="1" dirty="0">
                <a:solidFill>
                  <a:srgbClr val="C00000"/>
                </a:solidFill>
                <a:latin typeface="Georgia" panose="02040502050405020303" pitchFamily="18" charset="0"/>
              </a:rPr>
              <a:t>Родитель: Летом жарко.</a:t>
            </a:r>
          </a:p>
          <a:p>
            <a:pPr algn="just"/>
            <a:r>
              <a:rPr lang="ru-RU" b="1" dirty="0">
                <a:solidFill>
                  <a:srgbClr val="C00000"/>
                </a:solidFill>
                <a:latin typeface="Georgia" panose="02040502050405020303" pitchFamily="18" charset="0"/>
              </a:rPr>
              <a:t>Ребёнок: А осенью прохладно.</a:t>
            </a:r>
          </a:p>
          <a:p>
            <a:pPr algn="just"/>
            <a:r>
              <a:rPr lang="ru-RU" b="1" dirty="0">
                <a:solidFill>
                  <a:srgbClr val="C00000"/>
                </a:solidFill>
                <a:latin typeface="Georgia" panose="02040502050405020303" pitchFamily="18" charset="0"/>
              </a:rPr>
              <a:t>Родитель Летом трава и листья зелёные.</a:t>
            </a:r>
          </a:p>
          <a:p>
            <a:pPr algn="just"/>
            <a:r>
              <a:rPr lang="ru-RU" b="1" dirty="0">
                <a:solidFill>
                  <a:srgbClr val="C00000"/>
                </a:solidFill>
                <a:latin typeface="Georgia" panose="02040502050405020303" pitchFamily="18" charset="0"/>
              </a:rPr>
              <a:t>Ребёнок: А осенью трава желтая, а листья опадают и так далее. Таким образом ребёнок не только систематизирует знания о сезонных изменениях в природе, но и обогащает свой словарный запас, составляет простые и сложные предложения – развивает свою речь</a:t>
            </a:r>
            <a:r>
              <a:rPr lang="ru-RU" b="1" dirty="0" smtClean="0">
                <a:solidFill>
                  <a:srgbClr val="C00000"/>
                </a:solidFill>
                <a:latin typeface="Georgia" panose="02040502050405020303" pitchFamily="18" charset="0"/>
              </a:rPr>
              <a:t>.</a:t>
            </a:r>
          </a:p>
          <a:p>
            <a:endParaRPr lang="ru-RU" b="1" dirty="0">
              <a:solidFill>
                <a:srgbClr val="C00000"/>
              </a:solidFill>
              <a:latin typeface="Georgia" panose="02040502050405020303" pitchFamily="18" charset="0"/>
            </a:endParaRPr>
          </a:p>
          <a:p>
            <a:pPr algn="ct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«На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что похожи облака?»</a:t>
            </a:r>
          </a:p>
          <a:p>
            <a:pPr algn="just"/>
            <a:r>
              <a:rPr lang="ru-RU" b="1" dirty="0" smtClean="0">
                <a:solidFill>
                  <a:srgbClr val="C00000"/>
                </a:solidFill>
                <a:latin typeface="Georgia" panose="02040502050405020303" pitchFamily="18" charset="0"/>
              </a:rPr>
              <a:t>     Пофантазируйте </a:t>
            </a:r>
            <a:r>
              <a:rPr lang="ru-RU" b="1" dirty="0">
                <a:solidFill>
                  <a:srgbClr val="C00000"/>
                </a:solidFill>
                <a:latin typeface="Georgia" panose="02040502050405020303" pitchFamily="18" charset="0"/>
              </a:rPr>
              <a:t>вместе с ребёнком, развивайте его воображение. Одно облако похоже, например, на кошку – а как можно назвать эту кошку? куда она спешит? Другое облако похоже на башню – кто построил эту башню? для чего она? а какая принцесса там может жить? И так далее. Фантазируя, придумывая что–то, ребёнок тренирует, развивает своё мышление, память, внимание. Учится мыслить творчески – нестандартно.</a:t>
            </a:r>
          </a:p>
        </p:txBody>
      </p:sp>
    </p:spTree>
    <p:extLst>
      <p:ext uri="{BB962C8B-B14F-4D97-AF65-F5344CB8AC3E}">
        <p14:creationId xmlns:p14="http://schemas.microsoft.com/office/powerpoint/2010/main" val="75739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577" y="2197563"/>
            <a:ext cx="2468473" cy="17773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9122" y="197346"/>
            <a:ext cx="8352928" cy="6555641"/>
          </a:xfrm>
          <a:prstGeom prst="rect">
            <a:avLst/>
          </a:prstGeom>
        </p:spPr>
        <p:txBody>
          <a:bodyPr wrap="square">
            <a:spAutoFit/>
          </a:bodyPr>
          <a:lstStyle/>
          <a:p>
            <a:pPr algn="ctr"/>
            <a:r>
              <a:rPr lang="ru-RU" dirty="0" smtClean="0">
                <a:latin typeface="Georgia" panose="02040502050405020303" pitchFamily="18" charset="0"/>
              </a:rPr>
              <a:t>  </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«Художники</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a:t>
            </a:r>
          </a:p>
          <a:p>
            <a:pPr algn="just"/>
            <a:r>
              <a:rPr lang="ru-RU" dirty="0" smtClean="0">
                <a:latin typeface="Georgia" panose="02040502050405020303" pitchFamily="18" charset="0"/>
              </a:rPr>
              <a:t>     </a:t>
            </a:r>
            <a:r>
              <a:rPr lang="ru-RU" b="1" dirty="0" smtClean="0">
                <a:solidFill>
                  <a:srgbClr val="C00000"/>
                </a:solidFill>
                <a:latin typeface="Georgia" panose="02040502050405020303" pitchFamily="18" charset="0"/>
              </a:rPr>
              <a:t>Попробуйте </a:t>
            </a:r>
            <a:r>
              <a:rPr lang="ru-RU" b="1" dirty="0">
                <a:solidFill>
                  <a:srgbClr val="C00000"/>
                </a:solidFill>
                <a:latin typeface="Georgia" panose="02040502050405020303" pitchFamily="18" charset="0"/>
              </a:rPr>
              <a:t>совместно нарисовать каких-либо обитателей водоёма, которых удалось увидеть, за которыми наблюдали. Будет ли это толстая лягушка, или жук – водомерка, не столь важно, но ребёнок снова испытает положительные эмоции от прогулки, потренирует свою память, поупражняется в рисовании, раскрашивании (ведь рисовать может папа или мама, а ребёнок – раскрашивать</a:t>
            </a:r>
            <a:r>
              <a:rPr lang="ru-RU" b="1" dirty="0" smtClean="0">
                <a:solidFill>
                  <a:srgbClr val="C00000"/>
                </a:solidFill>
                <a:latin typeface="Georgia" panose="02040502050405020303" pitchFamily="18" charset="0"/>
              </a:rPr>
              <a:t>).</a:t>
            </a:r>
          </a:p>
          <a:p>
            <a:endParaRPr lang="ru-RU" dirty="0">
              <a:latin typeface="Georgia" panose="02040502050405020303" pitchFamily="18" charset="0"/>
            </a:endParaRPr>
          </a:p>
          <a:p>
            <a:pPr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«Не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надо мусорить, дружок, на зелёный бережок» </a:t>
            </a:r>
          </a:p>
          <a:p>
            <a:pPr algn="just"/>
            <a:r>
              <a:rPr lang="ru-RU" b="1" dirty="0" smtClean="0">
                <a:solidFill>
                  <a:srgbClr val="C00000"/>
                </a:solidFill>
                <a:latin typeface="Georgia" panose="02040502050405020303" pitchFamily="18" charset="0"/>
              </a:rPr>
              <a:t>     Печально</a:t>
            </a:r>
            <a:r>
              <a:rPr lang="ru-RU" b="1" dirty="0">
                <a:solidFill>
                  <a:srgbClr val="C00000"/>
                </a:solidFill>
                <a:latin typeface="Georgia" panose="02040502050405020303" pitchFamily="18" charset="0"/>
              </a:rPr>
              <a:t>, но часто можно увидеть мусор вне мест, отведённых специально для этого. Обратите внимание ребёнка на этот факт, постарайтесь донести до него важность соблюдения элементарных экологических правил, постарайтесь привить ему привычку не мусорить (фантики, коробочки из под сока всегда можно и НУЖНО выкинуть в урну или мусорный </a:t>
            </a:r>
            <a:r>
              <a:rPr lang="ru-RU" b="1" dirty="0" smtClean="0">
                <a:solidFill>
                  <a:srgbClr val="C00000"/>
                </a:solidFill>
                <a:latin typeface="Georgia" panose="02040502050405020303" pitchFamily="18" charset="0"/>
              </a:rPr>
              <a:t>контейнер). </a:t>
            </a:r>
            <a:r>
              <a:rPr lang="ru-RU" b="1" dirty="0">
                <a:solidFill>
                  <a:srgbClr val="C00000"/>
                </a:solidFill>
                <a:latin typeface="Georgia" panose="02040502050405020303" pitchFamily="18" charset="0"/>
              </a:rPr>
              <a:t>Если вы увидели мусор, предложите ребёнку сделать берег реки чистым и красивым – ведь не так трудно сложить в пакет пустые пластиковые бутылки, упаковки из-под пиццы и тому подобное. Можно предложить ребёнку соревнование – чей мешок быстрее наполнится. Обязательно похвалите ребёнка, обратите его внимание на то, как важен и нужен был именно его труд.</a:t>
            </a:r>
          </a:p>
        </p:txBody>
      </p:sp>
    </p:spTree>
    <p:extLst>
      <p:ext uri="{BB962C8B-B14F-4D97-AF65-F5344CB8AC3E}">
        <p14:creationId xmlns:p14="http://schemas.microsoft.com/office/powerpoint/2010/main" val="3848425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553" y="3217930"/>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5010" y="424105"/>
            <a:ext cx="8208912" cy="5970865"/>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«Что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изменилось?»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smtClean="0">
                <a:solidFill>
                  <a:srgbClr val="C00000"/>
                </a:solidFill>
                <a:latin typeface="Georgia" panose="02040502050405020303" pitchFamily="18" charset="0"/>
              </a:rPr>
              <a:t>     Вспомнить </a:t>
            </a:r>
            <a:r>
              <a:rPr lang="ru-RU" b="1" dirty="0">
                <a:solidFill>
                  <a:srgbClr val="C00000"/>
                </a:solidFill>
                <a:latin typeface="Georgia" panose="02040502050405020303" pitchFamily="18" charset="0"/>
              </a:rPr>
              <a:t>- каким парк был красивым летом и какой он унылый сейчас (осенью). Какими стали кроны деревьев, полянки и тропинки, кусты и трава? Таким образом, развивается память и внимание детей, они учатся сравнивать, рассказывать, вспоминать. Предложите ребёнку описать свои чувства и эмоции от посещения этого парка</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«Чего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(кого) не стало?»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Не </a:t>
            </a:r>
            <a:r>
              <a:rPr lang="ru-RU" b="1" dirty="0">
                <a:solidFill>
                  <a:srgbClr val="C00000"/>
                </a:solidFill>
                <a:latin typeface="Georgia" panose="02040502050405020303" pitchFamily="18" charset="0"/>
              </a:rPr>
              <a:t>стало цветов – колокольчиков, ромашек и других, листьев на деревьях и кустарниках, </a:t>
            </a:r>
            <a:r>
              <a:rPr lang="ru-RU" b="1" dirty="0" smtClean="0">
                <a:solidFill>
                  <a:srgbClr val="C00000"/>
                </a:solidFill>
                <a:latin typeface="Georgia" panose="02040502050405020303" pitchFamily="18" charset="0"/>
              </a:rPr>
              <a:t>насекомых… Эта </a:t>
            </a:r>
            <a:r>
              <a:rPr lang="ru-RU" b="1" dirty="0">
                <a:solidFill>
                  <a:srgbClr val="C00000"/>
                </a:solidFill>
                <a:latin typeface="Georgia" panose="02040502050405020303" pitchFamily="18" charset="0"/>
              </a:rPr>
              <a:t>игра позволяет не только тренировать внимание и память детей, но и побуждает называть слова-предметы (существительные) в косвенных падежах – что важно для развития речи</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«Угадай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по листочку» </a:t>
            </a:r>
          </a:p>
          <a:p>
            <a:pPr lvl="0" algn="just"/>
            <a:r>
              <a:rPr lang="ru-RU" b="1" dirty="0" smtClean="0">
                <a:solidFill>
                  <a:srgbClr val="C00000"/>
                </a:solidFill>
                <a:latin typeface="Georgia" panose="02040502050405020303" pitchFamily="18" charset="0"/>
              </a:rPr>
              <a:t>     Предложите </a:t>
            </a:r>
            <a:r>
              <a:rPr lang="ru-RU" b="1" dirty="0">
                <a:solidFill>
                  <a:srgbClr val="C00000"/>
                </a:solidFill>
                <a:latin typeface="Georgia" panose="02040502050405020303" pitchFamily="18" charset="0"/>
              </a:rPr>
              <a:t>ребёнку собрать букет из листьев, определив при этом с каких деревьев эти листья (таким образом, вы поможете ребёнку запомнить названия деревьев, их сходства и различия, потренируете его внимание, обогатите его словарный запас). Поставьте букет из листьев дома в вазу - ведь это так красиво!</a:t>
            </a:r>
          </a:p>
        </p:txBody>
      </p:sp>
    </p:spTree>
    <p:extLst>
      <p:ext uri="{BB962C8B-B14F-4D97-AF65-F5344CB8AC3E}">
        <p14:creationId xmlns:p14="http://schemas.microsoft.com/office/powerpoint/2010/main" val="2699392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015" y="1301042"/>
            <a:ext cx="2255418" cy="16239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560" y="429004"/>
            <a:ext cx="8064896" cy="4524315"/>
          </a:xfrm>
          <a:prstGeom prst="rect">
            <a:avLst/>
          </a:prstGeom>
        </p:spPr>
        <p:txBody>
          <a:bodyPr wrap="square">
            <a:spAutoFit/>
          </a:bodyPr>
          <a:lstStyle/>
          <a:p>
            <a:pPr lvl="0" algn="ctr"/>
            <a:r>
              <a:rPr lang="ru-RU"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«Чьи </a:t>
            </a:r>
            <a:r>
              <a:rPr lang="ru-RU" b="1" dirty="0" err="1">
                <a:solidFill>
                  <a:srgbClr val="C00000"/>
                </a:solidFill>
                <a:effectLst>
                  <a:outerShdw blurRad="38100" dist="38100" dir="2700000" algn="tl">
                    <a:srgbClr val="000000">
                      <a:alpha val="43137"/>
                    </a:srgbClr>
                  </a:outerShdw>
                </a:effectLst>
                <a:latin typeface="Georgia" panose="02040502050405020303" pitchFamily="18" charset="0"/>
              </a:rPr>
              <a:t>следочки</a:t>
            </a:r>
            <a:r>
              <a:rPr lang="ru-RU" b="1" dirty="0" smtClean="0">
                <a:solidFill>
                  <a:srgbClr val="C00000"/>
                </a:solidFill>
                <a:effectLst>
                  <a:outerShdw blurRad="38100" dist="38100" dir="2700000" algn="tl">
                    <a:srgbClr val="000000">
                      <a:alpha val="43137"/>
                    </a:srgbClr>
                  </a:outerShdw>
                </a:effectLst>
                <a:latin typeface="Georgia" panose="02040502050405020303" pitchFamily="18" charset="0"/>
              </a:rPr>
              <a:t>?»</a:t>
            </a: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Тренируйте </a:t>
            </a:r>
            <a:r>
              <a:rPr lang="ru-RU" b="1" dirty="0">
                <a:solidFill>
                  <a:srgbClr val="C00000"/>
                </a:solidFill>
                <a:latin typeface="Georgia" panose="02040502050405020303" pitchFamily="18" charset="0"/>
              </a:rPr>
              <a:t>внимание ребёнка - предложите ему определить - кто по снегу ходил? Немного пофантазируйте на тему разнообразия следов на снегу (куда бежала мышка? о чем спорили сороки? и тому подобное) – учите ребёнка мыслить творчески, нестандартно</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«С </a:t>
            </a:r>
            <a:r>
              <a:rPr lang="ru-RU" b="1" dirty="0">
                <a:solidFill>
                  <a:srgbClr val="C00000"/>
                </a:solidFill>
                <a:effectLst>
                  <a:outerShdw blurRad="38100" dist="38100" dir="2700000" algn="tl">
                    <a:srgbClr val="000000">
                      <a:alpha val="43137"/>
                    </a:srgbClr>
                  </a:outerShdw>
                </a:effectLst>
                <a:latin typeface="Georgia" panose="02040502050405020303" pitchFamily="18" charset="0"/>
              </a:rPr>
              <a:t>гостинцами» </a:t>
            </a:r>
          </a:p>
          <a:p>
            <a:pPr lvl="0" algn="just"/>
            <a:r>
              <a:rPr lang="ru-RU" b="1" dirty="0" smtClean="0">
                <a:solidFill>
                  <a:srgbClr val="C00000"/>
                </a:solidFill>
                <a:latin typeface="Georgia" panose="02040502050405020303" pitchFamily="18" charset="0"/>
              </a:rPr>
              <a:t>     Воспитывайте </a:t>
            </a:r>
            <a:r>
              <a:rPr lang="ru-RU" b="1" dirty="0">
                <a:solidFill>
                  <a:srgbClr val="C00000"/>
                </a:solidFill>
                <a:latin typeface="Georgia" panose="02040502050405020303" pitchFamily="18" charset="0"/>
              </a:rPr>
              <a:t>в детях бережное отношение к природе, желание заботиться о братьях наших меньших – для этого необходимо лишь взять с собой угощения для белок и птиц, которые обитают в нашем парке, объяснить - для чего их нужно подкармливать зимой. Понаблюдайте за ними, отметьте, что даже для самого маленького воробья очень важна забота и помощь именно вашего малыша – ведь он сам собирал и нёс угощение.</a:t>
            </a:r>
          </a:p>
        </p:txBody>
      </p:sp>
      <p:pic>
        <p:nvPicPr>
          <p:cNvPr id="8" name="Picture 26" descr="http://www.pngonly.com/wp-content/uploads/2017/06/Nature-Save-Gree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7" y="5310858"/>
            <a:ext cx="2232248" cy="16072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http://www.pngonly.com/wp-content/uploads/2017/06/Nature-Save-Green-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0009" y="4581128"/>
            <a:ext cx="2916447" cy="209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03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2624" y="4365104"/>
            <a:ext cx="3185983" cy="22939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7134" y="424105"/>
            <a:ext cx="8136904" cy="4031873"/>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«Порисуем</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 </a:t>
            </a:r>
          </a:p>
          <a:p>
            <a:pPr lvl="0" algn="just"/>
            <a:r>
              <a:rPr lang="ru-RU" b="1" dirty="0" smtClean="0">
                <a:solidFill>
                  <a:srgbClr val="C00000"/>
                </a:solidFill>
                <a:latin typeface="Georgia" panose="02040502050405020303" pitchFamily="18" charset="0"/>
              </a:rPr>
              <a:t>     Развивайте </a:t>
            </a:r>
            <a:r>
              <a:rPr lang="ru-RU" b="1" dirty="0">
                <a:solidFill>
                  <a:srgbClr val="C00000"/>
                </a:solidFill>
                <a:latin typeface="Georgia" panose="02040502050405020303" pitchFamily="18" charset="0"/>
              </a:rPr>
              <a:t>фантазию малыша, память, тренируйте его навыки рисования – для этого можно предложить ребёнку что-либо нарисовать прутиком на снегу, составить узор при помощи своих следов, написать известные ему буквы или даже целые слова и так далее</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«Какой?»</a:t>
            </a: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a:t>
            </a:r>
            <a:r>
              <a:rPr lang="ru-RU" b="1" dirty="0">
                <a:solidFill>
                  <a:srgbClr val="C00000"/>
                </a:solidFill>
                <a:latin typeface="Georgia" panose="02040502050405020303" pitchFamily="18" charset="0"/>
              </a:rPr>
              <a:t>Предложите ребёнку подобрать несколько определений к одному предмету - например: снег - он какой? (белый, пушистый искристый ….), воздух - свежий, морозный, чистый …и тому подобное. Вы вызовите, таким образом, эстетические чувства, поупражняете ребёнка в подборе слов – признаков (прилагательных), обогатите его словарный запас.</a:t>
            </a:r>
          </a:p>
        </p:txBody>
      </p:sp>
      <p:pic>
        <p:nvPicPr>
          <p:cNvPr id="10" name="Picture 26" descr="http://www.pngonly.com/wp-content/uploads/2017/06/Nature-Save-Gree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4553" y="4966151"/>
            <a:ext cx="2282065" cy="1643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43" y="4653136"/>
            <a:ext cx="2716808" cy="195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024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031" y="4758158"/>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197346"/>
            <a:ext cx="8280920" cy="5693866"/>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«Пешком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по улочкам»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Во </a:t>
            </a:r>
            <a:r>
              <a:rPr lang="ru-RU" b="1" dirty="0">
                <a:solidFill>
                  <a:srgbClr val="C00000"/>
                </a:solidFill>
                <a:latin typeface="Georgia" panose="02040502050405020303" pitchFamily="18" charset="0"/>
              </a:rPr>
              <a:t>время пешей прогулки по улицам города вы поможете ребёнку закрепить названия улиц, познакомить со старинными их названиями, это может вызвать интерес к краеведению, к истории родного города</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«Как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было?» </a:t>
            </a: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  </a:t>
            </a: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Гуляя </a:t>
            </a:r>
            <a:r>
              <a:rPr lang="ru-RU" b="1" dirty="0">
                <a:solidFill>
                  <a:srgbClr val="C00000"/>
                </a:solidFill>
                <a:latin typeface="Georgia" panose="02040502050405020303" pitchFamily="18" charset="0"/>
              </a:rPr>
              <a:t>по городу, вы можете предложить ребёнку вспомнить, какими были улицы города летом и осенью. Пусть вспоминает, сравнивает, рассказывает о своих ощущениях и чувствах – каким город нравится больше- утопающий в зелени или в осеннем пёстром наряде, может –укутанный снежком</a:t>
            </a:r>
            <a:r>
              <a:rPr lang="ru-RU" b="1" dirty="0" smtClean="0">
                <a:solidFill>
                  <a:srgbClr val="C00000"/>
                </a:solidFill>
                <a:latin typeface="Georgia" panose="02040502050405020303" pitchFamily="18" charset="0"/>
              </a:rPr>
              <a:t>?</a:t>
            </a:r>
          </a:p>
          <a:p>
            <a:pPr lvl="0" algn="just"/>
            <a:endParaRPr lang="ru-RU" b="1" dirty="0">
              <a:solidFill>
                <a:srgbClr val="C00000"/>
              </a:solidFill>
              <a:latin typeface="Georgia" panose="02040502050405020303" pitchFamily="18" charset="0"/>
            </a:endParaRPr>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«Чудо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ёлочка» </a:t>
            </a:r>
            <a:endPar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endParaRPr>
          </a:p>
          <a:p>
            <a:pPr lvl="0"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Потренируйте </a:t>
            </a:r>
            <a:r>
              <a:rPr lang="ru-RU" b="1" dirty="0">
                <a:solidFill>
                  <a:srgbClr val="C00000"/>
                </a:solidFill>
                <a:latin typeface="Georgia" panose="02040502050405020303" pitchFamily="18" charset="0"/>
              </a:rPr>
              <a:t>ребёнка в счёте, развивайте его память и внимание – для этого можно предложить ему рассмотреть ель, установленную на центральной площади к Новому году, сосчитать шары, определить каких больше (синих, красных или золотых?), вспомнить, какой была ель в прошлом году, как она была украшена?</a:t>
            </a:r>
          </a:p>
        </p:txBody>
      </p:sp>
    </p:spTree>
    <p:extLst>
      <p:ext uri="{BB962C8B-B14F-4D97-AF65-F5344CB8AC3E}">
        <p14:creationId xmlns:p14="http://schemas.microsoft.com/office/powerpoint/2010/main" val="139056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http://triastsinalena.ucoz.ru/zelenyj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5" y="0"/>
            <a:ext cx="91768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pngonly.com/wp-content/uploads/2017/06/Nature-Save-Green-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758158"/>
            <a:ext cx="2916447" cy="209984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197346"/>
            <a:ext cx="8136904" cy="5139869"/>
          </a:xfrm>
          <a:prstGeom prst="rect">
            <a:avLst/>
          </a:prstGeom>
        </p:spPr>
        <p:txBody>
          <a:bodyPr wrap="square">
            <a:spAutoFit/>
          </a:bodyPr>
          <a:lstStyle/>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«Помоги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найти» </a:t>
            </a:r>
          </a:p>
          <a:p>
            <a:pPr lvl="0" algn="just"/>
            <a:r>
              <a:rPr lang="ru-RU" dirty="0" smtClean="0"/>
              <a:t>     </a:t>
            </a:r>
            <a:r>
              <a:rPr lang="ru-RU" b="1" dirty="0" smtClean="0">
                <a:solidFill>
                  <a:srgbClr val="C00000"/>
                </a:solidFill>
                <a:latin typeface="Georgia" panose="02040502050405020303" pitchFamily="18" charset="0"/>
              </a:rPr>
              <a:t>Насколько </a:t>
            </a:r>
            <a:r>
              <a:rPr lang="ru-RU" b="1" dirty="0">
                <a:solidFill>
                  <a:srgbClr val="C00000"/>
                </a:solidFill>
                <a:latin typeface="Georgia" panose="02040502050405020303" pitchFamily="18" charset="0"/>
              </a:rPr>
              <a:t>внимателен ваш малыш, знает ли он характерные признаки весны? Предложите ребёнку найти и назвать эти признаки ранней весны (первые проталины, набухание почек и тому подобное). Важно то, что на прогулке и проталины можно рассмотреть поближе, и набухшие почки понюхать, ощутив аромат приходящей весны</a:t>
            </a:r>
            <a:r>
              <a:rPr lang="ru-RU" b="1" dirty="0" smtClean="0">
                <a:solidFill>
                  <a:srgbClr val="C00000"/>
                </a:solidFill>
                <a:latin typeface="Georgia" panose="02040502050405020303" pitchFamily="18" charset="0"/>
              </a:rPr>
              <a:t>.</a:t>
            </a:r>
          </a:p>
          <a:p>
            <a:pPr lvl="0"/>
            <a:endParaRPr lang="ru-RU" dirty="0"/>
          </a:p>
          <a:p>
            <a:pPr lvl="0" algn="ctr"/>
            <a:r>
              <a:rPr lang="ru-RU" sz="2000" b="1" dirty="0" smtClean="0">
                <a:solidFill>
                  <a:srgbClr val="C00000"/>
                </a:solidFill>
                <a:effectLst>
                  <a:outerShdw blurRad="38100" dist="38100" dir="2700000" algn="tl">
                    <a:srgbClr val="000000">
                      <a:alpha val="43137"/>
                    </a:srgbClr>
                  </a:outerShdw>
                </a:effectLst>
                <a:latin typeface="Georgia" panose="02040502050405020303" pitchFamily="18" charset="0"/>
              </a:rPr>
              <a:t>Игровое задание «Что </a:t>
            </a:r>
            <a:r>
              <a:rPr lang="ru-RU" sz="2000" b="1" dirty="0">
                <a:solidFill>
                  <a:srgbClr val="C00000"/>
                </a:solidFill>
                <a:effectLst>
                  <a:outerShdw blurRad="38100" dist="38100" dir="2700000" algn="tl">
                    <a:srgbClr val="000000">
                      <a:alpha val="43137"/>
                    </a:srgbClr>
                  </a:outerShdw>
                </a:effectLst>
                <a:latin typeface="Georgia" panose="02040502050405020303" pitchFamily="18" charset="0"/>
              </a:rPr>
              <a:t>за птица?» </a:t>
            </a:r>
          </a:p>
          <a:p>
            <a:pPr lvl="0" algn="just"/>
            <a:r>
              <a:rPr lang="ru-RU" b="1" dirty="0" smtClean="0">
                <a:solidFill>
                  <a:srgbClr val="C00000"/>
                </a:solidFill>
                <a:latin typeface="Georgia" panose="02040502050405020303" pitchFamily="18" charset="0"/>
              </a:rPr>
              <a:t>     Запомнить </a:t>
            </a:r>
            <a:r>
              <a:rPr lang="ru-RU" b="1" dirty="0">
                <a:solidFill>
                  <a:srgbClr val="C00000"/>
                </a:solidFill>
                <a:latin typeface="Georgia" panose="02040502050405020303" pitchFamily="18" charset="0"/>
              </a:rPr>
              <a:t>названия птиц, узнать о повадках птиц, которые возвращаются в родные края, поможет наблюдение за грачами. Родители могут загадать загадки про птиц (в том числе и про грачей), познакомить с пословицами и поговорками, в которых упоминаются эти птицы, а ребёнок отгадывает, объясняет - как понимает смысл этих пословиц (например: «Увидал грача, весну встречай!» «Грач на горе, весна на дворе!»). Понаблюдайте за грачами – находят насекомых, готовятся строить гнёзда и так далее.</a:t>
            </a:r>
          </a:p>
        </p:txBody>
      </p:sp>
      <p:pic>
        <p:nvPicPr>
          <p:cNvPr id="10" name="Picture 26" descr="http://www.pngonly.com/wp-content/uploads/2017/06/Nature-Save-Gree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5283118"/>
            <a:ext cx="2248872" cy="1619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http://www.pngonly.com/wp-content/uploads/2017/06/Nature-Save-Green-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83118"/>
            <a:ext cx="1881557" cy="135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21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2369</TotalTime>
  <Words>2377</Words>
  <Application>Microsoft Office PowerPoint</Application>
  <PresentationFormat>Экран (4:3)</PresentationFormat>
  <Paragraphs>119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73</cp:revision>
  <dcterms:created xsi:type="dcterms:W3CDTF">2017-03-31T16:27:02Z</dcterms:created>
  <dcterms:modified xsi:type="dcterms:W3CDTF">2019-03-11T06:13:01Z</dcterms:modified>
</cp:coreProperties>
</file>