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3" r:id="rId4"/>
    <p:sldId id="260" r:id="rId5"/>
    <p:sldId id="266" r:id="rId6"/>
    <p:sldId id="267" r:id="rId7"/>
    <p:sldId id="259" r:id="rId8"/>
    <p:sldId id="264" r:id="rId9"/>
    <p:sldId id="265" r:id="rId10"/>
    <p:sldId id="271" r:id="rId11"/>
    <p:sldId id="268" r:id="rId12"/>
    <p:sldId id="269" r:id="rId13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5" d="100"/>
          <a:sy n="55" d="100"/>
        </p:scale>
        <p:origin x="1410" y="4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57224" y="285728"/>
            <a:ext cx="7772400" cy="1470025"/>
          </a:xfr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none"/>
        </p:style>
        <p:txBody>
          <a:bodyPr/>
          <a:lstStyle>
            <a:lvl1pPr>
              <a:defRPr>
                <a:solidFill>
                  <a:srgbClr val="FFFF00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71604" y="2000240"/>
            <a:ext cx="6400800" cy="785818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none"/>
        </p:style>
        <p:txBody>
          <a:bodyPr/>
          <a:lstStyle>
            <a:lvl1pPr marL="0" indent="0" algn="ctr">
              <a:buNone/>
              <a:defRPr>
                <a:solidFill>
                  <a:srgbClr val="FF0000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795996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6" descr="firefighter-147713_960_720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7938" y="214313"/>
            <a:ext cx="2500312" cy="1296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806639-801E-4721-AED0-450EC36CAE04}" type="datetimeFigureOut">
              <a:rPr lang="ru-RU"/>
              <a:pPr>
                <a:defRPr/>
              </a:pPr>
              <a:t>18.04.2021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334790-6ECB-4D2D-9178-55BB4EB054D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9732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E279FC-5458-4D67-BBDA-90E395DCA9F4}" type="datetimeFigureOut">
              <a:rPr lang="ru-RU"/>
              <a:pPr>
                <a:defRPr/>
              </a:pPr>
              <a:t>18.04.2021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2D4271-091A-401E-8F40-126F0CBE2BD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69461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6" descr="firefighter-147713_960_720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7938" y="214313"/>
            <a:ext cx="2357437" cy="1222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7" descr="fire-engine-23774_960_720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2763" y="4665663"/>
            <a:ext cx="2281237" cy="2192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450686-9F23-4D76-B302-172C8488D6F3}" type="datetimeFigureOut">
              <a:rPr lang="ru-RU"/>
              <a:pPr>
                <a:defRPr/>
              </a:pPr>
              <a:t>18.04.2021</a:t>
            </a:fld>
            <a:endParaRPr lang="ru-RU"/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5D0808-0DFE-42BE-A339-D7527DDE4C1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83217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blipFill dpi="0" rotWithShape="1">
          <a:blip r:embed="rId2">
            <a:lum/>
          </a:blip>
          <a:srcRect/>
          <a:stretch>
            <a:fillRect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57161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0" y="0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9F4C13-BE78-4568-8A34-2A00C4D468AA}" type="datetimeFigureOut">
              <a:rPr lang="ru-RU"/>
              <a:pPr>
                <a:defRPr/>
              </a:pPr>
              <a:t>18.04.2021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F52453-02E0-47E8-8241-F4D083DC577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99774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6" descr="firefighter-147713_960_720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0813" y="296863"/>
            <a:ext cx="2286000" cy="1185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7" descr="fire-engine-23774_960_720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8175" y="4786313"/>
            <a:ext cx="2155825" cy="2071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92BC0A-0A36-4170-A813-57F4D382B9A3}" type="datetimeFigureOut">
              <a:rPr lang="ru-RU"/>
              <a:pPr>
                <a:defRPr/>
              </a:pPr>
              <a:t>18.04.2021</a:t>
            </a:fld>
            <a:endParaRPr lang="ru-RU"/>
          </a:p>
        </p:txBody>
      </p:sp>
      <p:sp>
        <p:nvSpPr>
          <p:cNvPr id="8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309EA1-E8C4-4FF8-80B1-CCD120F313C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54280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firefighter-147713_960_720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0750" y="214313"/>
            <a:ext cx="2857500" cy="148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Рисунок 7" descr="fire-engine-23774_960_720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8175" y="4786313"/>
            <a:ext cx="2155825" cy="2071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9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82C38B-B00B-4595-9F9A-4A2F856DE433}" type="datetimeFigureOut">
              <a:rPr lang="ru-RU"/>
              <a:pPr>
                <a:defRPr/>
              </a:pPr>
              <a:t>18.04.2021</a:t>
            </a:fld>
            <a:endParaRPr lang="ru-RU"/>
          </a:p>
        </p:txBody>
      </p:sp>
      <p:sp>
        <p:nvSpPr>
          <p:cNvPr id="10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4F0CE2-EE70-471A-9F7F-7D97D1DAF26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50463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6" descr="firefighter-147713_960_720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6438" y="214313"/>
            <a:ext cx="3071812" cy="159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Рисунок 7" descr="fire-engine-23774_960_720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8175" y="4786313"/>
            <a:ext cx="2155825" cy="2071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5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0E5D1F-0E18-4AB7-871C-C257577125C6}" type="datetimeFigureOut">
              <a:rPr lang="ru-RU"/>
              <a:pPr>
                <a:defRPr/>
              </a:pPr>
              <a:t>18.04.2021</a:t>
            </a:fld>
            <a:endParaRPr lang="ru-RU"/>
          </a:p>
        </p:txBody>
      </p:sp>
      <p:sp>
        <p:nvSpPr>
          <p:cNvPr id="6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00FDCC-572D-4E31-8AAE-FE8A3507309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65080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DBCF20-5FA9-4426-9D2C-830370F54301}" type="datetimeFigureOut">
              <a:rPr lang="ru-RU"/>
              <a:pPr>
                <a:defRPr/>
              </a:pPr>
              <a:t>18.04.2021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E6A0A3-42F5-4EC2-A1C6-9E0E92B3EF5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73746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6" descr="firefighter-147713_960_720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9225" y="0"/>
            <a:ext cx="2644775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7" descr="fire-engine-23774_960_720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8175" y="4786313"/>
            <a:ext cx="2155825" cy="2071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3ED48F-3330-4251-B758-068DD6957821}" type="datetimeFigureOut">
              <a:rPr lang="ru-RU"/>
              <a:pPr>
                <a:defRPr/>
              </a:pPr>
              <a:t>18.04.2021</a:t>
            </a:fld>
            <a:endParaRPr lang="ru-RU"/>
          </a:p>
        </p:txBody>
      </p:sp>
      <p:sp>
        <p:nvSpPr>
          <p:cNvPr id="8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0F6F35-D993-4445-AD74-8815206B2E9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07769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6" descr="firefighter-147713_960_720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5063" y="214313"/>
            <a:ext cx="2705100" cy="140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7" descr="fire-engine-23774_960_720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8175" y="4786313"/>
            <a:ext cx="2155825" cy="2071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144CC3-937A-4260-98A1-6B083F8220F8}" type="datetimeFigureOut">
              <a:rPr lang="ru-RU"/>
              <a:pPr>
                <a:defRPr/>
              </a:pPr>
              <a:t>18.04.2021</a:t>
            </a:fld>
            <a:endParaRPr lang="ru-RU"/>
          </a:p>
        </p:txBody>
      </p:sp>
      <p:sp>
        <p:nvSpPr>
          <p:cNvPr id="8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7B7F2C-9D7F-4BF7-914D-01CEBF4BC37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36399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r="23000" b="-7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35FAAD9-8A4E-4D39-ABAB-52EFA5BE1508}" type="datetimeFigureOut">
              <a:rPr lang="ru-RU"/>
              <a:pPr>
                <a:defRPr/>
              </a:pPr>
              <a:t>18.04.2021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BB15D0D-6696-4DB7-B4DA-25293E4702A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09" r:id="rId7"/>
    <p:sldLayoutId id="2147483717" r:id="rId8"/>
    <p:sldLayoutId id="2147483718" r:id="rId9"/>
    <p:sldLayoutId id="2147483719" r:id="rId10"/>
    <p:sldLayoutId id="2147483710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7" Type="http://schemas.openxmlformats.org/officeDocument/2006/relationships/image" Target="../media/image45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jpeg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jpeg"/><Relationship Id="rId3" Type="http://schemas.openxmlformats.org/officeDocument/2006/relationships/image" Target="../media/image47.jpeg"/><Relationship Id="rId7" Type="http://schemas.openxmlformats.org/officeDocument/2006/relationships/image" Target="../media/image51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jpeg"/><Relationship Id="rId5" Type="http://schemas.openxmlformats.org/officeDocument/2006/relationships/image" Target="../media/image49.jpeg"/><Relationship Id="rId4" Type="http://schemas.openxmlformats.org/officeDocument/2006/relationships/image" Target="../media/image48.jpeg"/><Relationship Id="rId9" Type="http://schemas.openxmlformats.org/officeDocument/2006/relationships/image" Target="../media/image5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7" Type="http://schemas.openxmlformats.org/officeDocument/2006/relationships/image" Target="../media/image59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jpeg"/><Relationship Id="rId5" Type="http://schemas.openxmlformats.org/officeDocument/2006/relationships/image" Target="../media/image57.jpeg"/><Relationship Id="rId4" Type="http://schemas.openxmlformats.org/officeDocument/2006/relationships/image" Target="../media/image56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7" Type="http://schemas.openxmlformats.org/officeDocument/2006/relationships/image" Target="../media/image24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jpeg"/><Relationship Id="rId5" Type="http://schemas.openxmlformats.org/officeDocument/2006/relationships/image" Target="../media/image28.jpg"/><Relationship Id="rId4" Type="http://schemas.openxmlformats.org/officeDocument/2006/relationships/image" Target="../media/image27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57224" y="285728"/>
            <a:ext cx="7772400" cy="3359296"/>
          </a:xfrm>
          <a:ln>
            <a:miter lim="800000"/>
            <a:headEnd/>
            <a:tailEnd/>
          </a:ln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1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автономное дошкольное образовательное учреждение детский сад № 3 «Светлячок»</a:t>
            </a:r>
            <a:r>
              <a:rPr lang="ru-RU" sz="1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000" b="1" dirty="0" smtClean="0">
                <a:solidFill>
                  <a:srgbClr val="7030A0"/>
                </a:solidFill>
              </a:rPr>
              <a:t/>
            </a:r>
            <a:br>
              <a:rPr lang="ru-RU" sz="6000" b="1" dirty="0" smtClean="0">
                <a:solidFill>
                  <a:srgbClr val="7030A0"/>
                </a:solidFill>
              </a:rPr>
            </a:br>
            <a:r>
              <a:rPr lang="ru-RU" b="1" dirty="0" smtClean="0">
                <a:solidFill>
                  <a:srgbClr val="7030A0"/>
                </a:solidFill>
              </a:rPr>
              <a:t>ПРОЕКТ</a:t>
            </a:r>
            <a:r>
              <a:rPr lang="ru-RU" b="1" dirty="0">
                <a:solidFill>
                  <a:srgbClr val="7030A0"/>
                </a:solidFill>
              </a:rPr>
              <a:t/>
            </a:r>
            <a:br>
              <a:rPr lang="ru-RU" b="1" dirty="0">
                <a:solidFill>
                  <a:srgbClr val="7030A0"/>
                </a:solidFill>
              </a:rPr>
            </a:br>
            <a:r>
              <a:rPr lang="ru-RU" b="1" dirty="0">
                <a:solidFill>
                  <a:srgbClr val="7030A0"/>
                </a:solidFill>
              </a:rPr>
              <a:t>«Огонь друг – огонь враг!»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71625" y="4293096"/>
            <a:ext cx="6400800" cy="1584176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Младшая группа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«КОЛОБКИ»</a:t>
            </a:r>
            <a:endParaRPr lang="ru-RU" sz="14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(март 2021г.)</a:t>
            </a:r>
            <a:endParaRPr lang="ru-RU" sz="12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508104" y="6093296"/>
            <a:ext cx="3384376" cy="69837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Автор: воспитатель ВК</a:t>
            </a:r>
          </a:p>
          <a:p>
            <a:pPr algn="ctr"/>
            <a:r>
              <a:rPr lang="ru-RU" dirty="0" smtClean="0"/>
              <a:t>Бранчевская Ж. В.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61762" y="114415"/>
            <a:ext cx="4786502" cy="1303223"/>
          </a:xfrm>
        </p:spPr>
        <p:txBody>
          <a:bodyPr/>
          <a:lstStyle/>
          <a:p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Художественно-эстетическое развитие</a:t>
            </a:r>
            <a:b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аскрашивание</a:t>
            </a:r>
            <a:b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Цель: закрепление правил пожарной безопасности, развитие мелкой моторики рук.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422"/>
          <a:stretch/>
        </p:blipFill>
        <p:spPr>
          <a:xfrm>
            <a:off x="2650315" y="1692975"/>
            <a:ext cx="3809396" cy="2030616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77" r="29464"/>
          <a:stretch/>
        </p:blipFill>
        <p:spPr>
          <a:xfrm rot="5400000">
            <a:off x="132945" y="1695162"/>
            <a:ext cx="2276763" cy="199874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94" t="13077" r="10490" b="13170"/>
          <a:stretch/>
        </p:blipFill>
        <p:spPr>
          <a:xfrm rot="5400000">
            <a:off x="2249444" y="4503505"/>
            <a:ext cx="2304256" cy="20162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63" t="-2117" r="11581" b="24561"/>
          <a:stretch/>
        </p:blipFill>
        <p:spPr>
          <a:xfrm rot="5400000">
            <a:off x="6649490" y="1700171"/>
            <a:ext cx="2304257" cy="20162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845"/>
          <a:stretch/>
        </p:blipFill>
        <p:spPr>
          <a:xfrm rot="5400000">
            <a:off x="4650741" y="4506843"/>
            <a:ext cx="2297580" cy="20162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95" r="11186"/>
          <a:stretch/>
        </p:blipFill>
        <p:spPr>
          <a:xfrm rot="5400000">
            <a:off x="4859" y="4506844"/>
            <a:ext cx="2297579" cy="201622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440240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5736" y="0"/>
            <a:ext cx="4752528" cy="1124744"/>
          </a:xfrm>
        </p:spPr>
        <p:txBody>
          <a:bodyPr/>
          <a:lstStyle/>
          <a:p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Художественно-эстетическое развитие</a:t>
            </a:r>
            <a:b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Театрализованная  игровая деятельность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Музыкальная сказка «Кошкин дом»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55" t="10401" r="5173" b="12600"/>
          <a:stretch/>
        </p:blipFill>
        <p:spPr>
          <a:xfrm rot="5400000">
            <a:off x="24434" y="494674"/>
            <a:ext cx="2304257" cy="198022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Объект 8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264031" y="1274575"/>
            <a:ext cx="2304257" cy="198767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000" r="11151" b="23400"/>
          <a:stretch/>
        </p:blipFill>
        <p:spPr>
          <a:xfrm rot="5400000">
            <a:off x="4639855" y="1389843"/>
            <a:ext cx="2304260" cy="198022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78" r="4200" b="15301"/>
          <a:stretch/>
        </p:blipFill>
        <p:spPr>
          <a:xfrm rot="5400000">
            <a:off x="6806716" y="1653373"/>
            <a:ext cx="2304260" cy="196708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000" r="6950" b="19201"/>
          <a:stretch/>
        </p:blipFill>
        <p:spPr>
          <a:xfrm rot="5400000">
            <a:off x="47" y="3154512"/>
            <a:ext cx="2312717" cy="199759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350" r="2751" b="20601"/>
          <a:stretch/>
        </p:blipFill>
        <p:spPr>
          <a:xfrm rot="5400000">
            <a:off x="2190851" y="3946606"/>
            <a:ext cx="2312719" cy="199759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150"/>
          <a:stretch/>
        </p:blipFill>
        <p:spPr>
          <a:xfrm rot="5400000">
            <a:off x="4495168" y="3951561"/>
            <a:ext cx="2312719" cy="19974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700" r="5900"/>
          <a:stretch/>
        </p:blipFill>
        <p:spPr>
          <a:xfrm>
            <a:off x="6860978" y="4293096"/>
            <a:ext cx="2195736" cy="235696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429043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0872" y="188640"/>
            <a:ext cx="5277392" cy="924768"/>
          </a:xfrm>
        </p:spPr>
        <p:txBody>
          <a:bodyPr/>
          <a:lstStyle/>
          <a:p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Взаимодействие с родителям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Выставка рисунков</a:t>
            </a:r>
            <a:b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(совместное творчество)</a:t>
            </a:r>
            <a:b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04" t="6594" b="7840"/>
          <a:stretch/>
        </p:blipFill>
        <p:spPr>
          <a:xfrm>
            <a:off x="323528" y="804216"/>
            <a:ext cx="2388064" cy="152804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51" t="15350" r="16137" b="11150"/>
          <a:stretch/>
        </p:blipFill>
        <p:spPr>
          <a:xfrm>
            <a:off x="659903" y="2636557"/>
            <a:ext cx="2388064" cy="155327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26" t="9051" r="8263" b="5901"/>
          <a:stretch/>
        </p:blipFill>
        <p:spPr>
          <a:xfrm>
            <a:off x="3624096" y="3314239"/>
            <a:ext cx="2388064" cy="155327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51" t="8000" r="6688" b="9051"/>
          <a:stretch/>
        </p:blipFill>
        <p:spPr>
          <a:xfrm>
            <a:off x="4067944" y="5315493"/>
            <a:ext cx="2390736" cy="151969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87" t="18900" r="11801" b="21252"/>
          <a:stretch/>
        </p:blipFill>
        <p:spPr>
          <a:xfrm>
            <a:off x="3603902" y="1257468"/>
            <a:ext cx="2388064" cy="151130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sp>
        <p:nvSpPr>
          <p:cNvPr id="12" name="Прямоугольник 11"/>
          <p:cNvSpPr/>
          <p:nvPr/>
        </p:nvSpPr>
        <p:spPr>
          <a:xfrm>
            <a:off x="6012160" y="1658871"/>
            <a:ext cx="3024335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 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ru-RU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тит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 c o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гнём!</a:t>
            </a:r>
          </a:p>
          <a:p>
            <a:pPr algn="ctr"/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Я- 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ru-RU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нь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 Я — д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py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</a:t>
            </a:r>
            <a:r>
              <a:rPr lang="ru-RU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бят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/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 когда со мной ш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ru-RU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лят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algn="ctr"/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ru-RU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влю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ь т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ru-RU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гд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врагом</a:t>
            </a:r>
          </a:p>
          <a:p>
            <a:pPr algn="ctr"/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жиг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ю все кругом</a:t>
            </a: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99" t="60801" r="58001" b="8399"/>
          <a:stretch/>
        </p:blipFill>
        <p:spPr>
          <a:xfrm rot="5400000">
            <a:off x="1376643" y="4436171"/>
            <a:ext cx="1528041" cy="239073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1236366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4294967295"/>
          </p:nvPr>
        </p:nvSpPr>
        <p:spPr>
          <a:xfrm>
            <a:off x="3275856" y="188640"/>
            <a:ext cx="5617319" cy="6480720"/>
          </a:xfrm>
        </p:spPr>
        <p:txBody>
          <a:bodyPr/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endParaRPr lang="ru-RU" sz="1600" b="1" dirty="0" smtClean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7000"/>
              </a:lnSpc>
              <a:spcAft>
                <a:spcPts val="0"/>
              </a:spcAft>
              <a:buNone/>
            </a:pPr>
            <a:r>
              <a:rPr lang="ru-RU" sz="18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Актуальность </a:t>
            </a:r>
            <a:r>
              <a:rPr lang="ru-RU" sz="1800" b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проекта.</a:t>
            </a:r>
            <a:endParaRPr lang="ru-RU" sz="14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0"/>
              </a:spcAft>
              <a:buNone/>
            </a:pP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Огонь 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 древних времен интересовал человека. С одной стороны, огонь – друг человека. Без огня не приготовить покушать, не осветить дом. С другой стороны, огонь – опасен. Со временем существенно изменились условия жизни человека, но безопасность жизнедеятельности и сейчас представляет серьезную проблему и в первую очередь безопасность детей. Дети могут оказаться в неожиданной ситуации на улице и дома. Предметы домашнего быта являются потенциальными источниками опасности для детей (спички, газовые и электрические плиты, электрические розетки, включенные электроприборы и т.п.). особую опасность представляют детские шалости, приводящие к пожару. Задача взрослых предостеречь детей от возможных опасностей, ожидающих их на пути познания. Данный проект направлен на решение вопросов по ознакомлению детей с пожарной безопасностью.</a:t>
            </a:r>
            <a:endParaRPr lang="ru-RU" sz="14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eaLnBrk="1" hangingPunct="1">
              <a:defRPr/>
            </a:pP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63888" y="332657"/>
            <a:ext cx="5040560" cy="48341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07000"/>
              </a:lnSpc>
              <a:spcAft>
                <a:spcPts val="0"/>
              </a:spcAft>
            </a:pPr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Участники проекта: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дети младшей группы, воспитатель, родители.</a:t>
            </a:r>
          </a:p>
          <a:p>
            <a:pPr lvl="0" algn="just">
              <a:lnSpc>
                <a:spcPct val="107000"/>
              </a:lnSpc>
              <a:spcAft>
                <a:spcPts val="0"/>
              </a:spcAft>
            </a:pPr>
            <a:endParaRPr lang="ru-RU" dirty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0"/>
              </a:spcAft>
            </a:pPr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Тип проекта: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творческо-информационный.</a:t>
            </a:r>
          </a:p>
          <a:p>
            <a:pPr lvl="0" algn="just">
              <a:lnSpc>
                <a:spcPct val="107000"/>
              </a:lnSpc>
              <a:spcAft>
                <a:spcPts val="0"/>
              </a:spcAft>
            </a:pPr>
            <a:endParaRPr lang="ru-RU" dirty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0"/>
              </a:spcAft>
            </a:pPr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Вид проекта: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групповой.</a:t>
            </a:r>
          </a:p>
          <a:p>
            <a:pPr lvl="0" algn="just">
              <a:lnSpc>
                <a:spcPct val="107000"/>
              </a:lnSpc>
              <a:spcAft>
                <a:spcPts val="0"/>
              </a:spcAft>
            </a:pPr>
            <a:endParaRPr lang="ru-RU" dirty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0"/>
              </a:spcAft>
            </a:pPr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Срок реализации: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кратковременный (одна неделя).</a:t>
            </a:r>
          </a:p>
          <a:p>
            <a:pPr lvl="0" algn="just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lvl="0" algn="just">
              <a:lnSpc>
                <a:spcPct val="107000"/>
              </a:lnSpc>
              <a:spcAft>
                <a:spcPts val="0"/>
              </a:spcAft>
            </a:pPr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Проблема: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дети не имеют достаточных знаний об огне и его опасности для человека.</a:t>
            </a:r>
          </a:p>
          <a:p>
            <a:pPr lvl="0" algn="just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lvl="0" algn="just">
              <a:lnSpc>
                <a:spcPct val="107000"/>
              </a:lnSpc>
              <a:spcAft>
                <a:spcPts val="0"/>
              </a:spcAft>
            </a:pPr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Цель проекта: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дать детям младшего дошкольного возраста первоначальные знания о пожарной безопасности. </a:t>
            </a:r>
          </a:p>
        </p:txBody>
      </p:sp>
    </p:spTree>
    <p:extLst>
      <p:ext uri="{BB962C8B-B14F-4D97-AF65-F5344CB8AC3E}">
        <p14:creationId xmlns:p14="http://schemas.microsoft.com/office/powerpoint/2010/main" val="2606820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987824" y="116632"/>
            <a:ext cx="6048672" cy="64478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1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Задачи проекта</a:t>
            </a:r>
            <a:endParaRPr lang="ru-RU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1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Обучающиеся:</a:t>
            </a:r>
            <a:endParaRPr lang="ru-RU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способствовать формированию элементарных знаний о пожаре, его последствиях, действиях при пожаре;</a:t>
            </a:r>
            <a:endParaRPr lang="ru-RU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формировать основы пожарной безопасности у дошкольников, положительное отношение к правилам поведения дома и правилу «Нельзя!»;</a:t>
            </a:r>
            <a:endParaRPr lang="ru-RU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формировать понятие о профессии пожарного;</a:t>
            </a:r>
            <a:endParaRPr lang="ru-RU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учить отвечать на поставленные вопросы;</a:t>
            </a:r>
            <a:endParaRPr lang="ru-RU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активизировать в речи детей слова по данной теме.</a:t>
            </a:r>
            <a:endParaRPr lang="ru-RU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1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Развивающие:</a:t>
            </a:r>
            <a:endParaRPr lang="ru-RU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развивать у детей навыки основ пожарной безопасности;</a:t>
            </a:r>
            <a:endParaRPr lang="ru-RU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развивать интегративные качества личности (любознательность, способность управлять своим поведением и планировать свои действия на основе первичных ценностных представлений о собственной безопасности);</a:t>
            </a:r>
            <a:endParaRPr lang="ru-RU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формировать определённые знания и умения ориентировки в пространстве, пользования различными бытовыми приборами.</a:t>
            </a:r>
            <a:endParaRPr lang="ru-RU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1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Воспитательные:</a:t>
            </a:r>
            <a:endParaRPr lang="ru-RU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воспитывать чувство осторожности и самосохранения, умение сочувствовать, сопереживать попавшим в беду;</a:t>
            </a:r>
            <a:endParaRPr lang="ru-RU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воспитывать чувство уважения к труду </a:t>
            </a:r>
            <a:r>
              <a:rPr lang="ru-RU" sz="1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пожарных;</a:t>
            </a:r>
            <a:endParaRPr lang="ru-RU" sz="11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1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формировать 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правила пожарной безопасности; сформировать чувство опасности </a:t>
            </a:r>
            <a:r>
              <a:rPr lang="ru-RU" sz="1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огня;</a:t>
            </a:r>
            <a:endParaRPr lang="ru-RU" sz="11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1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воспитывать 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 детей ответственное отношение к своей </a:t>
            </a:r>
            <a:r>
              <a:rPr lang="ru-RU" sz="1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безопасности;</a:t>
            </a:r>
            <a:endParaRPr lang="ru-RU" sz="11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1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распространить 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педагогические знания о правилах пожарной безопасности среди родителей.</a:t>
            </a:r>
            <a:endParaRPr lang="ru-RU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9720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23728" y="116632"/>
            <a:ext cx="4896544" cy="864096"/>
          </a:xfrm>
        </p:spPr>
        <p:txBody>
          <a:bodyPr/>
          <a:lstStyle/>
          <a:p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РЕЧЕВОЕ РАЗВИТИЕ</a:t>
            </a:r>
            <a:b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Чтение и рассматривание </a:t>
            </a:r>
            <a:b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художественной литературы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13816" t="3477" r="11232" b="4641"/>
          <a:stretch/>
        </p:blipFill>
        <p:spPr>
          <a:xfrm>
            <a:off x="7236296" y="1611179"/>
            <a:ext cx="1647397" cy="213776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99725" y="2142062"/>
            <a:ext cx="1610901" cy="213776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83139" y="4581128"/>
            <a:ext cx="1647397" cy="210349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25755" y="1424015"/>
            <a:ext cx="1647397" cy="213776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32603" y="4005064"/>
            <a:ext cx="1658785" cy="213776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144945" y="2142062"/>
            <a:ext cx="1647397" cy="2153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596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8686800" cy="1491890"/>
          </a:xfrm>
        </p:spPr>
        <p:txBody>
          <a:bodyPr/>
          <a:lstStyle/>
          <a:p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Познавательное развитие</a:t>
            </a:r>
            <a:b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ООД Ознакомление 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окружающим 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миром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«Огонь добрый и злой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»,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«Огонь – друг, огонь – враг».</a:t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Беседы: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«Спички не тронь в спичках огонь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»,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«Предметы, требующие осторожного обращения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», «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в квартире много дыма».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417585" y="1493833"/>
            <a:ext cx="2155378" cy="213458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4363" y="1483431"/>
            <a:ext cx="2134580" cy="215538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6" t="8400" r="2584" b="2352"/>
          <a:stretch/>
        </p:blipFill>
        <p:spPr>
          <a:xfrm>
            <a:off x="2389423" y="4411851"/>
            <a:ext cx="2132393" cy="215538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2" t="5900" r="3539" b="4851"/>
          <a:stretch/>
        </p:blipFill>
        <p:spPr>
          <a:xfrm>
            <a:off x="154762" y="3861048"/>
            <a:ext cx="2134580" cy="215538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8" t="4851" r="2751" b="3801"/>
          <a:stretch/>
        </p:blipFill>
        <p:spPr>
          <a:xfrm>
            <a:off x="6765698" y="2332976"/>
            <a:ext cx="2129661" cy="215538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1" t="6951" r="5900" b="3801"/>
          <a:stretch/>
        </p:blipFill>
        <p:spPr>
          <a:xfrm>
            <a:off x="4622806" y="4590344"/>
            <a:ext cx="2134580" cy="2155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2050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7664" y="0"/>
            <a:ext cx="4752528" cy="1196752"/>
          </a:xfrm>
        </p:spPr>
        <p:txBody>
          <a:bodyPr/>
          <a:lstStyle/>
          <a:p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Художественно-эстетическое развитие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ООД Рисование в нетрадиционной технике (поролоном) «Огонь»</a:t>
            </a:r>
            <a:endParaRPr lang="ru-RU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210438" y="2276871"/>
            <a:ext cx="293356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Огонь</a:t>
            </a:r>
          </a:p>
          <a:p>
            <a:pPr algn="r"/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Виктор Пахомов</a:t>
            </a:r>
          </a:p>
          <a:p>
            <a:pPr algn="r"/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Носит </a:t>
            </a:r>
            <a:r>
              <a:rPr lang="ru-RU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яркий он наряд</a:t>
            </a:r>
          </a:p>
          <a:p>
            <a:pPr algn="ctr"/>
            <a:r>
              <a:rPr lang="ru-RU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съедает всё подряд.</a:t>
            </a:r>
          </a:p>
          <a:p>
            <a:pPr algn="ctr"/>
            <a:r>
              <a:rPr lang="ru-RU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 пылает, он горит,</a:t>
            </a:r>
          </a:p>
          <a:p>
            <a:pPr algn="ctr"/>
            <a:r>
              <a:rPr lang="ru-RU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сильным треском говорит.</a:t>
            </a:r>
          </a:p>
          <a:p>
            <a:pPr algn="ctr"/>
            <a:r>
              <a:rPr lang="ru-RU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Поднесёшь к нему ладонь -</a:t>
            </a:r>
          </a:p>
          <a:p>
            <a:pPr algn="ctr"/>
            <a:r>
              <a:rPr lang="ru-RU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Обожжёт тебя огонь</a:t>
            </a:r>
            <a:r>
              <a:rPr lang="ru-RU" sz="1600" dirty="0"/>
              <a:t>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62" t="20800" r="28704" b="2934"/>
          <a:stretch/>
        </p:blipFill>
        <p:spPr>
          <a:xfrm>
            <a:off x="515782" y="4005064"/>
            <a:ext cx="2515686" cy="2570281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720" r="15001"/>
          <a:stretch/>
        </p:blipFill>
        <p:spPr>
          <a:xfrm>
            <a:off x="515782" y="1196752"/>
            <a:ext cx="2515686" cy="2542592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58" t="21000" b="11801"/>
          <a:stretch/>
        </p:blipFill>
        <p:spPr>
          <a:xfrm>
            <a:off x="3324964" y="1196752"/>
            <a:ext cx="2591979" cy="2543744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00" t="42240" r="21601" b="27588"/>
          <a:stretch/>
        </p:blipFill>
        <p:spPr>
          <a:xfrm>
            <a:off x="3304011" y="4039328"/>
            <a:ext cx="2515686" cy="2584340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188640"/>
            <a:ext cx="2520280" cy="1944216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116632"/>
            <a:ext cx="6048672" cy="720080"/>
          </a:xfrm>
        </p:spPr>
        <p:txBody>
          <a:bodyPr/>
          <a:lstStyle/>
          <a:p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Художественно-эстетическое развитие</a:t>
            </a:r>
            <a:b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Аппликация «Пожарная машина»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195736" y="836712"/>
            <a:ext cx="437764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Цель: знакомить детей с работой пожарных, техникой применяемой при тушении пожара. Продолжать учить наклеивать готовые формы из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бумаги.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0" t="12201" r="388" b="25851"/>
          <a:stretch/>
        </p:blipFill>
        <p:spPr>
          <a:xfrm>
            <a:off x="6281918" y="1844824"/>
            <a:ext cx="2707653" cy="256791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01" t="19551" b="15351"/>
          <a:stretch/>
        </p:blipFill>
        <p:spPr>
          <a:xfrm>
            <a:off x="377513" y="1554841"/>
            <a:ext cx="2416195" cy="25679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01" t="11151" r="3800" b="20600"/>
          <a:stretch/>
        </p:blipFill>
        <p:spPr>
          <a:xfrm>
            <a:off x="962316" y="4239562"/>
            <a:ext cx="2423515" cy="25679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1506" y="4224678"/>
            <a:ext cx="2416195" cy="25761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0841" y="1552923"/>
            <a:ext cx="2425402" cy="25698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75127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116632"/>
            <a:ext cx="5688632" cy="1301006"/>
          </a:xfrm>
        </p:spPr>
        <p:txBody>
          <a:bodyPr/>
          <a:lstStyle/>
          <a:p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Художественно-эстетическое развитие</a:t>
            </a:r>
            <a:b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Лепка «Пожарная лестница»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Цель: учить лепить палочки приемом раскатывания пластилина прямыми движениями ладошек, соединять детали.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150" r="21651" b="5201"/>
          <a:stretch/>
        </p:blipFill>
        <p:spPr>
          <a:xfrm rot="5400000">
            <a:off x="6264186" y="1664805"/>
            <a:ext cx="2808314" cy="2592287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000" t="5201" r="10100" b="19200"/>
          <a:stretch/>
        </p:blipFill>
        <p:spPr>
          <a:xfrm rot="5400000">
            <a:off x="843893" y="1523219"/>
            <a:ext cx="2587426" cy="237626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50" t="17801" r="10101"/>
          <a:stretch/>
        </p:blipFill>
        <p:spPr>
          <a:xfrm rot="5400000">
            <a:off x="3562821" y="1550074"/>
            <a:ext cx="2572293" cy="237626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51" t="24801" r="24801"/>
          <a:stretch/>
        </p:blipFill>
        <p:spPr>
          <a:xfrm rot="5400000">
            <a:off x="3560361" y="4258729"/>
            <a:ext cx="2544930" cy="239718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51" t="9401" r="12201" b="19200"/>
          <a:stretch/>
        </p:blipFill>
        <p:spPr>
          <a:xfrm rot="5400000">
            <a:off x="843892" y="4221120"/>
            <a:ext cx="2587428" cy="237626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643043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Пожарная безопасность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Пожарная безопасность</Template>
  <TotalTime>177</TotalTime>
  <Words>316</Words>
  <Application>Microsoft Office PowerPoint</Application>
  <PresentationFormat>Экран (4:3)</PresentationFormat>
  <Paragraphs>62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Arial</vt:lpstr>
      <vt:lpstr>Calibri</vt:lpstr>
      <vt:lpstr>Symbol</vt:lpstr>
      <vt:lpstr>Times New Roman</vt:lpstr>
      <vt:lpstr>Пожарная безопасность</vt:lpstr>
      <vt:lpstr>Муниципальное автономное дошкольное образовательное учреждение детский сад № 3 «Светлячок»  ПРОЕКТ «Огонь друг – огонь враг!»</vt:lpstr>
      <vt:lpstr>Презентация PowerPoint</vt:lpstr>
      <vt:lpstr>Презентация PowerPoint</vt:lpstr>
      <vt:lpstr>Презентация PowerPoint</vt:lpstr>
      <vt:lpstr>РЕЧЕВОЕ РАЗВИТИЕ Чтение и рассматривание  художественной литературы</vt:lpstr>
      <vt:lpstr>Познавательное развитие ООД Ознакомление с окружающим миром  «Огонь добрый и злой», «Огонь – друг, огонь – враг». Беседы: «Спички не тронь в спичках огонь», «Предметы, требующие осторожного обращения», «Если в квартире много дыма».</vt:lpstr>
      <vt:lpstr>Художественно-эстетическое развитие ООД Рисование в нетрадиционной технике (поролоном) «Огонь»</vt:lpstr>
      <vt:lpstr>Художественно-эстетическое развитие Аппликация «Пожарная машина» </vt:lpstr>
      <vt:lpstr>Художественно-эстетическое развитие Лепка «Пожарная лестница» Цель: учить лепить палочки приемом раскатывания пластилина прямыми движениями ладошек, соединять детали.</vt:lpstr>
      <vt:lpstr>Художественно-эстетическое развитие Раскрашивание Цель: закрепление правил пожарной безопасности, развитие мелкой моторики рук.</vt:lpstr>
      <vt:lpstr>Художественно-эстетическое развитие Театрализованная  игровая деятельность Музыкальная сказка «Кошкин дом»</vt:lpstr>
      <vt:lpstr>Взаимодействие с родителям Выставка рисунков (совместное творчество)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Владимир Бранчевский</cp:lastModifiedBy>
  <cp:revision>22</cp:revision>
  <dcterms:created xsi:type="dcterms:W3CDTF">2016-03-14T17:19:17Z</dcterms:created>
  <dcterms:modified xsi:type="dcterms:W3CDTF">2021-04-18T13:31:13Z</dcterms:modified>
</cp:coreProperties>
</file>