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72" r:id="rId6"/>
    <p:sldId id="264" r:id="rId7"/>
    <p:sldId id="265" r:id="rId8"/>
    <p:sldId id="269" r:id="rId9"/>
    <p:sldId id="271" r:id="rId10"/>
    <p:sldId id="274" r:id="rId11"/>
    <p:sldId id="273" r:id="rId12"/>
    <p:sldId id="270" r:id="rId13"/>
    <p:sldId id="275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D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8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3979-06BE-431B-AD18-E7F54F94BA62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2977248-3193-4746-8B52-2576ABCD8A4A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лэпбуком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отвечает основным тезисам организации партнерской деятельности взрослого с детьми, на которые указывает Н.А.Короткова: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D2D54D-57A0-467B-A6A1-DDCB27CC44FC}" type="parTrans" cxnId="{52AB3A2F-50D2-4F1D-AC5A-3B4829B0950F}">
      <dgm:prSet/>
      <dgm:spPr/>
      <dgm:t>
        <a:bodyPr/>
        <a:lstStyle/>
        <a:p>
          <a:endParaRPr lang="ru-RU"/>
        </a:p>
      </dgm:t>
    </dgm:pt>
    <dgm:pt modelId="{68894BFD-4B09-421D-8355-8B81A3B80E5E}" type="sibTrans" cxnId="{52AB3A2F-50D2-4F1D-AC5A-3B4829B0950F}">
      <dgm:prSet/>
      <dgm:spPr/>
      <dgm:t>
        <a:bodyPr/>
        <a:lstStyle/>
        <a:p>
          <a:endParaRPr lang="ru-RU"/>
        </a:p>
      </dgm:t>
    </dgm:pt>
    <dgm:pt modelId="{B4EF5AED-C289-47B3-90B2-B5EC9558411C}">
      <dgm:prSet/>
      <dgm:spPr/>
      <dgm:t>
        <a:bodyPr/>
        <a:lstStyle/>
        <a:p>
          <a:pPr rtl="0"/>
          <a:r>
            <a:rPr lang="ru-RU" dirty="0" smtClean="0"/>
            <a:t>•     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   включенность воспитателя в деятельность наравне с детьми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208BA8-0E4D-4D0E-A9A2-DAC6D65D64FE}" type="parTrans" cxnId="{EC9C1E7E-8B00-4604-B876-68E20F06BD93}">
      <dgm:prSet/>
      <dgm:spPr/>
      <dgm:t>
        <a:bodyPr/>
        <a:lstStyle/>
        <a:p>
          <a:endParaRPr lang="ru-RU"/>
        </a:p>
      </dgm:t>
    </dgm:pt>
    <dgm:pt modelId="{DB0C5ED6-AB47-4B27-B6C6-1D1BA999EC15}" type="sibTrans" cxnId="{EC9C1E7E-8B00-4604-B876-68E20F06BD93}">
      <dgm:prSet/>
      <dgm:spPr/>
      <dgm:t>
        <a:bodyPr/>
        <a:lstStyle/>
        <a:p>
          <a:endParaRPr lang="ru-RU"/>
        </a:p>
      </dgm:t>
    </dgm:pt>
    <dgm:pt modelId="{B301126F-558B-4ADC-8000-E90706F346C8}">
      <dgm:prSet/>
      <dgm:spPr/>
      <dgm:t>
        <a:bodyPr/>
        <a:lstStyle/>
        <a:p>
          <a:pPr rtl="0"/>
          <a:r>
            <a:rPr lang="ru-RU" dirty="0" smtClean="0"/>
            <a:t>•      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  добровольное присоединение дошкольников к деятельности (без психического и дисциплинарного принуждения)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6F6043-7BE1-4854-AB04-9032B7C9B79D}" type="parTrans" cxnId="{C724DB64-1065-424A-AD83-08B29628E687}">
      <dgm:prSet/>
      <dgm:spPr/>
      <dgm:t>
        <a:bodyPr/>
        <a:lstStyle/>
        <a:p>
          <a:endParaRPr lang="ru-RU"/>
        </a:p>
      </dgm:t>
    </dgm:pt>
    <dgm:pt modelId="{1BA159FE-2217-4EDE-B4A9-D45900C70317}" type="sibTrans" cxnId="{C724DB64-1065-424A-AD83-08B29628E687}">
      <dgm:prSet/>
      <dgm:spPr/>
      <dgm:t>
        <a:bodyPr/>
        <a:lstStyle/>
        <a:p>
          <a:endParaRPr lang="ru-RU"/>
        </a:p>
      </dgm:t>
    </dgm:pt>
    <dgm:pt modelId="{ABDC0F3E-3976-460C-91F1-95E86C3604CF}">
      <dgm:prSet/>
      <dgm:spPr/>
      <dgm:t>
        <a:bodyPr/>
        <a:lstStyle/>
        <a:p>
          <a:pPr rtl="0"/>
          <a:r>
            <a:rPr lang="ru-RU" dirty="0" smtClean="0"/>
            <a:t>•        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свободное общение и перемещение детей во время деятельности (при соответствии организации рабочего пространства)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4FFACF-3090-4E6C-B5C7-7A17104A60F6}" type="parTrans" cxnId="{DE40707F-522D-4936-9FDE-6BB27A97E967}">
      <dgm:prSet/>
      <dgm:spPr/>
      <dgm:t>
        <a:bodyPr/>
        <a:lstStyle/>
        <a:p>
          <a:endParaRPr lang="ru-RU"/>
        </a:p>
      </dgm:t>
    </dgm:pt>
    <dgm:pt modelId="{34D41293-36D9-460C-9FBA-741F4ABDEA59}" type="sibTrans" cxnId="{DE40707F-522D-4936-9FDE-6BB27A97E967}">
      <dgm:prSet/>
      <dgm:spPr/>
      <dgm:t>
        <a:bodyPr/>
        <a:lstStyle/>
        <a:p>
          <a:endParaRPr lang="ru-RU"/>
        </a:p>
      </dgm:t>
    </dgm:pt>
    <dgm:pt modelId="{4131FF2E-C325-4DB7-9E46-B59EFA9CE0D1}">
      <dgm:prSet/>
      <dgm:spPr/>
      <dgm:t>
        <a:bodyPr/>
        <a:lstStyle/>
        <a:p>
          <a:pPr rtl="0"/>
          <a:r>
            <a:rPr lang="ru-RU" dirty="0" smtClean="0"/>
            <a:t>•        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открытый временной конец деятельности (каждый работает в своем темпе)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CD81D4-D7E3-41AC-B951-428F5E7C8374}" type="parTrans" cxnId="{16301BCD-BB45-4EBD-BD6F-F5566DFB7666}">
      <dgm:prSet/>
      <dgm:spPr/>
      <dgm:t>
        <a:bodyPr/>
        <a:lstStyle/>
        <a:p>
          <a:endParaRPr lang="ru-RU"/>
        </a:p>
      </dgm:t>
    </dgm:pt>
    <dgm:pt modelId="{C0795ED6-AA6B-42D3-8642-14B4F51C4DCA}" type="sibTrans" cxnId="{16301BCD-BB45-4EBD-BD6F-F5566DFB7666}">
      <dgm:prSet/>
      <dgm:spPr/>
      <dgm:t>
        <a:bodyPr/>
        <a:lstStyle/>
        <a:p>
          <a:endParaRPr lang="ru-RU"/>
        </a:p>
      </dgm:t>
    </dgm:pt>
    <dgm:pt modelId="{6E7F977B-365A-483A-9489-82A2BCFABC29}" type="pres">
      <dgm:prSet presAssocID="{E8FD3979-06BE-431B-AD18-E7F54F94BA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92076C-DBC7-462B-A78A-1CCEAC02F180}" type="pres">
      <dgm:prSet presAssocID="{4131FF2E-C325-4DB7-9E46-B59EFA9CE0D1}" presName="boxAndChildren" presStyleCnt="0"/>
      <dgm:spPr/>
    </dgm:pt>
    <dgm:pt modelId="{7D2FA735-DB5A-4C47-81E8-8562588F09CE}" type="pres">
      <dgm:prSet presAssocID="{4131FF2E-C325-4DB7-9E46-B59EFA9CE0D1}" presName="parentTextBox" presStyleLbl="node1" presStyleIdx="0" presStyleCnt="5"/>
      <dgm:spPr/>
      <dgm:t>
        <a:bodyPr/>
        <a:lstStyle/>
        <a:p>
          <a:endParaRPr lang="ru-RU"/>
        </a:p>
      </dgm:t>
    </dgm:pt>
    <dgm:pt modelId="{C7A9BD1E-91DF-49B0-89EE-3195AB962B56}" type="pres">
      <dgm:prSet presAssocID="{34D41293-36D9-460C-9FBA-741F4ABDEA59}" presName="sp" presStyleCnt="0"/>
      <dgm:spPr/>
    </dgm:pt>
    <dgm:pt modelId="{21C7DB44-0DCA-4534-9AD5-1577EBE9BF1D}" type="pres">
      <dgm:prSet presAssocID="{ABDC0F3E-3976-460C-91F1-95E86C3604CF}" presName="arrowAndChildren" presStyleCnt="0"/>
      <dgm:spPr/>
    </dgm:pt>
    <dgm:pt modelId="{3E7CABB1-17D2-48AC-B607-2E377EAA95D2}" type="pres">
      <dgm:prSet presAssocID="{ABDC0F3E-3976-460C-91F1-95E86C3604CF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16C8BF53-2038-443A-AC28-A18461CB5CE4}" type="pres">
      <dgm:prSet presAssocID="{1BA159FE-2217-4EDE-B4A9-D45900C70317}" presName="sp" presStyleCnt="0"/>
      <dgm:spPr/>
    </dgm:pt>
    <dgm:pt modelId="{1CCCFAE0-7908-4376-897D-973E87E6E152}" type="pres">
      <dgm:prSet presAssocID="{B301126F-558B-4ADC-8000-E90706F346C8}" presName="arrowAndChildren" presStyleCnt="0"/>
      <dgm:spPr/>
    </dgm:pt>
    <dgm:pt modelId="{D05CFB55-2620-45D8-A218-6486ACBCD89A}" type="pres">
      <dgm:prSet presAssocID="{B301126F-558B-4ADC-8000-E90706F346C8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2F341082-C5D5-4A81-90DC-EE790F8E28F4}" type="pres">
      <dgm:prSet presAssocID="{DB0C5ED6-AB47-4B27-B6C6-1D1BA999EC15}" presName="sp" presStyleCnt="0"/>
      <dgm:spPr/>
    </dgm:pt>
    <dgm:pt modelId="{31DD4287-50F4-45CF-BA5C-1E17C5CF687C}" type="pres">
      <dgm:prSet presAssocID="{B4EF5AED-C289-47B3-90B2-B5EC9558411C}" presName="arrowAndChildren" presStyleCnt="0"/>
      <dgm:spPr/>
    </dgm:pt>
    <dgm:pt modelId="{6559D6F7-E795-4161-9C58-18CC6EF8EF5D}" type="pres">
      <dgm:prSet presAssocID="{B4EF5AED-C289-47B3-90B2-B5EC9558411C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EE650E51-C4CB-463A-B7F3-200645602432}" type="pres">
      <dgm:prSet presAssocID="{68894BFD-4B09-421D-8355-8B81A3B80E5E}" presName="sp" presStyleCnt="0"/>
      <dgm:spPr/>
    </dgm:pt>
    <dgm:pt modelId="{219F2167-0E20-4991-BB4E-4E329C354B9C}" type="pres">
      <dgm:prSet presAssocID="{82977248-3193-4746-8B52-2576ABCD8A4A}" presName="arrowAndChildren" presStyleCnt="0"/>
      <dgm:spPr/>
    </dgm:pt>
    <dgm:pt modelId="{04833E80-C8FB-4A73-8813-36FECC5D6196}" type="pres">
      <dgm:prSet presAssocID="{82977248-3193-4746-8B52-2576ABCD8A4A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75F62A82-1949-4290-80E9-91EC8EE6530E}" type="presOf" srcId="{ABDC0F3E-3976-460C-91F1-95E86C3604CF}" destId="{3E7CABB1-17D2-48AC-B607-2E377EAA95D2}" srcOrd="0" destOrd="0" presId="urn:microsoft.com/office/officeart/2005/8/layout/process4"/>
    <dgm:cxn modelId="{DE40707F-522D-4936-9FDE-6BB27A97E967}" srcId="{E8FD3979-06BE-431B-AD18-E7F54F94BA62}" destId="{ABDC0F3E-3976-460C-91F1-95E86C3604CF}" srcOrd="3" destOrd="0" parTransId="{D74FFACF-3090-4E6C-B5C7-7A17104A60F6}" sibTransId="{34D41293-36D9-460C-9FBA-741F4ABDEA59}"/>
    <dgm:cxn modelId="{16301BCD-BB45-4EBD-BD6F-F5566DFB7666}" srcId="{E8FD3979-06BE-431B-AD18-E7F54F94BA62}" destId="{4131FF2E-C325-4DB7-9E46-B59EFA9CE0D1}" srcOrd="4" destOrd="0" parTransId="{41CD81D4-D7E3-41AC-B951-428F5E7C8374}" sibTransId="{C0795ED6-AA6B-42D3-8642-14B4F51C4DCA}"/>
    <dgm:cxn modelId="{927E5ECF-2ACC-44B3-94F6-B7C5A106DD73}" type="presOf" srcId="{B301126F-558B-4ADC-8000-E90706F346C8}" destId="{D05CFB55-2620-45D8-A218-6486ACBCD89A}" srcOrd="0" destOrd="0" presId="urn:microsoft.com/office/officeart/2005/8/layout/process4"/>
    <dgm:cxn modelId="{C724DB64-1065-424A-AD83-08B29628E687}" srcId="{E8FD3979-06BE-431B-AD18-E7F54F94BA62}" destId="{B301126F-558B-4ADC-8000-E90706F346C8}" srcOrd="2" destOrd="0" parTransId="{9B6F6043-7BE1-4854-AB04-9032B7C9B79D}" sibTransId="{1BA159FE-2217-4EDE-B4A9-D45900C70317}"/>
    <dgm:cxn modelId="{52AB3A2F-50D2-4F1D-AC5A-3B4829B0950F}" srcId="{E8FD3979-06BE-431B-AD18-E7F54F94BA62}" destId="{82977248-3193-4746-8B52-2576ABCD8A4A}" srcOrd="0" destOrd="0" parTransId="{7CD2D54D-57A0-467B-A6A1-DDCB27CC44FC}" sibTransId="{68894BFD-4B09-421D-8355-8B81A3B80E5E}"/>
    <dgm:cxn modelId="{79548B8D-B57D-474B-8E22-44A0FE88A82D}" type="presOf" srcId="{E8FD3979-06BE-431B-AD18-E7F54F94BA62}" destId="{6E7F977B-365A-483A-9489-82A2BCFABC29}" srcOrd="0" destOrd="0" presId="urn:microsoft.com/office/officeart/2005/8/layout/process4"/>
    <dgm:cxn modelId="{DE01C4EE-7F79-4632-9CE8-0A354010B025}" type="presOf" srcId="{B4EF5AED-C289-47B3-90B2-B5EC9558411C}" destId="{6559D6F7-E795-4161-9C58-18CC6EF8EF5D}" srcOrd="0" destOrd="0" presId="urn:microsoft.com/office/officeart/2005/8/layout/process4"/>
    <dgm:cxn modelId="{D40227E6-B2AB-483C-A41F-8DBF4F8D5D38}" type="presOf" srcId="{4131FF2E-C325-4DB7-9E46-B59EFA9CE0D1}" destId="{7D2FA735-DB5A-4C47-81E8-8562588F09CE}" srcOrd="0" destOrd="0" presId="urn:microsoft.com/office/officeart/2005/8/layout/process4"/>
    <dgm:cxn modelId="{BBAA3183-76B9-4285-89B6-7B2ADFBD56C9}" type="presOf" srcId="{82977248-3193-4746-8B52-2576ABCD8A4A}" destId="{04833E80-C8FB-4A73-8813-36FECC5D6196}" srcOrd="0" destOrd="0" presId="urn:microsoft.com/office/officeart/2005/8/layout/process4"/>
    <dgm:cxn modelId="{EC9C1E7E-8B00-4604-B876-68E20F06BD93}" srcId="{E8FD3979-06BE-431B-AD18-E7F54F94BA62}" destId="{B4EF5AED-C289-47B3-90B2-B5EC9558411C}" srcOrd="1" destOrd="0" parTransId="{BC208BA8-0E4D-4D0E-A9A2-DAC6D65D64FE}" sibTransId="{DB0C5ED6-AB47-4B27-B6C6-1D1BA999EC15}"/>
    <dgm:cxn modelId="{93460B77-D5A4-4807-A00A-63E87B3B5948}" type="presParOf" srcId="{6E7F977B-365A-483A-9489-82A2BCFABC29}" destId="{8292076C-DBC7-462B-A78A-1CCEAC02F180}" srcOrd="0" destOrd="0" presId="urn:microsoft.com/office/officeart/2005/8/layout/process4"/>
    <dgm:cxn modelId="{005FC1D8-07DE-4541-B020-1AB80A258C4B}" type="presParOf" srcId="{8292076C-DBC7-462B-A78A-1CCEAC02F180}" destId="{7D2FA735-DB5A-4C47-81E8-8562588F09CE}" srcOrd="0" destOrd="0" presId="urn:microsoft.com/office/officeart/2005/8/layout/process4"/>
    <dgm:cxn modelId="{E593F4C2-38BA-4327-BC9E-1BCF029490FE}" type="presParOf" srcId="{6E7F977B-365A-483A-9489-82A2BCFABC29}" destId="{C7A9BD1E-91DF-49B0-89EE-3195AB962B56}" srcOrd="1" destOrd="0" presId="urn:microsoft.com/office/officeart/2005/8/layout/process4"/>
    <dgm:cxn modelId="{C6BFB2A6-28D5-4BC5-9FAF-FCEBB21878A4}" type="presParOf" srcId="{6E7F977B-365A-483A-9489-82A2BCFABC29}" destId="{21C7DB44-0DCA-4534-9AD5-1577EBE9BF1D}" srcOrd="2" destOrd="0" presId="urn:microsoft.com/office/officeart/2005/8/layout/process4"/>
    <dgm:cxn modelId="{6AF00AA4-518B-4DDB-AE9D-592791E01D8C}" type="presParOf" srcId="{21C7DB44-0DCA-4534-9AD5-1577EBE9BF1D}" destId="{3E7CABB1-17D2-48AC-B607-2E377EAA95D2}" srcOrd="0" destOrd="0" presId="urn:microsoft.com/office/officeart/2005/8/layout/process4"/>
    <dgm:cxn modelId="{2C432175-CA62-4ECC-8024-F1F128613A25}" type="presParOf" srcId="{6E7F977B-365A-483A-9489-82A2BCFABC29}" destId="{16C8BF53-2038-443A-AC28-A18461CB5CE4}" srcOrd="3" destOrd="0" presId="urn:microsoft.com/office/officeart/2005/8/layout/process4"/>
    <dgm:cxn modelId="{102D55A8-DA17-442E-9439-1CCA6B4D5E6F}" type="presParOf" srcId="{6E7F977B-365A-483A-9489-82A2BCFABC29}" destId="{1CCCFAE0-7908-4376-897D-973E87E6E152}" srcOrd="4" destOrd="0" presId="urn:microsoft.com/office/officeart/2005/8/layout/process4"/>
    <dgm:cxn modelId="{BB8EE71F-62AB-43BB-A76D-575D52EFA0B2}" type="presParOf" srcId="{1CCCFAE0-7908-4376-897D-973E87E6E152}" destId="{D05CFB55-2620-45D8-A218-6486ACBCD89A}" srcOrd="0" destOrd="0" presId="urn:microsoft.com/office/officeart/2005/8/layout/process4"/>
    <dgm:cxn modelId="{C49EEEE8-CE2A-40B8-A189-E76A18AA4414}" type="presParOf" srcId="{6E7F977B-365A-483A-9489-82A2BCFABC29}" destId="{2F341082-C5D5-4A81-90DC-EE790F8E28F4}" srcOrd="5" destOrd="0" presId="urn:microsoft.com/office/officeart/2005/8/layout/process4"/>
    <dgm:cxn modelId="{265432EF-F336-4D64-966D-7B82DFE0B314}" type="presParOf" srcId="{6E7F977B-365A-483A-9489-82A2BCFABC29}" destId="{31DD4287-50F4-45CF-BA5C-1E17C5CF687C}" srcOrd="6" destOrd="0" presId="urn:microsoft.com/office/officeart/2005/8/layout/process4"/>
    <dgm:cxn modelId="{92B66B83-C452-4066-83FA-F1B4A1402106}" type="presParOf" srcId="{31DD4287-50F4-45CF-BA5C-1E17C5CF687C}" destId="{6559D6F7-E795-4161-9C58-18CC6EF8EF5D}" srcOrd="0" destOrd="0" presId="urn:microsoft.com/office/officeart/2005/8/layout/process4"/>
    <dgm:cxn modelId="{2921581F-E36B-4D13-B6BC-3B0844116870}" type="presParOf" srcId="{6E7F977B-365A-483A-9489-82A2BCFABC29}" destId="{EE650E51-C4CB-463A-B7F3-200645602432}" srcOrd="7" destOrd="0" presId="urn:microsoft.com/office/officeart/2005/8/layout/process4"/>
    <dgm:cxn modelId="{379C82A9-5038-4C56-9BF9-DDD7A02B5A69}" type="presParOf" srcId="{6E7F977B-365A-483A-9489-82A2BCFABC29}" destId="{219F2167-0E20-4991-BB4E-4E329C354B9C}" srcOrd="8" destOrd="0" presId="urn:microsoft.com/office/officeart/2005/8/layout/process4"/>
    <dgm:cxn modelId="{EBAB88C6-1F91-47B3-92A9-EACA4CC40382}" type="presParOf" srcId="{219F2167-0E20-4991-BB4E-4E329C354B9C}" destId="{04833E80-C8FB-4A73-8813-36FECC5D61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2FA735-DB5A-4C47-81E8-8562588F09CE}">
      <dsp:nvSpPr>
        <dsp:cNvPr id="0" name=""/>
        <dsp:cNvSpPr/>
      </dsp:nvSpPr>
      <dsp:spPr>
        <a:xfrm>
          <a:off x="0" y="5459299"/>
          <a:ext cx="7500990" cy="8956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•         </a:t>
          </a: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открытый временной конец деятельности (каждый работает в своем темпе)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459299"/>
        <a:ext cx="7500990" cy="895643"/>
      </dsp:txXfrm>
    </dsp:sp>
    <dsp:sp modelId="{3E7CABB1-17D2-48AC-B607-2E377EAA95D2}">
      <dsp:nvSpPr>
        <dsp:cNvPr id="0" name=""/>
        <dsp:cNvSpPr/>
      </dsp:nvSpPr>
      <dsp:spPr>
        <a:xfrm rot="10800000">
          <a:off x="0" y="4095234"/>
          <a:ext cx="7500990" cy="1377499"/>
        </a:xfrm>
        <a:prstGeom prst="upArrowCallou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•        </a:t>
          </a: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свободное общение и перемещение детей во время деятельности (при соответствии организации рабочего пространства)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4095234"/>
        <a:ext cx="7500990" cy="1377499"/>
      </dsp:txXfrm>
    </dsp:sp>
    <dsp:sp modelId="{D05CFB55-2620-45D8-A218-6486ACBCD89A}">
      <dsp:nvSpPr>
        <dsp:cNvPr id="0" name=""/>
        <dsp:cNvSpPr/>
      </dsp:nvSpPr>
      <dsp:spPr>
        <a:xfrm rot="10800000">
          <a:off x="0" y="2731169"/>
          <a:ext cx="7500990" cy="1377499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•      </a:t>
          </a: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  добровольное присоединение дошкольников к деятельности (без психического и дисциплинарного принуждения)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731169"/>
        <a:ext cx="7500990" cy="1377499"/>
      </dsp:txXfrm>
    </dsp:sp>
    <dsp:sp modelId="{6559D6F7-E795-4161-9C58-18CC6EF8EF5D}">
      <dsp:nvSpPr>
        <dsp:cNvPr id="0" name=""/>
        <dsp:cNvSpPr/>
      </dsp:nvSpPr>
      <dsp:spPr>
        <a:xfrm rot="10800000">
          <a:off x="0" y="1367104"/>
          <a:ext cx="7500990" cy="1377499"/>
        </a:xfrm>
        <a:prstGeom prst="upArrowCallou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•     </a:t>
          </a: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   включенность воспитателя в деятельность наравне с детьми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367104"/>
        <a:ext cx="7500990" cy="1377499"/>
      </dsp:txXfrm>
    </dsp:sp>
    <dsp:sp modelId="{04833E80-C8FB-4A73-8813-36FECC5D6196}">
      <dsp:nvSpPr>
        <dsp:cNvPr id="0" name=""/>
        <dsp:cNvSpPr/>
      </dsp:nvSpPr>
      <dsp:spPr>
        <a:xfrm rot="10800000">
          <a:off x="0" y="3039"/>
          <a:ext cx="7500990" cy="1377499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лэпбуком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отвечает основным тезисам организации партнерской деятельности взрослого с детьми, на которые указывает Н.А.Короткова: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3039"/>
        <a:ext cx="7500990" cy="1377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3CB17-B90C-4412-8BD6-B454CAD6778D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500306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Педагогическая технология </a:t>
            </a:r>
            <a:endParaRPr lang="ru-RU" sz="36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Лэпбук</a:t>
            </a:r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6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4714884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Подготовил: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И.А.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Мезенцева, воспитатель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 квалификационная категория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071546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учреждение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детский сад №3 «Светлячок»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лепбук\IMG_0004.jpg"/>
          <p:cNvPicPr>
            <a:picLocks noChangeAspect="1" noChangeArrowheads="1"/>
          </p:cNvPicPr>
          <p:nvPr/>
        </p:nvPicPr>
        <p:blipFill>
          <a:blip r:embed="rId3" cstate="print"/>
          <a:srcRect l="3345" r="2050" b="3679"/>
          <a:stretch>
            <a:fillRect/>
          </a:stretch>
        </p:blipFill>
        <p:spPr bwMode="auto">
          <a:xfrm rot="5400000">
            <a:off x="4595996" y="1404740"/>
            <a:ext cx="2214578" cy="1691066"/>
          </a:xfrm>
          <a:prstGeom prst="rect">
            <a:avLst/>
          </a:prstGeom>
          <a:noFill/>
        </p:spPr>
      </p:pic>
      <p:pic>
        <p:nvPicPr>
          <p:cNvPr id="28676" name="Picture 4" descr="C:\Documents and Settings\Admin\Рабочий стол\лепбук\20170324_104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71480"/>
            <a:ext cx="2063805" cy="2751739"/>
          </a:xfrm>
          <a:prstGeom prst="rect">
            <a:avLst/>
          </a:prstGeom>
          <a:noFill/>
        </p:spPr>
      </p:pic>
      <p:pic>
        <p:nvPicPr>
          <p:cNvPr id="28677" name="Picture 5" descr="C:\Documents and Settings\Admin\Рабочий стол\лепбук\20170324_1039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00438"/>
            <a:ext cx="4214842" cy="31611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1142984"/>
            <a:ext cx="3429024" cy="522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Пропаганда здорового образа жизни; познакомить детей с зимними видами спорта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-формировать и удовлетворить потребность детей дошкольного возраста в физической культуре;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творческие способности путем организации деятельности по ручному труду;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-формировать  у детей понимание того, что физкультура это залог нашего здоровья;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вовлечь родителей к совместной продуктивной деятельности.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0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«Зимние забавы для больших и маленьких».</a:t>
            </a: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Admin\Рабочий стол\лепбук\20170324_113356.jpg"/>
          <p:cNvPicPr>
            <a:picLocks noChangeAspect="1" noChangeArrowheads="1"/>
          </p:cNvPicPr>
          <p:nvPr/>
        </p:nvPicPr>
        <p:blipFill>
          <a:blip r:embed="rId3" cstate="print"/>
          <a:srcRect t="17830"/>
          <a:stretch>
            <a:fillRect/>
          </a:stretch>
        </p:blipFill>
        <p:spPr bwMode="auto">
          <a:xfrm>
            <a:off x="5786446" y="3190510"/>
            <a:ext cx="3136239" cy="3436068"/>
          </a:xfrm>
          <a:prstGeom prst="rect">
            <a:avLst/>
          </a:prstGeom>
          <a:noFill/>
        </p:spPr>
      </p:pic>
      <p:pic>
        <p:nvPicPr>
          <p:cNvPr id="29700" name="Picture 4" descr="C:\Documents and Settings\Admin\Рабочий стол\лепбук\20170324_110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120" y="3214686"/>
            <a:ext cx="1595449" cy="1196586"/>
          </a:xfrm>
          <a:prstGeom prst="rect">
            <a:avLst/>
          </a:prstGeom>
          <a:noFill/>
        </p:spPr>
      </p:pic>
      <p:pic>
        <p:nvPicPr>
          <p:cNvPr id="29701" name="Picture 5" descr="C:\Documents and Settings\Admin\Рабочий стол\лепбук\20170324_110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3" y="1643050"/>
            <a:ext cx="1738325" cy="13037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1214422"/>
            <a:ext cx="37862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знания детей о Российской армии; уточнить представления о родах войск, военной технике; воспитывать уважение к людям военных специальностей.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социально значимых качеств на основе традиций патриотического воспитания;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стимулирование потребности дошкольников в постоянном поиске сведений о Российской армии.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приобщение детей, педагогов и родителей к изучению истории и современному состоянию Российской армии и флота.</a:t>
            </a:r>
          </a:p>
          <a:p>
            <a:endParaRPr lang="ru-RU" dirty="0"/>
          </a:p>
        </p:txBody>
      </p:sp>
      <p:pic>
        <p:nvPicPr>
          <p:cNvPr id="29702" name="Picture 6" descr="C:\Documents and Settings\Admin\Рабочий стол\лепбук\20170324_113353.jpg"/>
          <p:cNvPicPr>
            <a:picLocks noChangeAspect="1" noChangeArrowheads="1"/>
          </p:cNvPicPr>
          <p:nvPr/>
        </p:nvPicPr>
        <p:blipFill>
          <a:blip r:embed="rId6" cstate="print"/>
          <a:srcRect l="20680"/>
          <a:stretch>
            <a:fillRect/>
          </a:stretch>
        </p:blipFill>
        <p:spPr bwMode="auto">
          <a:xfrm>
            <a:off x="6286512" y="492260"/>
            <a:ext cx="2652569" cy="25081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0"/>
            <a:ext cx="5643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«Вооруженные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силы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Российской Федерации»</a:t>
            </a:r>
            <a:endParaRPr lang="ru-RU" sz="3200" dirty="0"/>
          </a:p>
        </p:txBody>
      </p:sp>
      <p:pic>
        <p:nvPicPr>
          <p:cNvPr id="9" name="Picture 5" descr="C:\Documents and Settings\Admin\Рабочий стол\лепбук\20170324_110833.jpg"/>
          <p:cNvPicPr>
            <a:picLocks noChangeAspect="1" noChangeArrowheads="1"/>
          </p:cNvPicPr>
          <p:nvPr/>
        </p:nvPicPr>
        <p:blipFill>
          <a:blip r:embed="rId5" cstate="print"/>
          <a:srcRect r="50685"/>
          <a:stretch>
            <a:fillRect/>
          </a:stretch>
        </p:blipFill>
        <p:spPr bwMode="auto">
          <a:xfrm>
            <a:off x="4380194" y="4643446"/>
            <a:ext cx="1334814" cy="2030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\Рабочий стол\лепбук\IMG_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7" y="1142984"/>
            <a:ext cx="3388621" cy="2541466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лепбук\IMG_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632" y="3929066"/>
            <a:ext cx="3579122" cy="26843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000107"/>
            <a:ext cx="442915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формировать понятие «праздник», его характерные особенности и значение в жизни людей на примере Нового года.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Разобрать понятие праздник – Новый год, выделить его характерные особенности: атрибутика, отношение и настроение людей, правила поведения, традиции.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Вызвать желание участвовать в подготовке к празднику (украшение группы, изготовление пособий, поделок, фотогазеты про Новый год).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Привлечь родителей как активных участников жизни группы к подготовке к Новогоднему празднику.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14290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Скоро, скоро Новый год!»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14488"/>
            <a:ext cx="3290183" cy="438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214290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Documents and Settings\Admin\Рабочий стол\лепбук\20170324_103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929090" cy="2946818"/>
          </a:xfrm>
          <a:prstGeom prst="rect">
            <a:avLst/>
          </a:prstGeom>
          <a:noFill/>
        </p:spPr>
      </p:pic>
      <p:pic>
        <p:nvPicPr>
          <p:cNvPr id="5" name="Picture 1" descr="C:\Documents and Settings\Admin\Рабочий стол\лепбук\IMG_0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071546"/>
            <a:ext cx="3388621" cy="2541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357166"/>
            <a:ext cx="707236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сегодняшний день, с учетом ФГОС во главе стоит индивидуальный подход к ребенку и игре,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 происходит сохранение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дошкольного детства и  сохраняется сама природа дошкольника.</a:t>
            </a:r>
          </a:p>
          <a:p>
            <a:pPr indent="457200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Ведущими видами детской деятельности становятся: игровая, коммуникативная,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двигательная, познавательно-исследовательская, продуктивная и др.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357166"/>
            <a:ext cx="735811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особенность организации образовательной деятельности в ДОУ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современном этапе -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повышение статуса игры,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как основного вида деятельности детей дошкольного возраста;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включение в процесс эффективных форм работы с детьми: ИКТ, проектной деятельности, игровых, проблемно -обучающих ситуаций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рамках интеграции образовательных областей.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0"/>
            <a:ext cx="750099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Занятием для детей должна стать интересная, специально организованная воспитателем специфическая детская деятельность,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подразумевающая их активность, деловое взаимодействие и общение, накопление детьми определенной информации об окружающем мире, формирование определенных знаний, умений и навыков. </a:t>
            </a:r>
          </a:p>
          <a:p>
            <a:pPr indent="45720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 образом в поиске новых форм организации образовательной деятельности находится сейчас каждый педагог детского сада.</a:t>
            </a:r>
          </a:p>
          <a:p>
            <a:pPr indent="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Результатом такого поиска  в моем случае  стала  тематическая папка или «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735811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технологии: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 и интеллекта детей в процессе создания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путем внедрения инновационных педагогических технологий в образовательный процесс ДОУ.</a:t>
            </a:r>
          </a:p>
          <a:p>
            <a:pPr indent="45720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Повышение уровня интеллектуального развития, формирование у детей познавательных интересов.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Сенсорное развитие детей.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Формирование целостной картины мира и расширение кругозора детей.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Обогатить и активизировать словарь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0"/>
            <a:ext cx="778674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же такое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   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 (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 сравнительно новое средство  из Америки, представляет собой одну из разновидностей метода проекта. Адаптировала его под наш менталитет Татьяна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Пироженко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 Она разрабатывала эту технологию для занятий со своим ребенком и предложила использовать ее в исследовательской работе с детьми.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 В дословном переводе с английского языка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 означает «книга на коленях», или как его еще называют тематическая папка или коллекция маленьких книжек с кармашками и окошечками, которые дают возможность размещать информацию в виде рисунков, небольших текстов, диаграмм и графиков в любой форме и на любую тему.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книга, которую педагог собирает, склеивает ее отдельные части в единое целое,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креативно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оформляет, используя всевозможные цвета и формы.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64386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отличный способ закрепить определенную тему с детьми, осмыслить содержание книги, провести исследовательскую работу, в процессе которой ребенок участвует в поиске, анализе и сортировке информации. 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/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хорошо подойдет для занятий в группах, где одновременно будут заняты несколько детей. Можно выбрать задания под силу каждому (одним – кармашки с карточками, а другим детям – задания, подразумевающие умение писать и т.д.) и сделать коллективную книжку. </a:t>
            </a:r>
          </a:p>
          <a:p>
            <a:pPr indent="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развивает творческие способности и коммуникативные навыки. И это просто интересно! Дошкольникам нужны эмоциональные, яркие и увлекательные занятия!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28728" y="214290"/>
          <a:ext cx="750099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лепбук\CAM00079.jpg"/>
          <p:cNvPicPr>
            <a:picLocks noChangeAspect="1" noChangeArrowheads="1"/>
          </p:cNvPicPr>
          <p:nvPr/>
        </p:nvPicPr>
        <p:blipFill>
          <a:blip r:embed="rId3" cstate="print"/>
          <a:srcRect r="16683"/>
          <a:stretch>
            <a:fillRect/>
          </a:stretch>
        </p:blipFill>
        <p:spPr bwMode="auto">
          <a:xfrm>
            <a:off x="5786445" y="3643314"/>
            <a:ext cx="3278087" cy="29508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1538" y="857232"/>
            <a:ext cx="478634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продолжить знакомство с растениями сада и огорода.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-расширять и систематизировать знания детей о фруктах, овощах, ягодах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-формировать представление о сходстве и различии овощей, фруктов, ягод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-побуждать детей к совместной поисковой деятельности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-развивать мышление и воображение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-развивать коммуникативные навыки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-способствовать активному вовлечению родителей в совместную деятельность с ребёнком в условиях семьи и детского сада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-развивать эмоциональную отзывчивость.</a:t>
            </a:r>
          </a:p>
          <a:p>
            <a:endParaRPr lang="ru-RU" dirty="0"/>
          </a:p>
        </p:txBody>
      </p:sp>
      <p:pic>
        <p:nvPicPr>
          <p:cNvPr id="1029" name="Picture 5" descr="C:\Documents and Settings\Admin\Рабочий стол\лепбук\CAM00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14290"/>
            <a:ext cx="2379348" cy="31724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0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«Во саду ли в огороде»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fb8ab7614f8b7b1d3df9c2fdf8cdbc84f49b8"/>
</p:tagLst>
</file>

<file path=ppt/theme/theme1.xml><?xml version="1.0" encoding="utf-8"?>
<a:theme xmlns:a="http://schemas.openxmlformats.org/drawingml/2006/main" name="butterfl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butterfly</Template>
  <TotalTime>263</TotalTime>
  <Words>605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butterfly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2017-03-21T12:52:39Z</dcterms:created>
  <dcterms:modified xsi:type="dcterms:W3CDTF">2017-10-22T17:34:30Z</dcterms:modified>
</cp:coreProperties>
</file>