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78427" autoAdjust="0"/>
  </p:normalViewPr>
  <p:slideViewPr>
    <p:cSldViewPr>
      <p:cViewPr>
        <p:scale>
          <a:sx n="46" d="100"/>
          <a:sy n="46" d="100"/>
        </p:scale>
        <p:origin x="-1278" y="-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85A4E5-A02B-4806-AEC9-B1478C350923}" type="datetimeFigureOut">
              <a:rPr lang="ru-RU" smtClean="0"/>
              <a:pPr/>
              <a:t>19.05.2016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2ACD5B-B969-49F5-BC01-2BE5E9376E9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2ACD5B-B969-49F5-BC01-2BE5E9376E93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2ACD5B-B969-49F5-BC01-2BE5E9376E93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3FB99-A8FC-427C-8EFA-CEBDE5D2D7A1}" type="datetimeFigureOut">
              <a:rPr lang="ru-RU" smtClean="0"/>
              <a:pPr/>
              <a:t>19.05.2016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206EA-BBC1-4196-99AB-95AEDFA3EFB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3FB99-A8FC-427C-8EFA-CEBDE5D2D7A1}" type="datetimeFigureOut">
              <a:rPr lang="ru-RU" smtClean="0"/>
              <a:pPr/>
              <a:t>19.05.2016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206EA-BBC1-4196-99AB-95AEDFA3EFB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3FB99-A8FC-427C-8EFA-CEBDE5D2D7A1}" type="datetimeFigureOut">
              <a:rPr lang="ru-RU" smtClean="0"/>
              <a:pPr/>
              <a:t>19.05.2016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206EA-BBC1-4196-99AB-95AEDFA3EFB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3FB99-A8FC-427C-8EFA-CEBDE5D2D7A1}" type="datetimeFigureOut">
              <a:rPr lang="ru-RU" smtClean="0"/>
              <a:pPr/>
              <a:t>19.05.2016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206EA-BBC1-4196-99AB-95AEDFA3EFB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3FB99-A8FC-427C-8EFA-CEBDE5D2D7A1}" type="datetimeFigureOut">
              <a:rPr lang="ru-RU" smtClean="0"/>
              <a:pPr/>
              <a:t>19.05.2016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206EA-BBC1-4196-99AB-95AEDFA3EFB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3FB99-A8FC-427C-8EFA-CEBDE5D2D7A1}" type="datetimeFigureOut">
              <a:rPr lang="ru-RU" smtClean="0"/>
              <a:pPr/>
              <a:t>19.05.2016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206EA-BBC1-4196-99AB-95AEDFA3EFB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3FB99-A8FC-427C-8EFA-CEBDE5D2D7A1}" type="datetimeFigureOut">
              <a:rPr lang="ru-RU" smtClean="0"/>
              <a:pPr/>
              <a:t>19.05.2016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206EA-BBC1-4196-99AB-95AEDFA3EFB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3FB99-A8FC-427C-8EFA-CEBDE5D2D7A1}" type="datetimeFigureOut">
              <a:rPr lang="ru-RU" smtClean="0"/>
              <a:pPr/>
              <a:t>19.05.2016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206EA-BBC1-4196-99AB-95AEDFA3EFB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3FB99-A8FC-427C-8EFA-CEBDE5D2D7A1}" type="datetimeFigureOut">
              <a:rPr lang="ru-RU" smtClean="0"/>
              <a:pPr/>
              <a:t>19.05.2016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206EA-BBC1-4196-99AB-95AEDFA3EFB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3FB99-A8FC-427C-8EFA-CEBDE5D2D7A1}" type="datetimeFigureOut">
              <a:rPr lang="ru-RU" smtClean="0"/>
              <a:pPr/>
              <a:t>19.05.2016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206EA-BBC1-4196-99AB-95AEDFA3EFB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3FB99-A8FC-427C-8EFA-CEBDE5D2D7A1}" type="datetimeFigureOut">
              <a:rPr lang="ru-RU" smtClean="0"/>
              <a:pPr/>
              <a:t>19.05.2016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206EA-BBC1-4196-99AB-95AEDFA3EFB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93FB99-A8FC-427C-8EFA-CEBDE5D2D7A1}" type="datetimeFigureOut">
              <a:rPr lang="ru-RU" smtClean="0"/>
              <a:pPr/>
              <a:t>19.05.2016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D206EA-BBC1-4196-99AB-95AEDFA3EFB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easyen.ru/_ld/186/s0843801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Заголовок 6"/>
          <p:cNvSpPr>
            <a:spLocks noGrp="1"/>
          </p:cNvSpPr>
          <p:nvPr>
            <p:ph type="title" idx="4294967295"/>
          </p:nvPr>
        </p:nvSpPr>
        <p:spPr>
          <a:xfrm>
            <a:off x="0" y="571480"/>
            <a:ext cx="8786842" cy="3500462"/>
          </a:xfrm>
        </p:spPr>
        <p:txBody>
          <a:bodyPr>
            <a:normAutofit fontScale="90000"/>
          </a:bodyPr>
          <a:lstStyle/>
          <a:p>
            <a:r>
              <a:rPr lang="ru-RU" sz="5400" b="1" dirty="0">
                <a:solidFill>
                  <a:srgbClr val="FF0000"/>
                </a:solidFill>
              </a:rPr>
              <a:t>«Организация работы по самообразованию в </a:t>
            </a:r>
            <a:r>
              <a:rPr lang="ru-RU" sz="5400" b="1" dirty="0" smtClean="0">
                <a:solidFill>
                  <a:srgbClr val="FF0000"/>
                </a:solidFill>
              </a:rPr>
              <a:t>ДОУ в соответствии с ФГОС ДО»</a:t>
            </a:r>
            <a:br>
              <a:rPr lang="ru-RU" sz="5400" b="1" dirty="0" smtClean="0">
                <a:solidFill>
                  <a:srgbClr val="FF0000"/>
                </a:solidFill>
              </a:rPr>
            </a:br>
            <a:r>
              <a:rPr lang="ru-RU" sz="5400" dirty="0"/>
              <a:t/>
            </a:r>
            <a:br>
              <a:rPr lang="ru-RU" sz="5400" dirty="0"/>
            </a:br>
            <a:endParaRPr lang="ru-RU" sz="54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428992" y="3761060"/>
            <a:ext cx="507209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Консультативный материал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266" name="Picture 2" descr="https://im0-tub-ru.yandex.net/i?id=c1a3bf137a4aeb198faed25a59779aa9&amp;n=33&amp;h=215&amp;w=19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6" y="2857496"/>
            <a:ext cx="3214710" cy="3643338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http://easyen.ru/_ld/186/s0843801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357158" y="214290"/>
            <a:ext cx="842968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571472" y="285728"/>
            <a:ext cx="8143932" cy="64017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Самообразование не должно сводиться к ведению тетрадей, написанию докладов и оформлению красочных папок и стендов. Правильно организованная работа по самообразованию должна стать стимулом как для повышения профессионального мастерства педагога, так и для развития его личности.</a:t>
            </a:r>
          </a:p>
          <a:p>
            <a:pPr algn="ctr"/>
            <a:r>
              <a:rPr lang="ru-RU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Сформированность определенных личностных качеств:</a:t>
            </a:r>
            <a:endParaRPr lang="ru-RU" sz="2800" dirty="0" smtClean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1.Активность педагога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Оценивается по степени его участия в педагогических чтениях, консультациях,  педагогических советах, семинарах по теме самообразования.  Можно отметить, что при условии неформального  подхода к самообразованию, активность педагога резко возрастает. Новые знания, которые находит педагог, формируют потребность поделиться с ними с другими участниками педагогического процесса.</a:t>
            </a:r>
          </a:p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http://easyen.ru/_ld/186/s0843801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785786" y="357166"/>
            <a:ext cx="7786742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2.Инициативность.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Проявляется в предложениях, с которыми выходит педагог для решения задач самообразования.  Рост инициативности начинается после того,  как  педагог приобретет определенный теоретический уровень, который стимулирует его потребность  реализовать полученные знания на практике.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3.Готовность к аналитической деятельности.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Это качество необходимо для того, чтобы правильно диагностировать  развитие детей,  анализировать конкретные педагогические ситуации,  изучать и обобщать свой педагогический опыт, определять эффективность  собственной деятельности.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http://easyen.ru/_ld/186/s0843801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785786" y="571480"/>
            <a:ext cx="7786742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4.Потребность в  саморазвитии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 Проявляется в стремлении педагога заниматься поисковой, исследовательской и экспериментальной работой., творческим поиском (оценка реализации педагогом потребности в развитии производиться по методике К.Ю.Белой по трем критериям:  активное  развитие, не сложившееся развитие,  остановившееся развитие.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5.Повышение профессионального статуса педагога:</a:t>
            </a:r>
            <a:endParaRPr kumimoji="0" lang="ru-RU" sz="24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Повышение или подтверждение категории.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Формы успешности педагога  (признание педагогического</a:t>
            </a: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сообщества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родителей, коллег).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http://easyen.ru/_ld/186/s0843801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500034" y="0"/>
            <a:ext cx="8358246" cy="67094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52352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Анкета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для выявления способности педагогов к развитию</a:t>
            </a:r>
            <a:endParaRPr kumimoji="0" lang="ru-RU" sz="1000" b="1" i="0" u="none" strike="noStrike" cap="none" normalizeH="0" baseline="0" dirty="0" smtClean="0">
              <a:ln>
                <a:noFill/>
              </a:ln>
              <a:solidFill>
                <a:schemeClr val="tx2">
                  <a:lumMod val="60000"/>
                  <a:lumOff val="40000"/>
                </a:schemeClr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Отвечая на вопросы анкеты, поставьте, пожалуйста, около каждого номера балл: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5 – если данное утверждение полностью соответствует вашему мнению;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 – скорее соответствует, чем нет; 3 – и да, и нет; 2 – скорее не соответствует;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 – не соответствует.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Я стремлюсь изучить себя.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Я оставляю время для развития, как бы ни была занята делами.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Возникающие препятствия стимулируют мою активность.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Я ищу обратную связь, так как это помогает мне узнать и оценить себя.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Я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рефлексирую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свою деятельность, выделяя для этого специальное время.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Я анализирую свои чувства и опыт.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Я много читаю.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Я широко дискутирую по интересующим меня вопросам.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Я верю в свои возможности.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Я стремлюсь быть более открытым человеком.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Я осознаю то влияние, которое оказывают на меня окружающие люди.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Я управляю своим профессиональным развитием и получаю положительные результаты.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Я получаю удовольствие от освоения нового.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Возрастающая ответственность не пугает меня.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http://easyen.ru/_ld/186/s0843801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0721" name="Rectangle 1"/>
          <p:cNvSpPr>
            <a:spLocks noChangeArrowheads="1"/>
          </p:cNvSpPr>
          <p:nvPr/>
        </p:nvSpPr>
        <p:spPr bwMode="auto">
          <a:xfrm rot="10800000" flipV="1">
            <a:off x="500034" y="309364"/>
            <a:ext cx="8072494" cy="63401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52352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69875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Анкета для выявления факторов, стимулирующих  и препятствующих развитию педагогов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pPr marL="0" marR="0" lvl="0" indent="2698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Оцените, пожалуйста, перечисленные ниже факторы по пятибалльной шкале: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698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5 – да (препятствуют или стимулируют); 4 – скорее да, чем нет; 3 – и да, и нет; 2 – скорее нет;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698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 – нет.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698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Препятствующие факторы:</a:t>
            </a:r>
          </a:p>
          <a:p>
            <a:pPr marL="0" marR="0" lvl="0" indent="2698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Собственная инерция.</a:t>
            </a:r>
          </a:p>
          <a:p>
            <a:pPr marL="0" marR="0" lvl="0" indent="2698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Разочарование из-за имевшихся ранее неудач.</a:t>
            </a:r>
          </a:p>
          <a:p>
            <a:pPr marL="0" marR="0" lvl="0" indent="2698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Отсутствие поддержки и помощи в этом вопросе со стороны руководителей.</a:t>
            </a:r>
          </a:p>
          <a:p>
            <a:pPr marL="0" marR="0" lvl="0" indent="2698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Враждебность окружающих (зависть, ревность и т.п.).</a:t>
            </a:r>
          </a:p>
          <a:p>
            <a:pPr marL="0" marR="0" lvl="0" indent="2698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Состояние здоровья. </a:t>
            </a:r>
          </a:p>
          <a:p>
            <a:pPr marL="0" marR="0" lvl="0" indent="2698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Недостаток времени.</a:t>
            </a:r>
          </a:p>
          <a:p>
            <a:pPr marL="0" marR="0" lvl="0" indent="2698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Ограниченные ресурсы, стесненные жизненные обстоятельства.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698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Стимулирующие факторы:</a:t>
            </a:r>
          </a:p>
          <a:p>
            <a:pPr marL="0" marR="0" lvl="0" indent="2698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Методическая работа в ДОУ.</a:t>
            </a:r>
          </a:p>
          <a:p>
            <a:pPr marL="0" marR="0" lvl="0" indent="2698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Обучение на курсах.</a:t>
            </a:r>
          </a:p>
          <a:p>
            <a:pPr marL="0" marR="0" lvl="0" indent="2698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Пример и влияние коллег.</a:t>
            </a:r>
          </a:p>
          <a:p>
            <a:pPr marL="0" marR="0" lvl="0" indent="2698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Пример и влияние руководителей.</a:t>
            </a:r>
          </a:p>
          <a:p>
            <a:pPr marL="0" marR="0" lvl="0" indent="2698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Организация труда в ДОУ.</a:t>
            </a:r>
          </a:p>
          <a:p>
            <a:pPr marL="0" marR="0" lvl="0" indent="2698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Внимание к этой проблеме руководителей.</a:t>
            </a:r>
          </a:p>
          <a:p>
            <a:pPr marL="0" marR="0" lvl="0" indent="2698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Доверие.</a:t>
            </a:r>
          </a:p>
          <a:p>
            <a:pPr marL="0" marR="0" lvl="0" indent="2698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Новизна деятельности, условия работы и возможность экспериментирования.</a:t>
            </a:r>
          </a:p>
          <a:p>
            <a:pPr marL="0" marR="0" lvl="0" indent="2698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Занятия самообразованием.</a:t>
            </a:r>
          </a:p>
          <a:p>
            <a:pPr marL="0" marR="0" lvl="0" indent="2698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Интерес к работе.</a:t>
            </a:r>
          </a:p>
          <a:p>
            <a:pPr marL="0" marR="0" lvl="0" indent="2698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Возрастающая ответственность.</a:t>
            </a:r>
          </a:p>
          <a:p>
            <a:pPr marL="0" marR="0" lvl="0" indent="2698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Возможность получения признания в коллективе.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698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http://easyen.ru/_ld/186/s0843801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428596" y="1397001"/>
          <a:ext cx="8429684" cy="5381190"/>
        </p:xfrm>
        <a:graphic>
          <a:graphicData uri="http://schemas.openxmlformats.org/drawingml/2006/table">
            <a:tbl>
              <a:tblPr/>
              <a:tblGrid>
                <a:gridCol w="592341"/>
                <a:gridCol w="6666554"/>
                <a:gridCol w="1170789"/>
              </a:tblGrid>
              <a:tr h="4739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100" b="1" kern="1600" dirty="0">
                          <a:latin typeface="Times New Roman"/>
                          <a:ea typeface="Times New Roman"/>
                          <a:cs typeface="Times New Roman"/>
                        </a:rPr>
                        <a:t>№</a:t>
                      </a:r>
                      <a:endParaRPr lang="ru-RU" sz="1000" b="1" kern="16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latin typeface="Times New Roman"/>
                          <a:ea typeface="Calibri"/>
                          <a:cs typeface="Times New Roman"/>
                        </a:rPr>
                        <a:t>п</a:t>
                      </a:r>
                      <a:r>
                        <a:rPr lang="ru-RU" sz="1100" dirty="0">
                          <a:latin typeface="Times New Roman"/>
                          <a:ea typeface="Calibri"/>
                          <a:cs typeface="Times New Roman"/>
                        </a:rPr>
                        <a:t>/</a:t>
                      </a:r>
                      <a:r>
                        <a:rPr lang="ru-RU" sz="1100" dirty="0" err="1">
                          <a:latin typeface="Times New Roman"/>
                          <a:ea typeface="Calibri"/>
                          <a:cs typeface="Times New Roman"/>
                        </a:rPr>
                        <a:t>п</a:t>
                      </a: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75" marR="65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100" b="1" kern="1600">
                          <a:latin typeface="Times New Roman"/>
                          <a:ea typeface="Times New Roman"/>
                          <a:cs typeface="Times New Roman"/>
                        </a:rPr>
                        <a:t>Критерии оценки</a:t>
                      </a:r>
                      <a:endParaRPr lang="ru-RU" sz="1000" b="1" kern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5175" marR="65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imes New Roman"/>
                        </a:rPr>
                        <a:t>Самооценка</a:t>
                      </a:r>
                      <a:endParaRPr lang="ru-RU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5175" marR="65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44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75" marR="65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Работа с учебной, справочной, научно-методической литературой: подбор, анализ прочитанного, написание конспекта, тезисов.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75" marR="65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5175" marR="65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44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75" marR="65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Умение делать выводы по обзору литературы, выделять наиболее актуальные проблемы  развития детей.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75" marR="65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5175" marR="65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44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75" marR="65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Сохранение информационного материала в памяти, воспроизведение необходимой информации по памяти.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75" marR="65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5175" marR="65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44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75" marR="65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Выделение главных, ключевых понятий в любом информационном материале, составление опорных схем изученной темы.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75" marR="65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5175" marR="65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44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75" marR="65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Самостоятельное усвоение педагогических и психологических понятий с помощью справочных материалов.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75" marR="65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5175" marR="65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44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75" marR="65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Систематизация, группировка изученных фактов, составление схем, графиков, таблиц.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75" marR="65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5175" marR="65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44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75" marR="65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Умение высказывать обоснованное суждение по проблеме, аргументировано доказать или опровергнуть суждение.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75" marR="65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5175" marR="65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44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75" marR="65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Самостоятельное выделение проблемы, теоретических и практических задач ее изучения.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75" marR="65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5175" marR="65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44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75" marR="65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Самоконтроль и самоанализ собственных действий при выполнении различных  заданий.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75" marR="65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5175" marR="65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44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10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75" marR="65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Умение ставить цель, планировать свою работу, выделять время для работы по самообразованию.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75" marR="65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5175" marR="65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571472" y="0"/>
            <a:ext cx="8001056" cy="1200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52352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Анкета степень владения навыками самостоятельной работы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Условные обозначения степени владения теми или иными навыками: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+ - владею свободно,  ? - владею посредственно, вызывает затруднение, ! – не владею.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http://easyen.ru/_ld/186/s0843801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500034" y="285728"/>
            <a:ext cx="8143932" cy="6063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Памятка для осуществления самоанализа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2">
                  <a:lumMod val="60000"/>
                  <a:lumOff val="4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1. Оправдал ли себя план самообразования? Как он сочетался с задачами ДОУ и индивидуальной  темой самообразования? Как сформированы основные вопросы, взятые для изучения в ходе самообразования? Планировалась ли исследовательская работа?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2. Чей педагогический опыт, и по каким вопросам изучался в соответствии с индивидуальной темой самообразования? Этапы проработки материала. Какая литература изучалась: психологическая, педагогическая, научная и др.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3. Практические выводы после проработки каждой темы.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4. Творческое сотрудничество (с методистом, узкими специалистами, другими педагогами).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5. Перечень вопросов, которые оказались трудными в процессе изучения литературы и опыта работы. Постановка новых задач.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http://easyen.ru/_ld/186/s0843801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785787" y="2714619"/>
          <a:ext cx="7715304" cy="3214712"/>
        </p:xfrm>
        <a:graphic>
          <a:graphicData uri="http://schemas.openxmlformats.org/drawingml/2006/table">
            <a:tbl>
              <a:tblPr/>
              <a:tblGrid>
                <a:gridCol w="1951362"/>
                <a:gridCol w="1921314"/>
                <a:gridCol w="1921314"/>
                <a:gridCol w="1921314"/>
              </a:tblGrid>
              <a:tr h="17861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Раздел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плана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Сроки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Форма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работы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Практические выходы 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(рефераты, доклады, открытый просмотр, выставка работ и т.д.)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61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61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61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Выводы: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571472" y="285729"/>
            <a:ext cx="7858180" cy="22775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143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План работы по самообразованию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2">
                  <a:lumMod val="60000"/>
                  <a:lumOff val="4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Воспитатель ______________________ группа ________________МАДОУ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/с №____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Тема_______________________________________________________________________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Цель, задачи: </a:t>
            </a:r>
            <a:r>
              <a:rPr kumimoji="0" lang="ru-RU" sz="16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						___					______________________________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Литература: ________________________________________________________________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__________________________________________________________________________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 descr="http://easyen.ru/_ld/186/s0843801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785786" y="214290"/>
            <a:ext cx="7786742" cy="6494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Одним из условий повышения качества работы ДОУ является дифференцированное оказание помощи педагогам на основе диагностики их профессионального уровня.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Задача старшего воспитателя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 оказать помощь конкретному воспитателю в решении тех проблем, которые вызывают у него затруднение или являются предметом его интересов. Однако эффективность работы в конечном итоге определяется самостоятельной работой педагога, его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самообразованием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http://easyen.ru/_ld/186/s08438014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428596" y="0"/>
            <a:ext cx="8143932" cy="6643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Самообразование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это целенаправленная работа педагога по расширению и углублению своих теоретических знаний, совершенствованию имеющихся и приобретению новых профессиональных навыков и умений в свете современных требований педагогической и психологической наук. Педагог должен в течении учебного года или другого периода времени углублённо заниматься проблемой, решение которой вызывает определённые затруднения или которая является предметом его особого интереса.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http://easyen.ru/_ld/186/s0843801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357158" y="357166"/>
            <a:ext cx="8358246" cy="64017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143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Основными направлениями в системе самообразования педагогов дошкольного учреждения могут быть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143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Ознакомление с новыми нормативными документами по вопросам дошкольного воспитания;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1143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Изучение учебной и научно-методической литературы;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1143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Ознакомление с новыми достижениями педагогики, детской психологии, анатомии, физиологии;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1143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Изучение новых программ и педагогических технологий;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1143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Ознакомление с передовой практикой дошкольных учреждений;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1143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Повышение общекультурного уровня.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143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357158" y="357166"/>
            <a:ext cx="8358246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143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143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Picture 4" descr="http://easyen.ru/_ld/186/s0843801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Прямоугольник 3"/>
          <p:cNvSpPr/>
          <p:nvPr/>
        </p:nvSpPr>
        <p:spPr>
          <a:xfrm>
            <a:off x="357158" y="214290"/>
            <a:ext cx="8429684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ема по самообразованию</a:t>
            </a:r>
            <a:r>
              <a:rPr kumimoji="0" lang="ru-RU" sz="2400" b="1" i="1" u="none" strike="noStrike" cap="none" normalizeH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педагога,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должна</a:t>
            </a:r>
            <a:r>
              <a:rPr kumimoji="0" lang="ru-RU" sz="2400" b="1" i="1" u="none" strike="noStrike" cap="none" normalizeH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быть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связана с  проблемами решаемыми  в ДОУ,  с приоритетным направлением  его деятельности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Это позволяет решению двух задач</a:t>
            </a:r>
            <a:r>
              <a:rPr lang="ru-RU" sz="2400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  <a:endParaRPr kumimoji="0" lang="ru-RU" sz="24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Деятельность педагогов в процессе самообразования будет  способствовать решению  задач ДОУ;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Педагогам не надо будет распылять свои усилия, решая  отдельно задачи ДОУ и задачи собственного развития, они сконцентрируются на одной проблеме, и результатом этой деятельности  в дальнейшем смогут воспользоваться все педагоги ДОУ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ru-RU" sz="8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Темы подбираются так же с учетом индивидуального  опыта  и профессионального мастерства  воспитателя. </a:t>
            </a:r>
            <a:endParaRPr kumimoji="0" lang="ru-RU" sz="2400" b="1" i="1" u="none" strike="noStrike" cap="none" normalizeH="0" baseline="0" dirty="0" smtClean="0">
              <a:ln>
                <a:noFill/>
              </a:ln>
              <a:solidFill>
                <a:schemeClr val="tx2">
                  <a:lumMod val="60000"/>
                  <a:lumOff val="4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Выбранная тема самообразования должна быть близка и понятна педагогу только  в этом случае результат  будет эффективен и раскроет творческий потенциал воспитателя.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http://easyen.ru/_ld/186/s0843801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642910" y="428604"/>
            <a:ext cx="7858180" cy="67710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</a:t>
            </a:r>
            <a:r>
              <a:rPr lang="ru-RU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сли педагог в силу каких-либо причин не может  самостоятельно сформулировать проблему,  или тему самообразования,  используется  анкета для изучения его затруднений,</a:t>
            </a: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либо</a:t>
            </a:r>
            <a:r>
              <a:rPr lang="ru-RU" sz="2400" b="1" dirty="0" smtClean="0"/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можно порекомендовать следующую тематику самообразования соответственно опыту и педагогическому стажу.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ru-RU" sz="11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8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Для молодых специалистов</a:t>
            </a:r>
            <a:r>
              <a:rPr lang="ru-RU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endParaRPr lang="ru-RU" sz="1100" dirty="0" smtClean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Arial" pitchFamily="34" charset="0"/>
              <a:buChar char="•"/>
            </a:pP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Осознание ценностей личностно-ориентированной модели воспитания, обучения и развития; </a:t>
            </a:r>
          </a:p>
          <a:p>
            <a:pPr lvl="0" algn="just">
              <a:buFont typeface="Arial" pitchFamily="34" charset="0"/>
              <a:buChar char="•"/>
            </a:pPr>
            <a:endParaRPr lang="ru-RU" sz="9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Arial" pitchFamily="34" charset="0"/>
              <a:buChar char="•"/>
            </a:pP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Формирование основ педагогического мастерства;</a:t>
            </a:r>
          </a:p>
          <a:p>
            <a:pPr lvl="0" algn="just"/>
            <a:endParaRPr lang="ru-RU" sz="11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Arial" pitchFamily="34" charset="0"/>
              <a:buChar char="•"/>
            </a:pP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Развитие умений и конструктивных способностей. 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http://easyen.ru/_ld/186/s0843801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857224" y="0"/>
            <a:ext cx="7572428" cy="60324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143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1" i="1" u="none" strike="noStrike" cap="none" normalizeH="0" baseline="0" dirty="0" smtClean="0">
              <a:ln>
                <a:noFill/>
              </a:ln>
              <a:solidFill>
                <a:schemeClr val="tx2">
                  <a:lumMod val="60000"/>
                  <a:lumOff val="40000"/>
                </a:schemeClr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1143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Для воспитателей, работающих </a:t>
            </a:r>
            <a:r>
              <a:rPr kumimoji="0" lang="ru-RU" sz="2800" b="1" i="1" u="none" strike="noStrike" cap="none" normalizeH="0" baseline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свыше </a:t>
            </a:r>
            <a:r>
              <a:rPr kumimoji="0" lang="ru-RU" sz="2800" b="1" i="1" u="none" strike="noStrike" cap="none" normalizeH="0" baseline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пяти</a:t>
            </a:r>
            <a:r>
              <a:rPr kumimoji="0" lang="ru-RU" sz="2800" b="1" i="1" u="none" strike="noStrike" cap="none" normalizeH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1" i="1" u="none" strike="noStrike" cap="none" normalizeH="0" baseline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лет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</a:p>
          <a:p>
            <a:pPr marL="0" marR="0" lvl="0" indent="1143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143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Овладение способами проектирования воспитательно-образовательного процесса с целью повышения его эффективности и качества в условиях вариативного образования;</a:t>
            </a:r>
          </a:p>
          <a:p>
            <a:pPr marL="0" marR="0" lvl="0" indent="1143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marL="0" marR="0" lvl="0" indent="1143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1143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Формирование умения анализировать научно-методическую литературу, применение полученных знаний на практике, активизация творческих способностей.</a:t>
            </a:r>
          </a:p>
          <a:p>
            <a:pPr marL="0" marR="0" lvl="0" indent="1143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http://easyen.ru/_ld/186/s08438014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Прямоугольник 2"/>
          <p:cNvSpPr/>
          <p:nvPr/>
        </p:nvSpPr>
        <p:spPr>
          <a:xfrm>
            <a:off x="857224" y="642918"/>
            <a:ext cx="7572428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11430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8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Для опытных, творчески-работающих воспитателей:</a:t>
            </a:r>
          </a:p>
          <a:p>
            <a:pPr lvl="0" indent="11430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1100" i="1" dirty="0" smtClean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 indent="11430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2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Развитие способностей к </a:t>
            </a:r>
            <a:r>
              <a:rPr lang="ru-RU" sz="28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перепроектированию</a:t>
            </a:r>
            <a:r>
              <a:rPr lang="ru-RU" sz="2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собственной деятельности в контексте тенденций развития психолого-педагогической науки и социального заказа общества; </a:t>
            </a:r>
          </a:p>
          <a:p>
            <a:pPr lvl="0" indent="11430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ru-RU" sz="11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indent="11430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2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Проявление творческого потенциала педагога; </a:t>
            </a:r>
          </a:p>
          <a:p>
            <a:pPr lvl="0" indent="11430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1100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indent="11430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2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Пропаганда своих достижений; </a:t>
            </a:r>
          </a:p>
          <a:p>
            <a:pPr lvl="0" indent="11430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1100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indent="11430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2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Развитие исследовательской деятельности.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11430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8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http://easyen.ru/_ld/186/s0843801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500034" y="285728"/>
            <a:ext cx="8215370" cy="623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Эта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пы работы над планом</a:t>
            </a:r>
            <a:r>
              <a:rPr kumimoji="0" lang="ru-RU" sz="2800" b="1" i="0" u="none" strike="noStrike" cap="none" normalizeH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са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мообразования: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2">
                  <a:lumMod val="60000"/>
                  <a:lumOff val="4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 этап – организационно – ознакомительный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Предполагает детальное изучение ситуации по выбранной проблеме, соответствующей научно-методической литературе, определение темы самообразования, составление плана работы, подготовка практического материала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 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Формы представления результатов работы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консультации, доклады, наглядно – иллюстративный материал, перспективные планы, конспекты </a:t>
            </a:r>
            <a:r>
              <a:rPr lang="ru-RU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НОД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программы.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 этап – основной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Предполагает внедрение в работу подготовленного материала. 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Форма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представления результатов работы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проведение мероприятий по теме самообразования.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 этап – заключительный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Предполагает проведение диагностики с целью отслеживания результатов работы, самоанализ педагогической деятельности.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</TotalTime>
  <Words>1451</Words>
  <Application>Microsoft Office PowerPoint</Application>
  <PresentationFormat>Экран (4:3)</PresentationFormat>
  <Paragraphs>170</Paragraphs>
  <Slides>17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«Организация работы по самообразованию в ДОУ в соответствии с ФГОС ДО» 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</vt:vector>
  </TitlesOfParts>
  <Company>Ya Blondinko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 Windows</dc:creator>
  <cp:lastModifiedBy>Пользователь Windows</cp:lastModifiedBy>
  <cp:revision>18</cp:revision>
  <dcterms:created xsi:type="dcterms:W3CDTF">2016-05-03T05:13:45Z</dcterms:created>
  <dcterms:modified xsi:type="dcterms:W3CDTF">2016-05-19T09:22:17Z</dcterms:modified>
</cp:coreProperties>
</file>