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72" r:id="rId13"/>
    <p:sldId id="273" r:id="rId14"/>
    <p:sldId id="268" r:id="rId15"/>
    <p:sldId id="271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 autoAdjust="0"/>
    <p:restoredTop sz="94660"/>
  </p:normalViewPr>
  <p:slideViewPr>
    <p:cSldViewPr>
      <p:cViewPr varScale="1">
        <p:scale>
          <a:sx n="65" d="100"/>
          <a:sy n="65" d="100"/>
        </p:scale>
        <p:origin x="-153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26.02.2017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26.02.2017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26.02.2017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26.02.2017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26.02.2017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26.02.2017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26.02.2017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26.02.2017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26.02.2017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26.02.2017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26.02.2017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26.02.2017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440618"/>
            <a:ext cx="903649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endParaRPr lang="ru-RU" sz="32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  <a:p>
            <a:pPr algn="ctr" fontAlgn="base"/>
            <a:r>
              <a:rPr lang="ru-RU" sz="3200" dirty="0">
                <a:latin typeface="Georgia" pitchFamily="18" charset="0"/>
              </a:rPr>
              <a:t>              </a:t>
            </a:r>
          </a:p>
        </p:txBody>
      </p:sp>
      <p:pic>
        <p:nvPicPr>
          <p:cNvPr id="2" name="Picture 2" descr="http://www.mansfieldct.org/Schools/MMS/staff/moulton/What%20Are%20Your%20Chances%20Presentation_files/slide0001_background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344" y="0"/>
            <a:ext cx="9144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771800" y="486784"/>
            <a:ext cx="612068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Рекомендации родителям </a:t>
            </a:r>
            <a:endParaRPr lang="ru-RU" sz="32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  <a:p>
            <a:pPr algn="ctr"/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«</a:t>
            </a:r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Азбука </a:t>
            </a:r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безопасности. Жизнь бесценна»</a:t>
            </a:r>
          </a:p>
          <a:p>
            <a:pPr algn="ctr"/>
            <a:endParaRPr lang="ru-RU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  <p:pic>
        <p:nvPicPr>
          <p:cNvPr id="3" name="Picture 2" descr="https://im2-tub-ru.yandex.net/i?id=130c58818b5122f6c70ba53a6e81e89c-l&amp;n=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3420" y="2348880"/>
            <a:ext cx="4896544" cy="4176464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http://www.podvodny.ru/upload/resize_cache/blog/ffa/800_800_1/uztnvuts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514" y="1268760"/>
            <a:ext cx="3456384" cy="3024336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4622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440618"/>
            <a:ext cx="903649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endParaRPr lang="ru-RU" sz="32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  <a:p>
            <a:pPr algn="ctr" fontAlgn="base"/>
            <a:r>
              <a:rPr lang="ru-RU" sz="3200" dirty="0">
                <a:latin typeface="Georgia" pitchFamily="18" charset="0"/>
              </a:rPr>
              <a:t>              </a:t>
            </a:r>
          </a:p>
        </p:txBody>
      </p:sp>
      <p:pic>
        <p:nvPicPr>
          <p:cNvPr id="2" name="Picture 2" descr="http://www.mansfieldct.org/Schools/MMS/staff/moulton/What%20Are%20Your%20Chances%20Presentation_files/slide0001_background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1329"/>
            <a:ext cx="9258440" cy="6889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23528" y="260648"/>
            <a:ext cx="8424936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000" b="1" dirty="0" smtClean="0">
              <a:solidFill>
                <a:srgbClr val="C00000"/>
              </a:solidFill>
              <a:latin typeface="Georgia" pitchFamily="18" charset="0"/>
            </a:endParaRPr>
          </a:p>
          <a:p>
            <a:pPr algn="just">
              <a:lnSpc>
                <a:spcPct val="150000"/>
              </a:lnSpc>
            </a:pPr>
            <a:endParaRPr lang="ru-RU" sz="2000" b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74251" y="469968"/>
            <a:ext cx="8208912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К сожалению, нельзя найти кресло одинаково хорошо подходящее для детей всех возрастов. Поэтому, выбирая автокресло, исходите из следующего:</a:t>
            </a:r>
            <a:br>
              <a:rPr lang="ru-RU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</a:br>
            <a:r>
              <a:rPr lang="ru-RU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 </a:t>
            </a:r>
            <a:endParaRPr lang="ru-RU" b="1" i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ru-RU" sz="2000" b="1" i="1" dirty="0" smtClean="0">
                <a:solidFill>
                  <a:srgbClr val="C00000"/>
                </a:solidFill>
                <a:latin typeface="Georgia" pitchFamily="18" charset="0"/>
              </a:rPr>
              <a:t>автокресло </a:t>
            </a:r>
            <a:r>
              <a:rPr lang="ru-RU" sz="2000" b="1" i="1" dirty="0">
                <a:solidFill>
                  <a:srgbClr val="C00000"/>
                </a:solidFill>
                <a:latin typeface="Georgia" pitchFamily="18" charset="0"/>
              </a:rPr>
              <a:t>должно относиться к группе, соответствующей весу вашего ребенка, поэтому перед посещением магазина обязательно взвесьте своего малыша;</a:t>
            </a:r>
            <a:br>
              <a:rPr lang="ru-RU" sz="2000" b="1" i="1" dirty="0">
                <a:solidFill>
                  <a:srgbClr val="C00000"/>
                </a:solidFill>
                <a:latin typeface="Georgia" pitchFamily="18" charset="0"/>
              </a:rPr>
            </a:br>
            <a:endParaRPr lang="ru-RU" sz="2000" b="1" i="1" dirty="0" smtClean="0">
              <a:solidFill>
                <a:srgbClr val="C00000"/>
              </a:solidFill>
              <a:latin typeface="Georgia" pitchFamily="18" charset="0"/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ru-RU" sz="2000" b="1" i="1" dirty="0">
                <a:solidFill>
                  <a:srgbClr val="C00000"/>
                </a:solidFill>
                <a:latin typeface="Georgia" pitchFamily="18" charset="0"/>
              </a:rPr>
              <a:t> в автокресле ребенку должно быть </a:t>
            </a:r>
            <a:r>
              <a:rPr lang="ru-RU" sz="2000" b="1" i="1" dirty="0" smtClean="0">
                <a:solidFill>
                  <a:srgbClr val="C00000"/>
                </a:solidFill>
                <a:latin typeface="Georgia" pitchFamily="18" charset="0"/>
              </a:rPr>
              <a:t>удобно, удобство </a:t>
            </a:r>
            <a:r>
              <a:rPr lang="ru-RU" sz="2000" b="1" i="1" dirty="0">
                <a:solidFill>
                  <a:srgbClr val="C00000"/>
                </a:solidFill>
                <a:latin typeface="Georgia" pitchFamily="18" charset="0"/>
              </a:rPr>
              <a:t>здесь является элементом пассивной безопасности, т.к. в неудобном кресле ребенок начнет капризничать и отвлекать водителя от дороги. Поэтому перед покупкой постарайтесь, чтобы малыш примерил кресло, в котором ему предстоит провести многие </a:t>
            </a:r>
            <a:r>
              <a:rPr lang="ru-RU" sz="2000" b="1" i="1" dirty="0" smtClean="0">
                <a:solidFill>
                  <a:srgbClr val="C00000"/>
                </a:solidFill>
                <a:latin typeface="Georgia" pitchFamily="18" charset="0"/>
              </a:rPr>
              <a:t>часы</a:t>
            </a:r>
            <a:r>
              <a:rPr lang="ru-RU" sz="2000" b="1" i="1" dirty="0">
                <a:solidFill>
                  <a:srgbClr val="C00000"/>
                </a:solidFill>
                <a:latin typeface="Georgia" pitchFamily="18" charset="0"/>
              </a:rPr>
              <a:t>;</a:t>
            </a:r>
            <a:r>
              <a:rPr lang="ru-RU" dirty="0">
                <a:solidFill>
                  <a:srgbClr val="C00000"/>
                </a:solidFill>
              </a:rPr>
              <a:t/>
            </a:r>
            <a:br>
              <a:rPr lang="ru-RU" dirty="0">
                <a:solidFill>
                  <a:srgbClr val="C00000"/>
                </a:solidFill>
              </a:rPr>
            </a:br>
            <a:endParaRPr lang="ru-RU" b="1" dirty="0">
              <a:solidFill>
                <a:srgbClr val="C00000"/>
              </a:solidFill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5544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440618"/>
            <a:ext cx="903649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endParaRPr lang="ru-RU" sz="32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  <a:p>
            <a:pPr algn="ctr" fontAlgn="base"/>
            <a:r>
              <a:rPr lang="ru-RU" sz="3200" dirty="0">
                <a:latin typeface="Georgia" pitchFamily="18" charset="0"/>
              </a:rPr>
              <a:t>              </a:t>
            </a:r>
          </a:p>
        </p:txBody>
      </p:sp>
      <p:pic>
        <p:nvPicPr>
          <p:cNvPr id="2" name="Picture 2" descr="http://www.mansfieldct.org/Schools/MMS/staff/moulton/What%20Are%20Your%20Chances%20Presentation_files/slide0001_background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1329"/>
            <a:ext cx="9258440" cy="6889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23528" y="260648"/>
            <a:ext cx="8424936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000" b="1" dirty="0" smtClean="0">
              <a:solidFill>
                <a:srgbClr val="C00000"/>
              </a:solidFill>
              <a:latin typeface="Georgia" pitchFamily="18" charset="0"/>
            </a:endParaRPr>
          </a:p>
          <a:p>
            <a:pPr algn="just">
              <a:lnSpc>
                <a:spcPct val="150000"/>
              </a:lnSpc>
            </a:pPr>
            <a:endParaRPr lang="ru-RU" sz="2000" b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74251" y="469968"/>
            <a:ext cx="8208912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ru-RU" b="1" i="1" dirty="0">
                <a:solidFill>
                  <a:srgbClr val="C00000"/>
                </a:solidFill>
                <a:latin typeface="Georgia" pitchFamily="18" charset="0"/>
              </a:rPr>
              <a:t>ч</a:t>
            </a:r>
            <a:r>
              <a:rPr lang="ru-RU" b="1" i="1" dirty="0" smtClean="0">
                <a:solidFill>
                  <a:srgbClr val="C00000"/>
                </a:solidFill>
                <a:latin typeface="Georgia" pitchFamily="18" charset="0"/>
              </a:rPr>
              <a:t>ем </a:t>
            </a:r>
            <a:r>
              <a:rPr lang="ru-RU" b="1" i="1" dirty="0">
                <a:solidFill>
                  <a:srgbClr val="C00000"/>
                </a:solidFill>
                <a:latin typeface="Georgia" pitchFamily="18" charset="0"/>
              </a:rPr>
              <a:t>младше ребенок, тем важнее для него возможность спать во время поездки, поэтому желательно, чтобы кресло регулировалось по наклону (положение бодрствования и положение сна</a:t>
            </a:r>
            <a:r>
              <a:rPr lang="ru-RU" b="1" i="1" dirty="0" smtClean="0">
                <a:solidFill>
                  <a:srgbClr val="C00000"/>
                </a:solidFill>
                <a:latin typeface="Georgia" pitchFamily="18" charset="0"/>
              </a:rPr>
              <a:t>);</a:t>
            </a:r>
          </a:p>
          <a:p>
            <a:pPr marL="285750" indent="-285750">
              <a:buFont typeface="Wingdings" pitchFamily="2" charset="2"/>
              <a:buChar char="ü"/>
            </a:pPr>
            <a:endParaRPr lang="ru-RU" sz="1000" b="1" i="1" dirty="0" smtClean="0">
              <a:solidFill>
                <a:srgbClr val="C00000"/>
              </a:solidFill>
              <a:latin typeface="Georgia" pitchFamily="18" charset="0"/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ru-RU" b="1" i="1" dirty="0" smtClean="0">
                <a:solidFill>
                  <a:srgbClr val="C00000"/>
                </a:solidFill>
                <a:latin typeface="Georgia" pitchFamily="18" charset="0"/>
              </a:rPr>
              <a:t> для детей до 3-х лет обязательны внутренние Y-образные или пятиточечные ремни, т.к. только они смогут предохранить малыша от характерных повреждений брюшной полости и травмы позвоночника;</a:t>
            </a:r>
          </a:p>
          <a:p>
            <a:pPr marL="285750" indent="-285750">
              <a:buFont typeface="Wingdings" pitchFamily="2" charset="2"/>
              <a:buChar char="ü"/>
            </a:pPr>
            <a:endParaRPr lang="ru-RU" sz="1000" b="1" i="1" dirty="0" smtClean="0">
              <a:solidFill>
                <a:srgbClr val="C00000"/>
              </a:solidFill>
              <a:latin typeface="Georgia" pitchFamily="18" charset="0"/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ru-RU" b="1" i="1" dirty="0">
                <a:solidFill>
                  <a:srgbClr val="C00000"/>
                </a:solidFill>
                <a:latin typeface="Georgia" pitchFamily="18" charset="0"/>
              </a:rPr>
              <a:t> в автокреслах с внутренними ремнями безопасности, обратите внимание на матерчатую прокладку у замка-пряжки, соединяющую ремни в зоне промежности </a:t>
            </a:r>
            <a:r>
              <a:rPr lang="ru-RU" b="1" i="1" dirty="0" smtClean="0">
                <a:solidFill>
                  <a:srgbClr val="C00000"/>
                </a:solidFill>
                <a:latin typeface="Georgia" pitchFamily="18" charset="0"/>
              </a:rPr>
              <a:t>ребенка, </a:t>
            </a:r>
            <a:r>
              <a:rPr lang="ru-RU" b="1" i="1" dirty="0">
                <a:solidFill>
                  <a:srgbClr val="C00000"/>
                </a:solidFill>
                <a:latin typeface="Georgia" pitchFamily="18" charset="0"/>
              </a:rPr>
              <a:t>п</a:t>
            </a:r>
            <a:r>
              <a:rPr lang="ru-RU" b="1" i="1" dirty="0" smtClean="0">
                <a:solidFill>
                  <a:srgbClr val="C00000"/>
                </a:solidFill>
                <a:latin typeface="Georgia" pitchFamily="18" charset="0"/>
              </a:rPr>
              <a:t>ри </a:t>
            </a:r>
            <a:r>
              <a:rPr lang="ru-RU" b="1" i="1" dirty="0">
                <a:solidFill>
                  <a:srgbClr val="C00000"/>
                </a:solidFill>
                <a:latin typeface="Georgia" pitchFamily="18" charset="0"/>
              </a:rPr>
              <a:t>фронтальном ударе на это место придутся значительные нагрузки и прокладка должна быть достаточно широкой и упругой, чтобы не травмировать малыша, особенно это важно для мальчиков</a:t>
            </a:r>
            <a:r>
              <a:rPr lang="ru-RU" b="1" i="1" dirty="0" smtClean="0">
                <a:solidFill>
                  <a:srgbClr val="C00000"/>
                </a:solidFill>
                <a:latin typeface="Georgia" pitchFamily="18" charset="0"/>
              </a:rPr>
              <a:t>;</a:t>
            </a:r>
          </a:p>
          <a:p>
            <a:pPr marL="285750" indent="-285750">
              <a:buFont typeface="Wingdings" pitchFamily="2" charset="2"/>
              <a:buChar char="ü"/>
            </a:pPr>
            <a:endParaRPr lang="ru-RU" sz="1000" b="1" i="1" dirty="0" smtClean="0">
              <a:solidFill>
                <a:srgbClr val="C00000"/>
              </a:solidFill>
              <a:latin typeface="Georgia" pitchFamily="18" charset="0"/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ru-RU" b="1" i="1" dirty="0">
                <a:solidFill>
                  <a:srgbClr val="C00000"/>
                </a:solidFill>
                <a:latin typeface="Georgia" pitchFamily="18" charset="0"/>
              </a:rPr>
              <a:t> детское автокресло должно без проблем переноситься и просто устанавливаться в ваш автомобиль всеми, кто будет возить ребенка. Постарайтесь примерить автокресло в свою машину</a:t>
            </a:r>
            <a:r>
              <a:rPr lang="ru-RU" b="1" i="1" dirty="0" smtClean="0">
                <a:solidFill>
                  <a:srgbClr val="C00000"/>
                </a:solidFill>
                <a:latin typeface="Georgia" pitchFamily="18" charset="0"/>
              </a:rPr>
              <a:t>.</a:t>
            </a:r>
            <a:r>
              <a:rPr lang="ru-RU" dirty="0">
                <a:solidFill>
                  <a:srgbClr val="C00000"/>
                </a:solidFill>
              </a:rPr>
              <a:t/>
            </a:r>
            <a:br>
              <a:rPr lang="ru-RU" dirty="0">
                <a:solidFill>
                  <a:srgbClr val="C00000"/>
                </a:solidFill>
              </a:rPr>
            </a:br>
            <a:endParaRPr lang="ru-RU" b="1" dirty="0">
              <a:solidFill>
                <a:srgbClr val="C00000"/>
              </a:solidFill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5792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440618"/>
            <a:ext cx="903649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endParaRPr lang="ru-RU" sz="32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  <a:p>
            <a:pPr algn="ctr" fontAlgn="base"/>
            <a:r>
              <a:rPr lang="ru-RU" sz="3200" dirty="0">
                <a:latin typeface="Georgia" pitchFamily="18" charset="0"/>
              </a:rPr>
              <a:t>              </a:t>
            </a:r>
          </a:p>
        </p:txBody>
      </p:sp>
      <p:pic>
        <p:nvPicPr>
          <p:cNvPr id="2" name="Picture 2" descr="http://www.mansfieldct.org/Schools/MMS/staff/moulton/What%20Are%20Your%20Chances%20Presentation_files/slide0001_background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1329"/>
            <a:ext cx="9258440" cy="6889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23528" y="260648"/>
            <a:ext cx="8424936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000" b="1" dirty="0" smtClean="0">
              <a:solidFill>
                <a:srgbClr val="C00000"/>
              </a:solidFill>
              <a:latin typeface="Georgia" pitchFamily="18" charset="0"/>
            </a:endParaRPr>
          </a:p>
          <a:p>
            <a:pPr algn="just">
              <a:lnSpc>
                <a:spcPct val="150000"/>
              </a:lnSpc>
            </a:pPr>
            <a:endParaRPr lang="ru-RU" sz="2000" b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74250" y="469968"/>
            <a:ext cx="8318229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Правила перевозки детей в автомобили:</a:t>
            </a:r>
          </a:p>
          <a:p>
            <a:endParaRPr lang="ru-RU" b="1" dirty="0">
              <a:solidFill>
                <a:srgbClr val="C00000"/>
              </a:solidFill>
              <a:latin typeface="Georgia" pitchFamily="18" charset="0"/>
            </a:endParaRPr>
          </a:p>
          <a:p>
            <a:pPr marL="342900" indent="-342900">
              <a:buAutoNum type="arabicPeriod"/>
            </a:pPr>
            <a:r>
              <a:rPr lang="ru-RU" b="1" dirty="0" smtClean="0">
                <a:solidFill>
                  <a:srgbClr val="C00000"/>
                </a:solidFill>
                <a:latin typeface="Georgia" pitchFamily="18" charset="0"/>
              </a:rPr>
              <a:t>Автомобильное </a:t>
            </a:r>
            <a:r>
              <a:rPr lang="ru-RU" b="1" dirty="0">
                <a:solidFill>
                  <a:srgbClr val="C00000"/>
                </a:solidFill>
                <a:latin typeface="Georgia" pitchFamily="18" charset="0"/>
              </a:rPr>
              <a:t>кресло должно быть закреплено на заднем сидении посередине, чтобы при аварии ребенок не пострадал от сработавшей подушки безопасности</a:t>
            </a:r>
            <a:r>
              <a:rPr lang="ru-RU" b="1" dirty="0" smtClean="0">
                <a:solidFill>
                  <a:srgbClr val="C00000"/>
                </a:solidFill>
                <a:latin typeface="Georgia" pitchFamily="18" charset="0"/>
              </a:rPr>
              <a:t>.</a:t>
            </a:r>
          </a:p>
          <a:p>
            <a:endParaRPr lang="ru-RU" sz="1000" b="1" dirty="0">
              <a:solidFill>
                <a:srgbClr val="C00000"/>
              </a:solidFill>
              <a:latin typeface="Georgia" pitchFamily="18" charset="0"/>
            </a:endParaRPr>
          </a:p>
          <a:p>
            <a:r>
              <a:rPr lang="ru-RU" b="1" dirty="0" smtClean="0">
                <a:solidFill>
                  <a:srgbClr val="C00000"/>
                </a:solidFill>
                <a:latin typeface="Georgia" pitchFamily="18" charset="0"/>
              </a:rPr>
              <a:t>2. </a:t>
            </a:r>
            <a:r>
              <a:rPr lang="ru-RU" b="1" dirty="0">
                <a:solidFill>
                  <a:srgbClr val="C00000"/>
                </a:solidFill>
                <a:latin typeface="Georgia" pitchFamily="18" charset="0"/>
              </a:rPr>
              <a:t>Старшие детки должны сидеть на заднем сидении, а ремень безопасности должен всегда быть пристегнут даже тогда, когда речь идет о кратковременной поездке. Самое главное – научиться правильно пристегивать малыша – так, чтобы ремни безопасности не впивались в тело, не пережимали шею или грудь, но и не позволяли пассажиру слишком свободно двигаться</a:t>
            </a:r>
            <a:r>
              <a:rPr lang="ru-RU" b="1" dirty="0" smtClean="0">
                <a:solidFill>
                  <a:srgbClr val="C00000"/>
                </a:solidFill>
                <a:latin typeface="Georgia" pitchFamily="18" charset="0"/>
              </a:rPr>
              <a:t>.</a:t>
            </a:r>
          </a:p>
          <a:p>
            <a:endParaRPr lang="ru-RU" sz="1000" b="1" dirty="0">
              <a:solidFill>
                <a:srgbClr val="C00000"/>
              </a:solidFill>
              <a:latin typeface="Georgia" pitchFamily="18" charset="0"/>
            </a:endParaRPr>
          </a:p>
          <a:p>
            <a:r>
              <a:rPr lang="ru-RU" b="1" dirty="0" smtClean="0">
                <a:solidFill>
                  <a:srgbClr val="C00000"/>
                </a:solidFill>
                <a:latin typeface="Georgia" pitchFamily="18" charset="0"/>
              </a:rPr>
              <a:t>3. </a:t>
            </a:r>
            <a:r>
              <a:rPr lang="ru-RU" b="1" dirty="0">
                <a:solidFill>
                  <a:srgbClr val="C00000"/>
                </a:solidFill>
                <a:latin typeface="Georgia" pitchFamily="18" charset="0"/>
              </a:rPr>
              <a:t>Настройте зеркало так, чтобы ребенок всегда был в поле зрения, и была возможность без лишних движений увидеть, чем он занят</a:t>
            </a:r>
            <a:r>
              <a:rPr lang="ru-RU" b="1" dirty="0" smtClean="0">
                <a:solidFill>
                  <a:srgbClr val="C00000"/>
                </a:solidFill>
                <a:latin typeface="Georgia" pitchFamily="18" charset="0"/>
              </a:rPr>
              <a:t>.</a:t>
            </a:r>
          </a:p>
          <a:p>
            <a:endParaRPr lang="ru-RU" sz="1000" b="1" dirty="0">
              <a:solidFill>
                <a:srgbClr val="C00000"/>
              </a:solidFill>
              <a:latin typeface="Georgia" pitchFamily="18" charset="0"/>
            </a:endParaRPr>
          </a:p>
          <a:p>
            <a:r>
              <a:rPr lang="ru-RU" b="1" dirty="0" smtClean="0">
                <a:solidFill>
                  <a:srgbClr val="C00000"/>
                </a:solidFill>
                <a:latin typeface="Georgia" pitchFamily="18" charset="0"/>
              </a:rPr>
              <a:t>4. </a:t>
            </a:r>
            <a:r>
              <a:rPr lang="ru-RU" b="1" dirty="0">
                <a:solidFill>
                  <a:srgbClr val="C00000"/>
                </a:solidFill>
                <a:latin typeface="Georgia" pitchFamily="18" charset="0"/>
              </a:rPr>
              <a:t>Наклейте наклейку «Ребенок в машине» на заднем и лобовом стекле или же положите подушку/игрушку с такой надписью, чтобы остальные водители были также крайне осторожны на дороге, увидев такое предупреждение.</a:t>
            </a:r>
          </a:p>
          <a:p>
            <a:endParaRPr lang="ru-RU" b="1" dirty="0">
              <a:solidFill>
                <a:srgbClr val="C00000"/>
              </a:solidFill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23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440618"/>
            <a:ext cx="903649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endParaRPr lang="ru-RU" sz="32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  <a:p>
            <a:pPr algn="ctr" fontAlgn="base"/>
            <a:r>
              <a:rPr lang="ru-RU" sz="3200" dirty="0">
                <a:latin typeface="Georgia" pitchFamily="18" charset="0"/>
              </a:rPr>
              <a:t>              </a:t>
            </a:r>
          </a:p>
        </p:txBody>
      </p:sp>
      <p:pic>
        <p:nvPicPr>
          <p:cNvPr id="2" name="Picture 2" descr="http://www.mansfieldct.org/Schools/MMS/staff/moulton/What%20Are%20Your%20Chances%20Presentation_files/slide0001_background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1329"/>
            <a:ext cx="9258440" cy="6889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23528" y="260648"/>
            <a:ext cx="8424936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000" b="1" dirty="0" smtClean="0">
              <a:solidFill>
                <a:srgbClr val="C00000"/>
              </a:solidFill>
              <a:latin typeface="Georgia" pitchFamily="18" charset="0"/>
            </a:endParaRPr>
          </a:p>
          <a:p>
            <a:pPr algn="just">
              <a:lnSpc>
                <a:spcPct val="150000"/>
              </a:lnSpc>
            </a:pPr>
            <a:endParaRPr lang="ru-RU" sz="2000" b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74251" y="469968"/>
            <a:ext cx="8208912" cy="566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Georgia" pitchFamily="18" charset="0"/>
              </a:rPr>
              <a:t>5. </a:t>
            </a:r>
            <a:r>
              <a:rPr lang="ru-RU" b="1" dirty="0">
                <a:solidFill>
                  <a:srgbClr val="C00000"/>
                </a:solidFill>
                <a:latin typeface="Georgia" pitchFamily="18" charset="0"/>
              </a:rPr>
              <a:t>Не оставляйте ребенка одного в машине, даже если вы уходите на короткое время или покупаете что-то, стоя в двух шагах от машины. Возьмите ребенка с собой, тщательно заприте машину, и даже если ребенок спал, разбудите его или возьмите на руки</a:t>
            </a:r>
            <a:r>
              <a:rPr lang="ru-RU" b="1" dirty="0" smtClean="0">
                <a:solidFill>
                  <a:srgbClr val="C00000"/>
                </a:solidFill>
                <a:latin typeface="Georgia" pitchFamily="18" charset="0"/>
              </a:rPr>
              <a:t>.</a:t>
            </a:r>
          </a:p>
          <a:p>
            <a:endParaRPr lang="ru-RU" sz="1000" b="1" dirty="0">
              <a:solidFill>
                <a:srgbClr val="C00000"/>
              </a:solidFill>
              <a:latin typeface="Georgia" pitchFamily="18" charset="0"/>
            </a:endParaRPr>
          </a:p>
          <a:p>
            <a:r>
              <a:rPr lang="ru-RU" b="1" dirty="0" smtClean="0">
                <a:solidFill>
                  <a:srgbClr val="C00000"/>
                </a:solidFill>
                <a:latin typeface="Georgia" pitchFamily="18" charset="0"/>
              </a:rPr>
              <a:t>6. </a:t>
            </a:r>
            <a:r>
              <a:rPr lang="ru-RU" b="1" dirty="0">
                <a:solidFill>
                  <a:srgbClr val="C00000"/>
                </a:solidFill>
                <a:latin typeface="Georgia" pitchFamily="18" charset="0"/>
              </a:rPr>
              <a:t>Вещи, которые можно положить в багажник, туда следует и поместить. Во-первых, ребенок способен незаметно достать из поклажи потенциально опасные предметы (например, дорожные ножи). Во-вторых, при резком торможении тяжелые сумки могут на него упасть или прижать его, причинив травмы</a:t>
            </a:r>
            <a:r>
              <a:rPr lang="ru-RU" b="1" dirty="0" smtClean="0">
                <a:solidFill>
                  <a:srgbClr val="C00000"/>
                </a:solidFill>
                <a:latin typeface="Georgia" pitchFamily="18" charset="0"/>
              </a:rPr>
              <a:t>.</a:t>
            </a:r>
          </a:p>
          <a:p>
            <a:endParaRPr lang="ru-RU" sz="1000" b="1" dirty="0">
              <a:solidFill>
                <a:srgbClr val="C00000"/>
              </a:solidFill>
              <a:latin typeface="Georgia" pitchFamily="18" charset="0"/>
            </a:endParaRPr>
          </a:p>
          <a:p>
            <a:r>
              <a:rPr lang="ru-RU" b="1" dirty="0" smtClean="0">
                <a:solidFill>
                  <a:srgbClr val="C00000"/>
                </a:solidFill>
                <a:latin typeface="Georgia" pitchFamily="18" charset="0"/>
              </a:rPr>
              <a:t>7. </a:t>
            </a:r>
            <a:r>
              <a:rPr lang="ru-RU" b="1" dirty="0">
                <a:solidFill>
                  <a:srgbClr val="C00000"/>
                </a:solidFill>
                <a:latin typeface="Georgia" pitchFamily="18" charset="0"/>
              </a:rPr>
              <a:t>Перекусы в движущейся машине добавляют риска поперхнуться. А леденцы на палочке, которыми нередко «успокаивают» капризничающих в дороге детей, при резком торможении могут сильно поранить ротоглотку</a:t>
            </a:r>
            <a:r>
              <a:rPr lang="ru-RU" b="1" dirty="0" smtClean="0">
                <a:solidFill>
                  <a:srgbClr val="C00000"/>
                </a:solidFill>
                <a:latin typeface="Georgia" pitchFamily="18" charset="0"/>
              </a:rPr>
              <a:t>.</a:t>
            </a:r>
          </a:p>
          <a:p>
            <a:endParaRPr lang="ru-RU" sz="1000" b="1" dirty="0">
              <a:solidFill>
                <a:srgbClr val="C00000"/>
              </a:solidFill>
              <a:latin typeface="Georgia" pitchFamily="18" charset="0"/>
            </a:endParaRPr>
          </a:p>
          <a:p>
            <a:r>
              <a:rPr lang="ru-RU" b="1" dirty="0">
                <a:solidFill>
                  <a:srgbClr val="C00000"/>
                </a:solidFill>
                <a:latin typeface="Georgia" pitchFamily="18" charset="0"/>
              </a:rPr>
              <a:t>8</a:t>
            </a:r>
            <a:r>
              <a:rPr lang="ru-RU" b="1" dirty="0" smtClean="0">
                <a:solidFill>
                  <a:srgbClr val="C00000"/>
                </a:solidFill>
                <a:latin typeface="Georgia" pitchFamily="18" charset="0"/>
              </a:rPr>
              <a:t>. </a:t>
            </a:r>
            <a:r>
              <a:rPr lang="ru-RU" b="1" dirty="0">
                <a:solidFill>
                  <a:srgbClr val="C00000"/>
                </a:solidFill>
                <a:latin typeface="Georgia" pitchFamily="18" charset="0"/>
              </a:rPr>
              <a:t>Что бы не заставило взрослых выходить из машины (от необходимости заправить бензобак до требования госавтоинспектора, стоящего поодаль), детей нужно забрать с собой.</a:t>
            </a:r>
          </a:p>
        </p:txBody>
      </p:sp>
    </p:spTree>
    <p:extLst>
      <p:ext uri="{BB962C8B-B14F-4D97-AF65-F5344CB8AC3E}">
        <p14:creationId xmlns:p14="http://schemas.microsoft.com/office/powerpoint/2010/main" val="561224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440618"/>
            <a:ext cx="903649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endParaRPr lang="ru-RU" sz="32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  <a:p>
            <a:pPr algn="ctr" fontAlgn="base"/>
            <a:r>
              <a:rPr lang="ru-RU" sz="3200" dirty="0">
                <a:latin typeface="Georgia" pitchFamily="18" charset="0"/>
              </a:rPr>
              <a:t>              </a:t>
            </a:r>
          </a:p>
        </p:txBody>
      </p:sp>
      <p:pic>
        <p:nvPicPr>
          <p:cNvPr id="2" name="Picture 2" descr="http://www.mansfieldct.org/Schools/MMS/staff/moulton/What%20Are%20Your%20Chances%20Presentation_files/slide0001_background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1329"/>
            <a:ext cx="9258440" cy="6889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23528" y="260648"/>
            <a:ext cx="8424936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000" b="1" dirty="0" smtClean="0">
              <a:solidFill>
                <a:srgbClr val="C00000"/>
              </a:solidFill>
              <a:latin typeface="Georgia" pitchFamily="18" charset="0"/>
            </a:endParaRPr>
          </a:p>
          <a:p>
            <a:pPr algn="just">
              <a:lnSpc>
                <a:spcPct val="150000"/>
              </a:lnSpc>
            </a:pPr>
            <a:endParaRPr lang="ru-RU" sz="2000" b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74250" y="469968"/>
            <a:ext cx="8390237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Это очень важно</a:t>
            </a:r>
            <a:r>
              <a:rPr lang="ru-RU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/>
            </a:r>
            <a:br>
              <a:rPr lang="ru-RU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</a:br>
            <a:r>
              <a:rPr lang="ru-RU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 </a:t>
            </a:r>
            <a:endParaRPr lang="ru-RU" sz="24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ru-RU" b="1" i="1" dirty="0" smtClean="0">
                <a:solidFill>
                  <a:srgbClr val="C00000"/>
                </a:solidFill>
                <a:latin typeface="Georgia" pitchFamily="18" charset="0"/>
              </a:rPr>
              <a:t>Не </a:t>
            </a:r>
            <a:r>
              <a:rPr lang="ru-RU" b="1" i="1" dirty="0">
                <a:solidFill>
                  <a:srgbClr val="C00000"/>
                </a:solidFill>
                <a:latin typeface="Georgia" pitchFamily="18" charset="0"/>
              </a:rPr>
              <a:t>перевозите малыша на своих коленях. При аварии вы можете его не удержать или придавить собой</a:t>
            </a:r>
            <a:r>
              <a:rPr lang="ru-RU" b="1" i="1" dirty="0" smtClean="0">
                <a:solidFill>
                  <a:srgbClr val="C00000"/>
                </a:solidFill>
                <a:latin typeface="Georgia" pitchFamily="18" charset="0"/>
              </a:rPr>
              <a:t>.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b="1" i="1" dirty="0">
                <a:solidFill>
                  <a:srgbClr val="C00000"/>
                </a:solidFill>
                <a:latin typeface="Georgia" pitchFamily="18" charset="0"/>
              </a:rPr>
              <a:t> Не пристегивайте малыша штатным ремнем безопасности. Таким образом вы вряд ли убережете его: такой ремень рассчитан на взрослого человека</a:t>
            </a:r>
            <a:r>
              <a:rPr lang="ru-RU" b="1" i="1" dirty="0" smtClean="0">
                <a:solidFill>
                  <a:srgbClr val="C00000"/>
                </a:solidFill>
                <a:latin typeface="Georgia" pitchFamily="18" charset="0"/>
              </a:rPr>
              <a:t>.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b="1" i="1" dirty="0">
                <a:solidFill>
                  <a:srgbClr val="C00000"/>
                </a:solidFill>
                <a:latin typeface="Georgia" pitchFamily="18" charset="0"/>
              </a:rPr>
              <a:t> Не разрешайте ребенку стоять за спиной водителя, между спинками передних сидений</a:t>
            </a:r>
            <a:r>
              <a:rPr lang="ru-RU" b="1" i="1" dirty="0" smtClean="0">
                <a:solidFill>
                  <a:srgbClr val="C00000"/>
                </a:solidFill>
                <a:latin typeface="Georgia" pitchFamily="18" charset="0"/>
              </a:rPr>
              <a:t>.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b="1" i="1" dirty="0">
                <a:solidFill>
                  <a:srgbClr val="C00000"/>
                </a:solidFill>
                <a:latin typeface="Georgia" pitchFamily="18" charset="0"/>
              </a:rPr>
              <a:t> Не пристегивайте взрослого и ребенка одним ремнем</a:t>
            </a:r>
            <a:r>
              <a:rPr lang="ru-RU" b="1" i="1" dirty="0" smtClean="0">
                <a:solidFill>
                  <a:srgbClr val="C00000"/>
                </a:solidFill>
                <a:latin typeface="Georgia" pitchFamily="18" charset="0"/>
              </a:rPr>
              <a:t>.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b="1" i="1" dirty="0">
                <a:solidFill>
                  <a:srgbClr val="C00000"/>
                </a:solidFill>
                <a:latin typeface="Georgia" pitchFamily="18" charset="0"/>
              </a:rPr>
              <a:t> Не оставляйте в салоне незакрепленные тяжелые предметы. При столкновении они превращаются в опасный снаряд</a:t>
            </a:r>
            <a:r>
              <a:rPr lang="ru-RU" b="1" i="1" dirty="0" smtClean="0">
                <a:solidFill>
                  <a:srgbClr val="C00000"/>
                </a:solidFill>
                <a:latin typeface="Georgia" pitchFamily="18" charset="0"/>
              </a:rPr>
              <a:t>.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b="1" i="1" dirty="0">
                <a:solidFill>
                  <a:srgbClr val="C00000"/>
                </a:solidFill>
                <a:latin typeface="Georgia" pitchFamily="18" charset="0"/>
              </a:rPr>
              <a:t> Не разрешайте ребенку сидеть на заднем сиденье спиной по ходу движения: при столкновении малыш упадет затылком вперед</a:t>
            </a:r>
            <a:r>
              <a:rPr lang="ru-RU" b="1" i="1" dirty="0" smtClean="0">
                <a:solidFill>
                  <a:srgbClr val="C00000"/>
                </a:solidFill>
                <a:latin typeface="Georgia" pitchFamily="18" charset="0"/>
              </a:rPr>
              <a:t>.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b="1" i="1" dirty="0">
                <a:solidFill>
                  <a:srgbClr val="C00000"/>
                </a:solidFill>
                <a:latin typeface="Georgia" pitchFamily="18" charset="0"/>
              </a:rPr>
              <a:t> Не устанавливайте кресло между передними сиденьями. Конечно, в таком положении у малыша будет хороший обзор. Но, во-первых, это самое опасное место в машине. Во-вторых, между сиденьями вы не сможете надежно его </a:t>
            </a:r>
            <a:r>
              <a:rPr lang="ru-RU" b="1" i="1" dirty="0" smtClean="0">
                <a:solidFill>
                  <a:srgbClr val="C00000"/>
                </a:solidFill>
                <a:latin typeface="Georgia" pitchFamily="18" charset="0"/>
              </a:rPr>
              <a:t>закрепить.</a:t>
            </a:r>
            <a:endParaRPr lang="ru-RU" b="1" dirty="0">
              <a:solidFill>
                <a:srgbClr val="C00000"/>
              </a:solidFill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6451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440618"/>
            <a:ext cx="903649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endParaRPr lang="ru-RU" sz="32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  <a:p>
            <a:pPr algn="ctr" fontAlgn="base"/>
            <a:r>
              <a:rPr lang="ru-RU" sz="3200" dirty="0">
                <a:latin typeface="Georgia" pitchFamily="18" charset="0"/>
              </a:rPr>
              <a:t>              </a:t>
            </a:r>
          </a:p>
        </p:txBody>
      </p:sp>
      <p:pic>
        <p:nvPicPr>
          <p:cNvPr id="2" name="Picture 2" descr="http://www.mansfieldct.org/Schools/MMS/staff/moulton/What%20Are%20Your%20Chances%20Presentation_files/slide0001_background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468" y="-31330"/>
            <a:ext cx="9258440" cy="6889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23528" y="260648"/>
            <a:ext cx="8424936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000" b="1" dirty="0" smtClean="0">
              <a:solidFill>
                <a:srgbClr val="C00000"/>
              </a:solidFill>
              <a:latin typeface="Georgia" pitchFamily="18" charset="0"/>
            </a:endParaRPr>
          </a:p>
          <a:p>
            <a:pPr algn="just">
              <a:lnSpc>
                <a:spcPct val="150000"/>
              </a:lnSpc>
            </a:pPr>
            <a:endParaRPr lang="ru-RU" sz="2000" b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23528" y="469968"/>
            <a:ext cx="864095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  </a:t>
            </a:r>
          </a:p>
          <a:p>
            <a:pPr algn="ctr">
              <a:lnSpc>
                <a:spcPct val="150000"/>
              </a:lnSpc>
            </a:pPr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Жизнь </a:t>
            </a:r>
            <a:r>
              <a:rPr lang="ru-RU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– это самое дорогое, что есть у человека. Поэтому не экономьте на безопасности своих детей!</a:t>
            </a:r>
          </a:p>
        </p:txBody>
      </p:sp>
      <p:pic>
        <p:nvPicPr>
          <p:cNvPr id="2050" name="Picture 2" descr="http://autolynch.ru/wp-content/uploads/2013/10/detskoe-autokreslo-2y1b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7968" y="2711031"/>
            <a:ext cx="6528408" cy="377559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1908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440618"/>
            <a:ext cx="903649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endParaRPr lang="ru-RU" sz="32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  <a:p>
            <a:pPr algn="ctr" fontAlgn="base"/>
            <a:r>
              <a:rPr lang="ru-RU" sz="3200" dirty="0">
                <a:latin typeface="Georgia" pitchFamily="18" charset="0"/>
              </a:rPr>
              <a:t>              </a:t>
            </a:r>
          </a:p>
        </p:txBody>
      </p:sp>
      <p:pic>
        <p:nvPicPr>
          <p:cNvPr id="2" name="Picture 2" descr="http://www.mansfieldct.org/Schools/MMS/staff/moulton/What%20Are%20Your%20Chances%20Presentation_files/slide0001_background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467544" y="243511"/>
            <a:ext cx="8352928" cy="56015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Уважаемые родители! </a:t>
            </a:r>
            <a:endParaRPr lang="ru-RU" sz="24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  <a:p>
            <a:endParaRPr lang="ru-RU" sz="1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  <a:p>
            <a:pPr algn="just"/>
            <a:r>
              <a:rPr lang="ru-RU" sz="1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      </a:t>
            </a:r>
            <a:r>
              <a:rPr lang="ru-RU" sz="2000" b="1" dirty="0" smtClean="0">
                <a:solidFill>
                  <a:srgbClr val="C00000"/>
                </a:solidFill>
                <a:latin typeface="Georgia" pitchFamily="18" charset="0"/>
              </a:rPr>
              <a:t>Помните</a:t>
            </a:r>
            <a:r>
              <a:rPr lang="ru-RU" sz="2000" b="1" dirty="0">
                <a:solidFill>
                  <a:srgbClr val="C00000"/>
                </a:solidFill>
                <a:latin typeface="Georgia" pitchFamily="18" charset="0"/>
              </a:rPr>
              <a:t>! Ребёнок учится законам дорог, беря пример с членов семьи и </a:t>
            </a:r>
            <a:r>
              <a:rPr lang="ru-RU" sz="2000" b="1" dirty="0" smtClean="0">
                <a:solidFill>
                  <a:srgbClr val="C00000"/>
                </a:solidFill>
                <a:latin typeface="Georgia" pitchFamily="18" charset="0"/>
              </a:rPr>
              <a:t>окружающих его </a:t>
            </a:r>
            <a:r>
              <a:rPr lang="ru-RU" sz="2000" b="1" dirty="0">
                <a:solidFill>
                  <a:srgbClr val="C00000"/>
                </a:solidFill>
                <a:latin typeface="Georgia" pitchFamily="18" charset="0"/>
              </a:rPr>
              <a:t>взрослых. </a:t>
            </a:r>
            <a:r>
              <a:rPr lang="ru-RU" sz="2000" b="1" dirty="0" smtClean="0">
                <a:solidFill>
                  <a:srgbClr val="C00000"/>
                </a:solidFill>
                <a:latin typeface="Georgia" pitchFamily="18" charset="0"/>
              </a:rPr>
              <a:t>Положительный  </a:t>
            </a:r>
            <a:r>
              <a:rPr lang="ru-RU" sz="2000" b="1" dirty="0">
                <a:solidFill>
                  <a:srgbClr val="C00000"/>
                </a:solidFill>
                <a:latin typeface="Georgia" pitchFamily="18" charset="0"/>
              </a:rPr>
              <a:t>пример папы и мамы учит дисциплинированному поведению на дороге не только вашего ребёнка, но других </a:t>
            </a:r>
            <a:r>
              <a:rPr lang="ru-RU" sz="2000" b="1" dirty="0" smtClean="0">
                <a:solidFill>
                  <a:srgbClr val="C00000"/>
                </a:solidFill>
                <a:latin typeface="Georgia" pitchFamily="18" charset="0"/>
              </a:rPr>
              <a:t>детей.  </a:t>
            </a:r>
            <a:r>
              <a:rPr lang="ru-RU" sz="2000" b="1" dirty="0">
                <a:solidFill>
                  <a:srgbClr val="C00000"/>
                </a:solidFill>
                <a:latin typeface="Georgia" pitchFamily="18" charset="0"/>
              </a:rPr>
              <a:t>Берегите </a:t>
            </a:r>
            <a:r>
              <a:rPr lang="ru-RU" sz="2000" b="1" dirty="0" smtClean="0">
                <a:solidFill>
                  <a:srgbClr val="C00000"/>
                </a:solidFill>
                <a:latin typeface="Georgia" pitchFamily="18" charset="0"/>
              </a:rPr>
              <a:t>детей!</a:t>
            </a:r>
            <a:endParaRPr lang="ru-RU" sz="2000" b="1" dirty="0">
              <a:solidFill>
                <a:srgbClr val="C00000"/>
              </a:solidFill>
              <a:latin typeface="Georgia" pitchFamily="18" charset="0"/>
            </a:endParaRPr>
          </a:p>
          <a:p>
            <a:pPr algn="just"/>
            <a:r>
              <a:rPr lang="ru-RU" sz="2000" b="1" dirty="0">
                <a:solidFill>
                  <a:srgbClr val="C00000"/>
                </a:solidFill>
                <a:latin typeface="Georgia" pitchFamily="18" charset="0"/>
              </a:rPr>
              <a:t> </a:t>
            </a:r>
            <a:r>
              <a:rPr lang="ru-RU" sz="2000" b="1" dirty="0" smtClean="0">
                <a:solidFill>
                  <a:srgbClr val="C00000"/>
                </a:solidFill>
                <a:latin typeface="Georgia" pitchFamily="18" charset="0"/>
              </a:rPr>
              <a:t>    Обучение </a:t>
            </a:r>
            <a:r>
              <a:rPr lang="ru-RU" sz="2000" b="1" dirty="0">
                <a:solidFill>
                  <a:srgbClr val="C00000"/>
                </a:solidFill>
                <a:latin typeface="Georgia" pitchFamily="18" charset="0"/>
              </a:rPr>
              <a:t>правилам дорожного движения начинается </a:t>
            </a:r>
            <a:r>
              <a:rPr lang="ru-RU" sz="2000" b="1" dirty="0" smtClean="0">
                <a:solidFill>
                  <a:srgbClr val="C00000"/>
                </a:solidFill>
                <a:latin typeface="Georgia" pitchFamily="18" charset="0"/>
              </a:rPr>
              <a:t> </a:t>
            </a:r>
            <a:r>
              <a:rPr lang="ru-RU" sz="2000" b="1" dirty="0">
                <a:solidFill>
                  <a:srgbClr val="C00000"/>
                </a:solidFill>
                <a:latin typeface="Georgia" pitchFamily="18" charset="0"/>
              </a:rPr>
              <a:t>не тогда, когда ребенок делает первые </a:t>
            </a:r>
            <a:r>
              <a:rPr lang="ru-RU" sz="2000" b="1" dirty="0" smtClean="0">
                <a:solidFill>
                  <a:srgbClr val="C00000"/>
                </a:solidFill>
                <a:latin typeface="Georgia" pitchFamily="18" charset="0"/>
              </a:rPr>
              <a:t>шаги, а на много раньше. Сидя в коляске он </a:t>
            </a:r>
            <a:r>
              <a:rPr lang="ru-RU" sz="2000" b="1" dirty="0">
                <a:solidFill>
                  <a:srgbClr val="C00000"/>
                </a:solidFill>
                <a:latin typeface="Georgia" pitchFamily="18" charset="0"/>
              </a:rPr>
              <a:t>запоминает, как ведут себя его близкие (равно как положительное, так и отрицательное поведение). Поэтому изучение правил поведения на дороге начинается с того, как ведут себя в сходных ситуациях взрослые – вы </a:t>
            </a:r>
            <a:r>
              <a:rPr lang="ru-RU" sz="2000" b="1" dirty="0" smtClean="0">
                <a:solidFill>
                  <a:srgbClr val="C00000"/>
                </a:solidFill>
                <a:latin typeface="Georgia" pitchFamily="18" charset="0"/>
              </a:rPr>
              <a:t>сами, а </a:t>
            </a:r>
            <a:r>
              <a:rPr lang="ru-RU" sz="2000" b="1" dirty="0">
                <a:solidFill>
                  <a:srgbClr val="C00000"/>
                </a:solidFill>
                <a:latin typeface="Georgia" pitchFamily="18" charset="0"/>
              </a:rPr>
              <a:t>также все, с кем ваш ребенок так или иначе соприкасается. </a:t>
            </a:r>
            <a:r>
              <a:rPr lang="ru-RU" sz="2000" b="1" i="1" dirty="0">
                <a:solidFill>
                  <a:srgbClr val="C00000"/>
                </a:solidFill>
                <a:latin typeface="Georgia" pitchFamily="18" charset="0"/>
              </a:rPr>
              <a:t>Прежде чем вы впервые с ребенком на руках или в коляске пересечете проезжую часть, научитесь вести себя на улице так, как вы бы хотели, чтобы это делал ваш ребенок.</a:t>
            </a:r>
          </a:p>
        </p:txBody>
      </p:sp>
    </p:spTree>
    <p:extLst>
      <p:ext uri="{BB962C8B-B14F-4D97-AF65-F5344CB8AC3E}">
        <p14:creationId xmlns:p14="http://schemas.microsoft.com/office/powerpoint/2010/main" val="740670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440618"/>
            <a:ext cx="903649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endParaRPr lang="ru-RU" sz="32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  <a:p>
            <a:pPr algn="ctr" fontAlgn="base"/>
            <a:r>
              <a:rPr lang="ru-RU" sz="3200" dirty="0">
                <a:latin typeface="Georgia" pitchFamily="18" charset="0"/>
              </a:rPr>
              <a:t>              </a:t>
            </a:r>
          </a:p>
        </p:txBody>
      </p:sp>
      <p:pic>
        <p:nvPicPr>
          <p:cNvPr id="2" name="Picture 2" descr="http://www.mansfieldct.org/Schools/MMS/staff/moulton/What%20Are%20Your%20Chances%20Presentation_files/slide0001_background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51520" y="243511"/>
            <a:ext cx="8568952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О чем нужно помнить </a:t>
            </a:r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родителям</a:t>
            </a:r>
          </a:p>
          <a:p>
            <a:pPr algn="just"/>
            <a:endParaRPr lang="ru-RU" sz="1400" b="1" dirty="0">
              <a:solidFill>
                <a:srgbClr val="C00000"/>
              </a:solidFill>
              <a:latin typeface="Georgia" pitchFamily="18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r>
              <a:rPr lang="ru-RU" sz="2000" b="1" dirty="0">
                <a:solidFill>
                  <a:srgbClr val="C00000"/>
                </a:solidFill>
                <a:latin typeface="Georgia" pitchFamily="18" charset="0"/>
              </a:rPr>
              <a:t>• </a:t>
            </a:r>
            <a:r>
              <a:rPr lang="ru-RU" sz="2000" b="1" dirty="0" smtClean="0">
                <a:solidFill>
                  <a:srgbClr val="C00000"/>
                </a:solidFill>
                <a:latin typeface="Georgia" pitchFamily="18" charset="0"/>
              </a:rPr>
              <a:t>В </a:t>
            </a:r>
            <a:r>
              <a:rPr lang="ru-RU" sz="2000" b="1" dirty="0">
                <a:solidFill>
                  <a:srgbClr val="C00000"/>
                </a:solidFill>
                <a:latin typeface="Georgia" pitchFamily="18" charset="0"/>
              </a:rPr>
              <a:t>6 лет ребенок видит на уровне 105 см от земли, в 10 лет эта цифра достигает 130 см. Ребенку практически постоянно требуется смотреть вверх, чтобы увидеть дорожные знаки и </a:t>
            </a:r>
            <a:r>
              <a:rPr lang="ru-RU" sz="2000" b="1" dirty="0" smtClean="0">
                <a:solidFill>
                  <a:srgbClr val="C00000"/>
                </a:solidFill>
                <a:latin typeface="Georgia" pitchFamily="18" charset="0"/>
              </a:rPr>
              <a:t>светофоры.</a:t>
            </a:r>
            <a:endParaRPr lang="ru-RU" sz="2000" b="1" dirty="0">
              <a:solidFill>
                <a:srgbClr val="C00000"/>
              </a:solidFill>
              <a:latin typeface="Georgia" pitchFamily="18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r>
              <a:rPr lang="ru-RU" sz="2000" b="1" dirty="0">
                <a:solidFill>
                  <a:srgbClr val="C00000"/>
                </a:solidFill>
                <a:latin typeface="Georgia" pitchFamily="18" charset="0"/>
              </a:rPr>
              <a:t>• </a:t>
            </a:r>
            <a:r>
              <a:rPr lang="ru-RU" sz="2000" b="1" dirty="0" smtClean="0">
                <a:solidFill>
                  <a:srgbClr val="C00000"/>
                </a:solidFill>
                <a:latin typeface="Georgia" pitchFamily="18" charset="0"/>
              </a:rPr>
              <a:t>Когда </a:t>
            </a:r>
            <a:r>
              <a:rPr lang="ru-RU" sz="2000" b="1" dirty="0">
                <a:solidFill>
                  <a:srgbClr val="C00000"/>
                </a:solidFill>
                <a:latin typeface="Georgia" pitchFamily="18" charset="0"/>
              </a:rPr>
              <a:t>ребенок видит сам, он предполагает, что его тоже видят. Но очень часто из-за маленького роста его могут просто не заметить или заметить слишком </a:t>
            </a:r>
            <a:r>
              <a:rPr lang="ru-RU" sz="2000" b="1" dirty="0" smtClean="0">
                <a:solidFill>
                  <a:srgbClr val="C00000"/>
                </a:solidFill>
                <a:latin typeface="Georgia" pitchFamily="18" charset="0"/>
              </a:rPr>
              <a:t>поздно.</a:t>
            </a:r>
            <a:endParaRPr lang="ru-RU" sz="2000" b="1" dirty="0">
              <a:solidFill>
                <a:srgbClr val="C00000"/>
              </a:solidFill>
              <a:latin typeface="Georgia" pitchFamily="18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r>
              <a:rPr lang="ru-RU" sz="2000" b="1" dirty="0">
                <a:solidFill>
                  <a:srgbClr val="C00000"/>
                </a:solidFill>
                <a:latin typeface="Georgia" pitchFamily="18" charset="0"/>
              </a:rPr>
              <a:t>• </a:t>
            </a:r>
            <a:r>
              <a:rPr lang="ru-RU" sz="2000" b="1" dirty="0" smtClean="0">
                <a:solidFill>
                  <a:srgbClr val="C00000"/>
                </a:solidFill>
                <a:latin typeface="Georgia" pitchFamily="18" charset="0"/>
              </a:rPr>
              <a:t>Примерно </a:t>
            </a:r>
            <a:r>
              <a:rPr lang="ru-RU" sz="2000" b="1" dirty="0">
                <a:solidFill>
                  <a:srgbClr val="C00000"/>
                </a:solidFill>
                <a:latin typeface="Georgia" pitchFamily="18" charset="0"/>
              </a:rPr>
              <a:t>до 11 лет дети не способны анализировать действия. Все внимание они сосредотачивают на том, что действительно происходит, а не на том, что может </a:t>
            </a:r>
            <a:r>
              <a:rPr lang="ru-RU" sz="2000" b="1" dirty="0" smtClean="0">
                <a:solidFill>
                  <a:srgbClr val="C00000"/>
                </a:solidFill>
                <a:latin typeface="Georgia" pitchFamily="18" charset="0"/>
              </a:rPr>
              <a:t>произойти.</a:t>
            </a:r>
            <a:endParaRPr lang="ru-RU" sz="2000" b="1" dirty="0">
              <a:solidFill>
                <a:srgbClr val="C00000"/>
              </a:solidFill>
              <a:latin typeface="Georgia" pitchFamily="18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r>
              <a:rPr lang="ru-RU" sz="2000" b="1" dirty="0">
                <a:solidFill>
                  <a:srgbClr val="C00000"/>
                </a:solidFill>
                <a:latin typeface="Georgia" pitchFamily="18" charset="0"/>
              </a:rPr>
              <a:t>• </a:t>
            </a:r>
            <a:r>
              <a:rPr lang="ru-RU" sz="2000" b="1" dirty="0" smtClean="0">
                <a:solidFill>
                  <a:srgbClr val="C00000"/>
                </a:solidFill>
                <a:latin typeface="Georgia" pitchFamily="18" charset="0"/>
              </a:rPr>
              <a:t>Ребенок</a:t>
            </a:r>
            <a:r>
              <a:rPr lang="ru-RU" sz="2000" b="1" dirty="0">
                <a:solidFill>
                  <a:srgbClr val="C00000"/>
                </a:solidFill>
                <a:latin typeface="Georgia" pitchFamily="18" charset="0"/>
              </a:rPr>
              <a:t>, который ходит по одному маршруту, становится менее внимательным. Сначала он готов переоценить опасность, затем постепенно начинает недооценивать </a:t>
            </a:r>
            <a:r>
              <a:rPr lang="ru-RU" sz="2000" b="1" dirty="0" smtClean="0">
                <a:solidFill>
                  <a:srgbClr val="C00000"/>
                </a:solidFill>
                <a:latin typeface="Georgia" pitchFamily="18" charset="0"/>
              </a:rPr>
              <a:t>ее.</a:t>
            </a:r>
            <a:endParaRPr lang="ru-RU" sz="2000" b="1" dirty="0">
              <a:solidFill>
                <a:srgbClr val="C00000"/>
              </a:solidFill>
              <a:latin typeface="Georgia" pitchFamily="18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r>
              <a:rPr lang="ru-RU" sz="2000" b="1" dirty="0">
                <a:solidFill>
                  <a:srgbClr val="C00000"/>
                </a:solidFill>
                <a:latin typeface="Georgia" pitchFamily="18" charset="0"/>
              </a:rPr>
              <a:t>• </a:t>
            </a:r>
            <a:r>
              <a:rPr lang="ru-RU" sz="2000" b="1" dirty="0" smtClean="0">
                <a:solidFill>
                  <a:srgbClr val="C00000"/>
                </a:solidFill>
                <a:latin typeface="Georgia" pitchFamily="18" charset="0"/>
              </a:rPr>
              <a:t>На </a:t>
            </a:r>
            <a:r>
              <a:rPr lang="ru-RU" sz="2000" b="1" dirty="0">
                <a:solidFill>
                  <a:srgbClr val="C00000"/>
                </a:solidFill>
                <a:latin typeface="Georgia" pitchFamily="18" charset="0"/>
              </a:rPr>
              <a:t>улице, если ребенок пугается приближающейся опасности, он чаще всего поступает неадекватно: импульсивно старается убежать, либо останется на месте, не обращая внимания на ситуацию</a:t>
            </a:r>
            <a:r>
              <a:rPr lang="ru-RU" sz="2000" b="1" dirty="0" smtClean="0">
                <a:solidFill>
                  <a:srgbClr val="C00000"/>
                </a:solidFill>
                <a:latin typeface="Georgia" pitchFamily="18" charset="0"/>
              </a:rPr>
              <a:t>.</a:t>
            </a:r>
            <a:endParaRPr lang="ru-RU" sz="2000" b="1" i="1" dirty="0">
              <a:solidFill>
                <a:srgbClr val="C00000"/>
              </a:solidFill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4838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440618"/>
            <a:ext cx="903649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endParaRPr lang="ru-RU" sz="32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  <a:p>
            <a:pPr algn="ctr" fontAlgn="base"/>
            <a:r>
              <a:rPr lang="ru-RU" sz="3200" dirty="0">
                <a:latin typeface="Georgia" pitchFamily="18" charset="0"/>
              </a:rPr>
              <a:t>              </a:t>
            </a:r>
          </a:p>
        </p:txBody>
      </p:sp>
      <p:pic>
        <p:nvPicPr>
          <p:cNvPr id="2" name="Picture 2" descr="http://www.mansfieldct.org/Schools/MMS/staff/moulton/What%20Are%20Your%20Chances%20Presentation_files/slide0001_background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539552" y="243511"/>
            <a:ext cx="8280920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000" b="1" dirty="0" smtClean="0">
                <a:solidFill>
                  <a:srgbClr val="C00000"/>
                </a:solidFill>
                <a:latin typeface="Georgia" pitchFamily="18" charset="0"/>
              </a:rPr>
              <a:t>   </a:t>
            </a:r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Помните</a:t>
            </a:r>
          </a:p>
          <a:p>
            <a:pPr algn="just">
              <a:lnSpc>
                <a:spcPct val="150000"/>
              </a:lnSpc>
            </a:pPr>
            <a:r>
              <a:rPr lang="ru-RU" sz="2000" b="1" dirty="0">
                <a:solidFill>
                  <a:srgbClr val="C00000"/>
                </a:solidFill>
                <a:latin typeface="Georgia" pitchFamily="18" charset="0"/>
              </a:rPr>
              <a:t> </a:t>
            </a:r>
            <a:r>
              <a:rPr lang="ru-RU" sz="2000" b="1" dirty="0" smtClean="0">
                <a:solidFill>
                  <a:srgbClr val="C00000"/>
                </a:solidFill>
                <a:latin typeface="Georgia" pitchFamily="18" charset="0"/>
              </a:rPr>
              <a:t>  90</a:t>
            </a:r>
            <a:r>
              <a:rPr lang="ru-RU" sz="2000" b="1" dirty="0">
                <a:solidFill>
                  <a:srgbClr val="C00000"/>
                </a:solidFill>
                <a:latin typeface="Georgia" pitchFamily="18" charset="0"/>
              </a:rPr>
              <a:t>% наездов </a:t>
            </a:r>
            <a:r>
              <a:rPr lang="ru-RU" sz="2000" b="1" dirty="0" smtClean="0">
                <a:solidFill>
                  <a:srgbClr val="C00000"/>
                </a:solidFill>
                <a:latin typeface="Georgia" pitchFamily="18" charset="0"/>
              </a:rPr>
              <a:t>происходит </a:t>
            </a:r>
            <a:r>
              <a:rPr lang="ru-RU" sz="2000" b="1" dirty="0">
                <a:solidFill>
                  <a:srgbClr val="C00000"/>
                </a:solidFill>
                <a:latin typeface="Georgia" pitchFamily="18" charset="0"/>
              </a:rPr>
              <a:t>из-за того, что дети </a:t>
            </a:r>
            <a:r>
              <a:rPr lang="ru-RU" sz="2000" b="1" dirty="0" smtClean="0">
                <a:solidFill>
                  <a:srgbClr val="C00000"/>
                </a:solidFill>
                <a:latin typeface="Georgia" pitchFamily="18" charset="0"/>
              </a:rPr>
              <a:t>находятся </a:t>
            </a:r>
            <a:r>
              <a:rPr lang="ru-RU" sz="2000" b="1" dirty="0">
                <a:solidFill>
                  <a:srgbClr val="C00000"/>
                </a:solidFill>
                <a:latin typeface="Georgia" pitchFamily="18" charset="0"/>
              </a:rPr>
              <a:t>на проезжей части в темной одежде без </a:t>
            </a:r>
            <a:r>
              <a:rPr lang="ru-RU" sz="2000" b="1" dirty="0" err="1">
                <a:solidFill>
                  <a:srgbClr val="C00000"/>
                </a:solidFill>
                <a:latin typeface="Georgia" pitchFamily="18" charset="0"/>
              </a:rPr>
              <a:t>световозвращающих</a:t>
            </a:r>
            <a:r>
              <a:rPr lang="ru-RU" sz="2000" b="1" dirty="0">
                <a:solidFill>
                  <a:srgbClr val="C00000"/>
                </a:solidFill>
                <a:latin typeface="Georgia" pitchFamily="18" charset="0"/>
              </a:rPr>
              <a:t> элементов, что не </a:t>
            </a:r>
            <a:r>
              <a:rPr lang="ru-RU" sz="2000" b="1" dirty="0" smtClean="0">
                <a:solidFill>
                  <a:srgbClr val="C00000"/>
                </a:solidFill>
                <a:latin typeface="Georgia" pitchFamily="18" charset="0"/>
              </a:rPr>
              <a:t>позволяет </a:t>
            </a:r>
            <a:r>
              <a:rPr lang="ru-RU" sz="2000" b="1" dirty="0">
                <a:solidFill>
                  <a:srgbClr val="C00000"/>
                </a:solidFill>
                <a:latin typeface="Georgia" pitchFamily="18" charset="0"/>
              </a:rPr>
              <a:t>водителям транспортных средств вовремя заметить их и предотвратить наезд. Сопутствующими </a:t>
            </a:r>
            <a:endParaRPr lang="ru-RU" sz="2000" b="1" dirty="0" smtClean="0">
              <a:solidFill>
                <a:srgbClr val="C00000"/>
              </a:solidFill>
              <a:latin typeface="Georgia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2000" b="1" dirty="0" smtClean="0">
                <a:solidFill>
                  <a:srgbClr val="C00000"/>
                </a:solidFill>
                <a:latin typeface="Georgia" pitchFamily="18" charset="0"/>
              </a:rPr>
              <a:t>факторами </a:t>
            </a:r>
            <a:r>
              <a:rPr lang="ru-RU" sz="2000" b="1" dirty="0">
                <a:solidFill>
                  <a:srgbClr val="C00000"/>
                </a:solidFill>
                <a:latin typeface="Georgia" pitchFamily="18" charset="0"/>
              </a:rPr>
              <a:t>при таких </a:t>
            </a:r>
            <a:r>
              <a:rPr lang="ru-RU" sz="2000" b="1" dirty="0" smtClean="0">
                <a:solidFill>
                  <a:srgbClr val="C00000"/>
                </a:solidFill>
                <a:latin typeface="Georgia" pitchFamily="18" charset="0"/>
              </a:rPr>
              <a:t>наездах </a:t>
            </a:r>
          </a:p>
          <a:p>
            <a:pPr algn="just">
              <a:lnSpc>
                <a:spcPct val="150000"/>
              </a:lnSpc>
            </a:pPr>
            <a:r>
              <a:rPr lang="ru-RU" sz="2000" b="1" dirty="0" smtClean="0">
                <a:solidFill>
                  <a:srgbClr val="C00000"/>
                </a:solidFill>
                <a:latin typeface="Georgia" pitchFamily="18" charset="0"/>
              </a:rPr>
              <a:t>часто </a:t>
            </a:r>
            <a:r>
              <a:rPr lang="ru-RU" sz="2000" b="1" dirty="0">
                <a:solidFill>
                  <a:srgbClr val="C00000"/>
                </a:solidFill>
                <a:latin typeface="Georgia" pitchFamily="18" charset="0"/>
              </a:rPr>
              <a:t>являются неблагоприятные </a:t>
            </a:r>
            <a:endParaRPr lang="ru-RU" sz="2000" b="1" dirty="0" smtClean="0">
              <a:solidFill>
                <a:srgbClr val="C00000"/>
              </a:solidFill>
              <a:latin typeface="Georgia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2000" b="1" dirty="0" smtClean="0">
                <a:solidFill>
                  <a:srgbClr val="C00000"/>
                </a:solidFill>
                <a:latin typeface="Georgia" pitchFamily="18" charset="0"/>
              </a:rPr>
              <a:t>погодные </a:t>
            </a:r>
            <a:r>
              <a:rPr lang="ru-RU" sz="2000" b="1" dirty="0">
                <a:solidFill>
                  <a:srgbClr val="C00000"/>
                </a:solidFill>
                <a:latin typeface="Georgia" pitchFamily="18" charset="0"/>
              </a:rPr>
              <a:t>условия - дождь, </a:t>
            </a:r>
            <a:endParaRPr lang="ru-RU" sz="2000" b="1" dirty="0" smtClean="0">
              <a:solidFill>
                <a:srgbClr val="C00000"/>
              </a:solidFill>
              <a:latin typeface="Georgia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2000" b="1" dirty="0" smtClean="0">
                <a:solidFill>
                  <a:srgbClr val="C00000"/>
                </a:solidFill>
                <a:latin typeface="Georgia" pitchFamily="18" charset="0"/>
              </a:rPr>
              <a:t>туман</a:t>
            </a:r>
            <a:r>
              <a:rPr lang="ru-RU" sz="2000" b="1" dirty="0">
                <a:solidFill>
                  <a:srgbClr val="C00000"/>
                </a:solidFill>
                <a:latin typeface="Georgia" pitchFamily="18" charset="0"/>
              </a:rPr>
              <a:t>, в осенне-зимнее время - гололед.</a:t>
            </a:r>
          </a:p>
          <a:p>
            <a:pPr algn="ctr"/>
            <a:endParaRPr lang="ru-RU" sz="2000" b="1" i="1" dirty="0">
              <a:solidFill>
                <a:srgbClr val="C00000"/>
              </a:solidFill>
              <a:latin typeface="Georgia" pitchFamily="18" charset="0"/>
            </a:endParaRPr>
          </a:p>
        </p:txBody>
      </p:sp>
      <p:pic>
        <p:nvPicPr>
          <p:cNvPr id="5" name="Picture 2" descr="http://www.playcast.ru/uploads/2014/10/26/10358087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2826962"/>
            <a:ext cx="2346827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8027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440618"/>
            <a:ext cx="903649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endParaRPr lang="ru-RU" sz="32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  <a:p>
            <a:pPr algn="ctr" fontAlgn="base"/>
            <a:r>
              <a:rPr lang="ru-RU" sz="3200" dirty="0">
                <a:latin typeface="Georgia" pitchFamily="18" charset="0"/>
              </a:rPr>
              <a:t>              </a:t>
            </a:r>
          </a:p>
        </p:txBody>
      </p:sp>
      <p:pic>
        <p:nvPicPr>
          <p:cNvPr id="2" name="Picture 2" descr="http://www.mansfieldct.org/Schools/MMS/staff/moulton/What%20Are%20Your%20Chances%20Presentation_files/slide0001_background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4678" y="12916"/>
            <a:ext cx="9144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323528" y="260648"/>
            <a:ext cx="8496944" cy="6401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Чтобы снизить риск </a:t>
            </a:r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наезда необходимо:</a:t>
            </a:r>
          </a:p>
          <a:p>
            <a:pPr algn="ctr"/>
            <a:endParaRPr lang="ru-RU" sz="1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  <a:p>
            <a:pPr algn="just"/>
            <a:r>
              <a:rPr lang="ru-RU" sz="2000" b="1" dirty="0" smtClean="0">
                <a:solidFill>
                  <a:srgbClr val="C00000"/>
                </a:solidFill>
                <a:latin typeface="Georgia" pitchFamily="18" charset="0"/>
              </a:rPr>
              <a:t>1. Обратить </a:t>
            </a:r>
            <a:r>
              <a:rPr lang="ru-RU" sz="2000" b="1" dirty="0">
                <a:solidFill>
                  <a:srgbClr val="C00000"/>
                </a:solidFill>
                <a:latin typeface="Georgia" pitchFamily="18" charset="0"/>
              </a:rPr>
              <a:t>внимание на одежду, в которой ребенок собирается выйти на улицу. Темные цвета делают пешехода практически незаметными, особенно в пасмурную погоду, в сумерки</a:t>
            </a:r>
            <a:r>
              <a:rPr lang="ru-RU" sz="2000" b="1" dirty="0" smtClean="0">
                <a:solidFill>
                  <a:srgbClr val="C00000"/>
                </a:solidFill>
                <a:latin typeface="Georgia" pitchFamily="18" charset="0"/>
              </a:rPr>
              <a:t>.</a:t>
            </a:r>
          </a:p>
          <a:p>
            <a:pPr algn="just"/>
            <a:endParaRPr lang="ru-RU" sz="1000" b="1" dirty="0">
              <a:solidFill>
                <a:srgbClr val="C00000"/>
              </a:solidFill>
              <a:latin typeface="Georgia" pitchFamily="18" charset="0"/>
            </a:endParaRPr>
          </a:p>
          <a:p>
            <a:pPr algn="just"/>
            <a:r>
              <a:rPr lang="ru-RU" sz="2000" b="1" dirty="0">
                <a:solidFill>
                  <a:srgbClr val="C00000"/>
                </a:solidFill>
                <a:latin typeface="Georgia" pitchFamily="18" charset="0"/>
              </a:rPr>
              <a:t>2. П</a:t>
            </a:r>
            <a:r>
              <a:rPr lang="ru-RU" sz="2000" b="1" dirty="0" smtClean="0">
                <a:solidFill>
                  <a:srgbClr val="C00000"/>
                </a:solidFill>
                <a:latin typeface="Georgia" pitchFamily="18" charset="0"/>
              </a:rPr>
              <a:t>риобрести </a:t>
            </a:r>
            <a:r>
              <a:rPr lang="ru-RU" sz="2000" b="1" dirty="0">
                <a:solidFill>
                  <a:srgbClr val="C00000"/>
                </a:solidFill>
                <a:latin typeface="Georgia" pitchFamily="18" charset="0"/>
              </a:rPr>
              <a:t>светоотражающие элементы, которые должны стать обязательным атрибутом одежды пешехода любого возраста</a:t>
            </a:r>
            <a:r>
              <a:rPr lang="ru-RU" sz="2000" b="1" dirty="0" smtClean="0">
                <a:solidFill>
                  <a:srgbClr val="C00000"/>
                </a:solidFill>
                <a:latin typeface="Georgia" pitchFamily="18" charset="0"/>
              </a:rPr>
              <a:t>.</a:t>
            </a:r>
          </a:p>
          <a:p>
            <a:endParaRPr lang="ru-RU" sz="1200" b="1" dirty="0">
              <a:solidFill>
                <a:srgbClr val="C00000"/>
              </a:solidFill>
              <a:latin typeface="Georgia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2000" b="1" dirty="0" smtClean="0">
                <a:solidFill>
                  <a:srgbClr val="FF0000"/>
                </a:solidFill>
                <a:latin typeface="Georgia" pitchFamily="18" charset="0"/>
              </a:rPr>
              <a:t>Светоотражатели </a:t>
            </a:r>
            <a:r>
              <a:rPr lang="ru-RU" sz="2000" b="1" dirty="0">
                <a:solidFill>
                  <a:srgbClr val="FF0000"/>
                </a:solidFill>
                <a:latin typeface="Georgia" pitchFamily="18" charset="0"/>
              </a:rPr>
              <a:t>можно разместить на сумках, куртке или других предметах. Формы светоотражательных элементов различны. Значки и подвески удобны тем, что их легко переместить с одной одежды на другую. Самоклеющиеся наклейки могут быть использованы на различных поверхностях (искусственная кожа, металлические части и т.д.). Есть и специальные светоотражающие браслеты.</a:t>
            </a:r>
          </a:p>
        </p:txBody>
      </p:sp>
    </p:spTree>
    <p:extLst>
      <p:ext uri="{BB962C8B-B14F-4D97-AF65-F5344CB8AC3E}">
        <p14:creationId xmlns:p14="http://schemas.microsoft.com/office/powerpoint/2010/main" val="2723668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440618"/>
            <a:ext cx="903649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endParaRPr lang="ru-RU" sz="32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  <a:p>
            <a:pPr algn="ctr" fontAlgn="base"/>
            <a:r>
              <a:rPr lang="ru-RU" sz="3200" dirty="0">
                <a:latin typeface="Georgia" pitchFamily="18" charset="0"/>
              </a:rPr>
              <a:t>              </a:t>
            </a:r>
          </a:p>
        </p:txBody>
      </p:sp>
      <p:pic>
        <p:nvPicPr>
          <p:cNvPr id="2" name="Picture 2" descr="http://www.mansfieldct.org/Schools/MMS/staff/moulton/What%20Are%20Your%20Chances%20Presentation_files/slide0001_background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6866" y="-31329"/>
            <a:ext cx="9210866" cy="6889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23528" y="260648"/>
            <a:ext cx="8424936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Перевозка детей в салоне автомобиля, на первый взгляд</a:t>
            </a:r>
            <a:r>
              <a:rPr lang="ru-RU" sz="2000" b="1" dirty="0">
                <a:solidFill>
                  <a:srgbClr val="C00000"/>
                </a:solidFill>
                <a:latin typeface="Georgia" pitchFamily="18" charset="0"/>
              </a:rPr>
              <a:t>, — задача простая: достаточно поставить автокресло, усадить в него ребенка и пристегнуть ремнями безопасности. На практике этот простой алгоритм работает не всегда: во-первых, многие совершают ошибки при установке </a:t>
            </a:r>
            <a:r>
              <a:rPr lang="ru-RU" sz="2000" b="1" dirty="0" smtClean="0">
                <a:solidFill>
                  <a:srgbClr val="C00000"/>
                </a:solidFill>
                <a:latin typeface="Georgia" pitchFamily="18" charset="0"/>
              </a:rPr>
              <a:t>кресла; </a:t>
            </a:r>
            <a:r>
              <a:rPr lang="ru-RU" sz="2000" b="1" dirty="0">
                <a:solidFill>
                  <a:srgbClr val="C00000"/>
                </a:solidFill>
                <a:latin typeface="Georgia" pitchFamily="18" charset="0"/>
              </a:rPr>
              <a:t>во-вторых, заставить ребенка сидеть в нем </a:t>
            </a:r>
            <a:r>
              <a:rPr lang="ru-RU" sz="2000" b="1" dirty="0" smtClean="0">
                <a:solidFill>
                  <a:srgbClr val="C00000"/>
                </a:solidFill>
                <a:latin typeface="Georgia" pitchFamily="18" charset="0"/>
              </a:rPr>
              <a:t>непросто; </a:t>
            </a:r>
            <a:r>
              <a:rPr lang="ru-RU" sz="2000" b="1" dirty="0">
                <a:solidFill>
                  <a:srgbClr val="C00000"/>
                </a:solidFill>
                <a:latin typeface="Georgia" pitchFamily="18" charset="0"/>
              </a:rPr>
              <a:t>в</a:t>
            </a:r>
            <a:r>
              <a:rPr lang="ru-RU" sz="2000" b="1" dirty="0" smtClean="0">
                <a:solidFill>
                  <a:srgbClr val="C00000"/>
                </a:solidFill>
                <a:latin typeface="Georgia" pitchFamily="18" charset="0"/>
              </a:rPr>
              <a:t>-третьих</a:t>
            </a:r>
            <a:r>
              <a:rPr lang="ru-RU" sz="2000" b="1" dirty="0">
                <a:solidFill>
                  <a:srgbClr val="C00000"/>
                </a:solidFill>
                <a:latin typeface="Georgia" pitchFamily="18" charset="0"/>
              </a:rPr>
              <a:t>, не все взрослые понимают, что автокресло является лишь одним из инструментов обеспечения безопасности ребенка в автомобиле, а вовсе не панацеей на все случаи жизни.</a:t>
            </a:r>
          </a:p>
          <a:p>
            <a:pPr algn="just">
              <a:lnSpc>
                <a:spcPct val="150000"/>
              </a:lnSpc>
            </a:pPr>
            <a:r>
              <a:rPr lang="ru-RU" sz="2000" b="1" dirty="0" smtClean="0">
                <a:solidFill>
                  <a:srgbClr val="C00000"/>
                </a:solidFill>
                <a:latin typeface="Georgia" pitchFamily="18" charset="0"/>
              </a:rPr>
              <a:t>     Большей </a:t>
            </a:r>
            <a:r>
              <a:rPr lang="ru-RU" sz="2000" b="1" dirty="0">
                <a:solidFill>
                  <a:srgbClr val="C00000"/>
                </a:solidFill>
                <a:latin typeface="Georgia" pitchFamily="18" charset="0"/>
              </a:rPr>
              <a:t>же частью безопасность ребенка зависит от грамотного поведения родителей — любая ошибка может привести к смерти</a:t>
            </a:r>
            <a:r>
              <a:rPr lang="ru-RU" sz="2000" b="1" dirty="0" smtClean="0">
                <a:solidFill>
                  <a:srgbClr val="C00000"/>
                </a:solidFill>
                <a:latin typeface="Georgia" pitchFamily="18" charset="0"/>
              </a:rPr>
              <a:t>.</a:t>
            </a: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  <a:latin typeface="Georgia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982605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440618"/>
            <a:ext cx="903649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endParaRPr lang="ru-RU" sz="32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  <a:p>
            <a:pPr algn="ctr" fontAlgn="base"/>
            <a:r>
              <a:rPr lang="ru-RU" sz="3200" dirty="0">
                <a:latin typeface="Georgia" pitchFamily="18" charset="0"/>
              </a:rPr>
              <a:t>              </a:t>
            </a:r>
          </a:p>
        </p:txBody>
      </p:sp>
      <p:pic>
        <p:nvPicPr>
          <p:cNvPr id="2" name="Picture 2" descr="http://www.mansfieldct.org/Schools/MMS/staff/moulton/What%20Are%20Your%20Chances%20Presentation_files/slide0001_background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834"/>
            <a:ext cx="9210866" cy="6889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23528" y="260648"/>
            <a:ext cx="8424936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000" b="1" dirty="0" smtClean="0">
              <a:solidFill>
                <a:srgbClr val="C00000"/>
              </a:solidFill>
              <a:latin typeface="Georgia" pitchFamily="18" charset="0"/>
            </a:endParaRPr>
          </a:p>
          <a:p>
            <a:pPr algn="just"/>
            <a:r>
              <a:rPr lang="ru-RU" sz="2000" b="1" dirty="0">
                <a:solidFill>
                  <a:srgbClr val="C00000"/>
                </a:solidFill>
                <a:latin typeface="Georgia" pitchFamily="18" charset="0"/>
              </a:rPr>
              <a:t> </a:t>
            </a:r>
            <a:r>
              <a:rPr lang="ru-RU" sz="2000" b="1" dirty="0" smtClean="0">
                <a:solidFill>
                  <a:srgbClr val="C00000"/>
                </a:solidFill>
                <a:latin typeface="Georgia" pitchFamily="18" charset="0"/>
              </a:rPr>
              <a:t>  «…</a:t>
            </a:r>
            <a:r>
              <a:rPr lang="ru-RU" sz="2000" b="1" dirty="0">
                <a:solidFill>
                  <a:srgbClr val="C00000"/>
                </a:solidFill>
                <a:latin typeface="Georgia" pitchFamily="18" charset="0"/>
              </a:rPr>
              <a:t>Перевозка детей до 12-летнего возраста в транспортных средствах, оборудованных ремнями безопасности, должна осуществляться с использованием специальных детских удерживающих устройств, соответствующих весу и росту ребенка, или иных средств, позволяющих пристегнуть ребенка с </a:t>
            </a:r>
            <a:endParaRPr lang="ru-RU" sz="2000" b="1" dirty="0" smtClean="0">
              <a:solidFill>
                <a:srgbClr val="C00000"/>
              </a:solidFill>
              <a:latin typeface="Georgia" pitchFamily="18" charset="0"/>
            </a:endParaRPr>
          </a:p>
          <a:p>
            <a:pPr algn="just"/>
            <a:r>
              <a:rPr lang="ru-RU" sz="2000" b="1" dirty="0" smtClean="0">
                <a:solidFill>
                  <a:srgbClr val="C00000"/>
                </a:solidFill>
                <a:latin typeface="Georgia" pitchFamily="18" charset="0"/>
              </a:rPr>
              <a:t>помощью </a:t>
            </a:r>
            <a:r>
              <a:rPr lang="ru-RU" sz="2000" b="1" dirty="0">
                <a:solidFill>
                  <a:srgbClr val="C00000"/>
                </a:solidFill>
                <a:latin typeface="Georgia" pitchFamily="18" charset="0"/>
              </a:rPr>
              <a:t>ремней безопасности, </a:t>
            </a:r>
            <a:endParaRPr lang="ru-RU" sz="2000" b="1" dirty="0" smtClean="0">
              <a:solidFill>
                <a:srgbClr val="C00000"/>
              </a:solidFill>
              <a:latin typeface="Georgia" pitchFamily="18" charset="0"/>
            </a:endParaRPr>
          </a:p>
          <a:p>
            <a:pPr algn="just"/>
            <a:r>
              <a:rPr lang="ru-RU" sz="2000" b="1" dirty="0" smtClean="0">
                <a:solidFill>
                  <a:srgbClr val="C00000"/>
                </a:solidFill>
                <a:latin typeface="Georgia" pitchFamily="18" charset="0"/>
              </a:rPr>
              <a:t>предусмотренных </a:t>
            </a:r>
            <a:r>
              <a:rPr lang="ru-RU" sz="2000" b="1" dirty="0">
                <a:solidFill>
                  <a:srgbClr val="C00000"/>
                </a:solidFill>
                <a:latin typeface="Georgia" pitchFamily="18" charset="0"/>
              </a:rPr>
              <a:t>конструкцией </a:t>
            </a:r>
            <a:endParaRPr lang="ru-RU" sz="2000" b="1" dirty="0" smtClean="0">
              <a:solidFill>
                <a:srgbClr val="C00000"/>
              </a:solidFill>
              <a:latin typeface="Georgia" pitchFamily="18" charset="0"/>
            </a:endParaRPr>
          </a:p>
          <a:p>
            <a:pPr algn="just"/>
            <a:r>
              <a:rPr lang="ru-RU" sz="2000" b="1" dirty="0" smtClean="0">
                <a:solidFill>
                  <a:srgbClr val="C00000"/>
                </a:solidFill>
                <a:latin typeface="Georgia" pitchFamily="18" charset="0"/>
              </a:rPr>
              <a:t>транспортного </a:t>
            </a:r>
            <a:r>
              <a:rPr lang="ru-RU" sz="2000" b="1" dirty="0">
                <a:solidFill>
                  <a:srgbClr val="C00000"/>
                </a:solidFill>
                <a:latin typeface="Georgia" pitchFamily="18" charset="0"/>
              </a:rPr>
              <a:t>средства, а на </a:t>
            </a:r>
            <a:endParaRPr lang="ru-RU" sz="2000" b="1" dirty="0" smtClean="0">
              <a:solidFill>
                <a:srgbClr val="C00000"/>
              </a:solidFill>
              <a:latin typeface="Georgia" pitchFamily="18" charset="0"/>
            </a:endParaRPr>
          </a:p>
          <a:p>
            <a:pPr algn="just"/>
            <a:r>
              <a:rPr lang="ru-RU" sz="2000" b="1" dirty="0" smtClean="0">
                <a:solidFill>
                  <a:srgbClr val="C00000"/>
                </a:solidFill>
                <a:latin typeface="Georgia" pitchFamily="18" charset="0"/>
              </a:rPr>
              <a:t>переднем </a:t>
            </a:r>
            <a:r>
              <a:rPr lang="ru-RU" sz="2000" b="1" dirty="0">
                <a:solidFill>
                  <a:srgbClr val="C00000"/>
                </a:solidFill>
                <a:latin typeface="Georgia" pitchFamily="18" charset="0"/>
              </a:rPr>
              <a:t>сиденье легкового </a:t>
            </a:r>
            <a:endParaRPr lang="ru-RU" sz="2000" b="1" dirty="0" smtClean="0">
              <a:solidFill>
                <a:srgbClr val="C00000"/>
              </a:solidFill>
              <a:latin typeface="Georgia" pitchFamily="18" charset="0"/>
            </a:endParaRPr>
          </a:p>
          <a:p>
            <a:pPr algn="just"/>
            <a:r>
              <a:rPr lang="ru-RU" sz="2000" b="1" dirty="0" smtClean="0">
                <a:solidFill>
                  <a:srgbClr val="C00000"/>
                </a:solidFill>
                <a:latin typeface="Georgia" pitchFamily="18" charset="0"/>
              </a:rPr>
              <a:t>автомобиля </a:t>
            </a:r>
            <a:r>
              <a:rPr lang="ru-RU" sz="2000" b="1" dirty="0">
                <a:solidFill>
                  <a:srgbClr val="C00000"/>
                </a:solidFill>
                <a:latin typeface="Georgia" pitchFamily="18" charset="0"/>
              </a:rPr>
              <a:t>- только с </a:t>
            </a:r>
            <a:endParaRPr lang="ru-RU" sz="2000" b="1" dirty="0" smtClean="0">
              <a:solidFill>
                <a:srgbClr val="C00000"/>
              </a:solidFill>
              <a:latin typeface="Georgia" pitchFamily="18" charset="0"/>
            </a:endParaRPr>
          </a:p>
          <a:p>
            <a:pPr algn="just"/>
            <a:r>
              <a:rPr lang="ru-RU" sz="2000" b="1" dirty="0" smtClean="0">
                <a:solidFill>
                  <a:srgbClr val="C00000"/>
                </a:solidFill>
                <a:latin typeface="Georgia" pitchFamily="18" charset="0"/>
              </a:rPr>
              <a:t>использованием </a:t>
            </a:r>
            <a:r>
              <a:rPr lang="ru-RU" sz="2000" b="1" dirty="0">
                <a:solidFill>
                  <a:srgbClr val="C00000"/>
                </a:solidFill>
                <a:latin typeface="Georgia" pitchFamily="18" charset="0"/>
              </a:rPr>
              <a:t>специальных </a:t>
            </a:r>
            <a:endParaRPr lang="ru-RU" sz="2000" b="1" dirty="0" smtClean="0">
              <a:solidFill>
                <a:srgbClr val="C00000"/>
              </a:solidFill>
              <a:latin typeface="Georgia" pitchFamily="18" charset="0"/>
            </a:endParaRPr>
          </a:p>
          <a:p>
            <a:pPr algn="just"/>
            <a:r>
              <a:rPr lang="ru-RU" sz="2000" b="1" dirty="0" smtClean="0">
                <a:solidFill>
                  <a:srgbClr val="C00000"/>
                </a:solidFill>
                <a:latin typeface="Georgia" pitchFamily="18" charset="0"/>
              </a:rPr>
              <a:t>детских </a:t>
            </a:r>
            <a:r>
              <a:rPr lang="ru-RU" sz="2000" b="1" dirty="0">
                <a:solidFill>
                  <a:srgbClr val="C00000"/>
                </a:solidFill>
                <a:latin typeface="Georgia" pitchFamily="18" charset="0"/>
              </a:rPr>
              <a:t>удерживающих устройств</a:t>
            </a:r>
            <a:r>
              <a:rPr lang="ru-RU" sz="2000" b="1" dirty="0" smtClean="0">
                <a:solidFill>
                  <a:srgbClr val="C00000"/>
                </a:solidFill>
                <a:latin typeface="Georgia" pitchFamily="18" charset="0"/>
              </a:rPr>
              <a:t>.»</a:t>
            </a:r>
          </a:p>
          <a:p>
            <a:pPr algn="just"/>
            <a:endParaRPr lang="ru-RU" sz="2000" b="1" dirty="0">
              <a:solidFill>
                <a:srgbClr val="C00000"/>
              </a:solidFill>
              <a:latin typeface="Georgia" pitchFamily="18" charset="0"/>
            </a:endParaRPr>
          </a:p>
          <a:p>
            <a:pPr algn="just"/>
            <a:r>
              <a:rPr lang="ru-RU" sz="2000" b="1" dirty="0">
                <a:solidFill>
                  <a:srgbClr val="C00000"/>
                </a:solidFill>
                <a:latin typeface="Georgia" pitchFamily="18" charset="0"/>
              </a:rPr>
              <a:t>(Ст. 22.9 Правил Дорожного </a:t>
            </a:r>
            <a:endParaRPr lang="ru-RU" sz="2000" b="1" dirty="0" smtClean="0">
              <a:solidFill>
                <a:srgbClr val="C00000"/>
              </a:solidFill>
              <a:latin typeface="Georgia" pitchFamily="18" charset="0"/>
            </a:endParaRPr>
          </a:p>
          <a:p>
            <a:pPr algn="just"/>
            <a:r>
              <a:rPr lang="ru-RU" sz="2000" b="1" dirty="0" smtClean="0">
                <a:solidFill>
                  <a:srgbClr val="C00000"/>
                </a:solidFill>
                <a:latin typeface="Georgia" pitchFamily="18" charset="0"/>
              </a:rPr>
              <a:t>Движения </a:t>
            </a:r>
            <a:r>
              <a:rPr lang="ru-RU" sz="2000" b="1" dirty="0">
                <a:solidFill>
                  <a:srgbClr val="C00000"/>
                </a:solidFill>
                <a:latin typeface="Georgia" pitchFamily="18" charset="0"/>
              </a:rPr>
              <a:t>РФ 01.01.2006)</a:t>
            </a:r>
          </a:p>
          <a:p>
            <a:pPr algn="just">
              <a:lnSpc>
                <a:spcPct val="150000"/>
              </a:lnSpc>
            </a:pPr>
            <a:endParaRPr lang="ru-RU" sz="2000" b="1" dirty="0">
              <a:solidFill>
                <a:srgbClr val="C00000"/>
              </a:solidFill>
              <a:latin typeface="Georgia" pitchFamily="18" charset="0"/>
            </a:endParaRPr>
          </a:p>
        </p:txBody>
      </p:sp>
      <p:pic>
        <p:nvPicPr>
          <p:cNvPr id="5" name="Picture 2" descr="https://ds02.infourok.ru/uploads/ex/1150/000506d7-f979893e/hello_html_mf996763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2636912"/>
            <a:ext cx="2520280" cy="4032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3463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440618"/>
            <a:ext cx="903649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endParaRPr lang="ru-RU" sz="32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  <a:p>
            <a:pPr algn="ctr" fontAlgn="base"/>
            <a:r>
              <a:rPr lang="ru-RU" sz="3200" dirty="0">
                <a:latin typeface="Georgia" pitchFamily="18" charset="0"/>
              </a:rPr>
              <a:t>              </a:t>
            </a:r>
          </a:p>
        </p:txBody>
      </p:sp>
      <p:pic>
        <p:nvPicPr>
          <p:cNvPr id="2" name="Picture 2" descr="http://www.mansfieldct.org/Schools/MMS/staff/moulton/What%20Are%20Your%20Chances%20Presentation_files/slide0001_background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834"/>
            <a:ext cx="9210866" cy="6889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23528" y="260648"/>
            <a:ext cx="8424936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000" b="1" dirty="0" smtClean="0">
              <a:solidFill>
                <a:srgbClr val="C00000"/>
              </a:solidFill>
              <a:latin typeface="Georgia" pitchFamily="18" charset="0"/>
            </a:endParaRPr>
          </a:p>
          <a:p>
            <a:pPr algn="just">
              <a:lnSpc>
                <a:spcPct val="150000"/>
              </a:lnSpc>
            </a:pPr>
            <a:endParaRPr lang="ru-RU" sz="2000" b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03548" y="238800"/>
            <a:ext cx="846094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По Европейской классификации все детские автокресла разделяются на пять групп в зависимости от веса ребенка. </a:t>
            </a:r>
          </a:p>
          <a:p>
            <a:pPr algn="ctr"/>
            <a:r>
              <a:rPr lang="ru-RU" sz="2000" dirty="0"/>
              <a:t> </a:t>
            </a:r>
            <a:endParaRPr lang="ru-RU" sz="2000" dirty="0" smtClean="0"/>
          </a:p>
          <a:p>
            <a:pPr algn="ctr"/>
            <a:endParaRPr lang="ru-RU" sz="2000" dirty="0"/>
          </a:p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33862" y="1122422"/>
            <a:ext cx="821460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i="1" u="sng" dirty="0">
                <a:solidFill>
                  <a:srgbClr val="C00000"/>
                </a:solidFill>
                <a:latin typeface="Georgia" pitchFamily="18" charset="0"/>
              </a:rPr>
              <a:t> Группа 0+:</a:t>
            </a:r>
            <a:r>
              <a:rPr lang="ru-RU" b="1" dirty="0">
                <a:solidFill>
                  <a:srgbClr val="C00000"/>
                </a:solidFill>
                <a:latin typeface="Georgia" pitchFamily="18" charset="0"/>
              </a:rPr>
              <a:t>  Эти автокресла-переноски устанавливаются лицом против хода движения на переднем или заднем сидении - при такой ориентации малыш легче переносит фронтальный удар автомобиля. Кресла этой группы, как правило, универсальны и могут использоваться как переноска, качалка и просто как стульчик. Некоторые из них можно устанавливать на шасси колясок и использовать как люльки прогулочной коляски.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971600" y="3454724"/>
            <a:ext cx="4572000" cy="163121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000" b="1" dirty="0">
                <a:solidFill>
                  <a:srgbClr val="FF0000"/>
                </a:solidFill>
                <a:latin typeface="Georgia" pitchFamily="18" charset="0"/>
              </a:rPr>
              <a:t>Внимание! При установке на переднем сиденье автомобиля обязательно отключайте фронтальную подушку безопасности!</a:t>
            </a:r>
            <a:endParaRPr lang="ru-RU" sz="2000" dirty="0"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779912" y="5445224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000" b="1" dirty="0">
                <a:solidFill>
                  <a:srgbClr val="FF0000"/>
                </a:solidFill>
                <a:latin typeface="Georgia" pitchFamily="18" charset="0"/>
              </a:rPr>
              <a:t>Внимание! Не располагайте малыша головой к двери.</a:t>
            </a:r>
            <a:endParaRPr lang="ru-RU" sz="2000" dirty="0">
              <a:solidFill>
                <a:srgbClr val="FF0000"/>
              </a:solidFill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5324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440618"/>
            <a:ext cx="903649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endParaRPr lang="ru-RU" sz="32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  <a:p>
            <a:pPr algn="ctr" fontAlgn="base"/>
            <a:r>
              <a:rPr lang="ru-RU" sz="3200" dirty="0">
                <a:latin typeface="Georgia" pitchFamily="18" charset="0"/>
              </a:rPr>
              <a:t>              </a:t>
            </a:r>
          </a:p>
        </p:txBody>
      </p:sp>
      <p:pic>
        <p:nvPicPr>
          <p:cNvPr id="2" name="Picture 2" descr="http://www.mansfieldct.org/Schools/MMS/staff/moulton/What%20Are%20Your%20Chances%20Presentation_files/slide0001_background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1329"/>
            <a:ext cx="9258440" cy="6889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23528" y="260648"/>
            <a:ext cx="8424936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000" b="1" dirty="0" smtClean="0">
              <a:solidFill>
                <a:srgbClr val="C00000"/>
              </a:solidFill>
              <a:latin typeface="Georgia" pitchFamily="18" charset="0"/>
            </a:endParaRPr>
          </a:p>
          <a:p>
            <a:pPr algn="just">
              <a:lnSpc>
                <a:spcPct val="150000"/>
              </a:lnSpc>
            </a:pPr>
            <a:endParaRPr lang="ru-RU" sz="2000" b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74251" y="469968"/>
            <a:ext cx="8208912" cy="566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u="sng" dirty="0">
                <a:solidFill>
                  <a:srgbClr val="C00000"/>
                </a:solidFill>
                <a:latin typeface="Georgia" pitchFamily="18" charset="0"/>
              </a:rPr>
              <a:t>Группа 1</a:t>
            </a:r>
            <a:r>
              <a:rPr lang="ru-RU" b="1" dirty="0">
                <a:solidFill>
                  <a:srgbClr val="C00000"/>
                </a:solidFill>
                <a:latin typeface="Georgia" pitchFamily="18" charset="0"/>
              </a:rPr>
              <a:t>:  Эти кресла, как правило, имеют несколько положений наклона (для бодрствования и сна). Устанавливаются, в большинстве, по ходу движения на заднем сиденье</a:t>
            </a:r>
            <a:r>
              <a:rPr lang="ru-RU" b="1" dirty="0" smtClean="0">
                <a:solidFill>
                  <a:srgbClr val="C00000"/>
                </a:solidFill>
                <a:latin typeface="Georgia" pitchFamily="18" charset="0"/>
              </a:rPr>
              <a:t>.</a:t>
            </a:r>
          </a:p>
          <a:p>
            <a:pPr algn="just"/>
            <a:endParaRPr lang="ru-RU" sz="1000" b="1" dirty="0">
              <a:solidFill>
                <a:srgbClr val="C00000"/>
              </a:solidFill>
              <a:latin typeface="Georgia" pitchFamily="18" charset="0"/>
            </a:endParaRPr>
          </a:p>
          <a:p>
            <a:pPr algn="just"/>
            <a:r>
              <a:rPr lang="ru-RU" b="1" dirty="0">
                <a:solidFill>
                  <a:srgbClr val="C00000"/>
                </a:solidFill>
                <a:latin typeface="Georgia" pitchFamily="18" charset="0"/>
              </a:rPr>
              <a:t>  </a:t>
            </a:r>
            <a:r>
              <a:rPr lang="ru-RU" b="1" u="sng" dirty="0">
                <a:solidFill>
                  <a:srgbClr val="C00000"/>
                </a:solidFill>
                <a:latin typeface="Georgia" pitchFamily="18" charset="0"/>
              </a:rPr>
              <a:t>Группа 2</a:t>
            </a:r>
            <a:r>
              <a:rPr lang="ru-RU" b="1" dirty="0">
                <a:solidFill>
                  <a:srgbClr val="C00000"/>
                </a:solidFill>
                <a:latin typeface="Georgia" pitchFamily="18" charset="0"/>
              </a:rPr>
              <a:t>:  Для детей постарше выпускаются кресла, которые предусматривают по мере роста ребенка переход от использования внутренних ремней кресла к внешним, автомобильным. В дальнейшем с ростом ребенка спинку такого автокресла можно снять, оставив только сиденье. Устанавливаются только по ходу движения на заднем сиденье</a:t>
            </a:r>
            <a:r>
              <a:rPr lang="ru-RU" b="1" dirty="0" smtClean="0">
                <a:solidFill>
                  <a:srgbClr val="C00000"/>
                </a:solidFill>
                <a:latin typeface="Georgia" pitchFamily="18" charset="0"/>
              </a:rPr>
              <a:t>.</a:t>
            </a:r>
          </a:p>
          <a:p>
            <a:pPr algn="just"/>
            <a:endParaRPr lang="ru-RU" sz="1000" b="1" dirty="0">
              <a:solidFill>
                <a:srgbClr val="C00000"/>
              </a:solidFill>
              <a:latin typeface="Georgia" pitchFamily="18" charset="0"/>
            </a:endParaRPr>
          </a:p>
          <a:p>
            <a:pPr algn="just"/>
            <a:r>
              <a:rPr lang="ru-RU" b="1" dirty="0">
                <a:solidFill>
                  <a:srgbClr val="C00000"/>
                </a:solidFill>
                <a:latin typeface="Georgia" pitchFamily="18" charset="0"/>
              </a:rPr>
              <a:t>  </a:t>
            </a:r>
            <a:r>
              <a:rPr lang="ru-RU" b="1" u="sng" dirty="0">
                <a:solidFill>
                  <a:srgbClr val="C00000"/>
                </a:solidFill>
                <a:latin typeface="Georgia" pitchFamily="18" charset="0"/>
              </a:rPr>
              <a:t>Группа 3</a:t>
            </a:r>
            <a:r>
              <a:rPr lang="ru-RU" b="1" dirty="0">
                <a:solidFill>
                  <a:srgbClr val="C00000"/>
                </a:solidFill>
                <a:latin typeface="Georgia" pitchFamily="18" charset="0"/>
              </a:rPr>
              <a:t>:  В самой старшей группе в качестве устройства безопасности используются только сиденья-подкладки. Ребенок в этом случае фиксируются штатными автомобильными ремнями</a:t>
            </a:r>
            <a:r>
              <a:rPr lang="ru-RU" b="1" dirty="0" smtClean="0">
                <a:solidFill>
                  <a:srgbClr val="C00000"/>
                </a:solidFill>
                <a:latin typeface="Georgia" pitchFamily="18" charset="0"/>
              </a:rPr>
              <a:t>.</a:t>
            </a:r>
          </a:p>
          <a:p>
            <a:pPr algn="just"/>
            <a:endParaRPr lang="ru-RU" b="1" dirty="0">
              <a:solidFill>
                <a:srgbClr val="C00000"/>
              </a:solidFill>
              <a:latin typeface="Georgia" pitchFamily="18" charset="0"/>
            </a:endParaRPr>
          </a:p>
          <a:p>
            <a:pPr algn="just"/>
            <a:r>
              <a:rPr lang="ru-RU" b="1" dirty="0">
                <a:solidFill>
                  <a:srgbClr val="C00000"/>
                </a:solidFill>
                <a:latin typeface="Georgia" pitchFamily="18" charset="0"/>
              </a:rPr>
              <a:t>  Выпускаются также универсальные автокресла-</a:t>
            </a:r>
            <a:r>
              <a:rPr lang="ru-RU" b="1" dirty="0" err="1">
                <a:solidFill>
                  <a:srgbClr val="C00000"/>
                </a:solidFill>
                <a:latin typeface="Georgia" pitchFamily="18" charset="0"/>
              </a:rPr>
              <a:t>трансформеры</a:t>
            </a:r>
            <a:r>
              <a:rPr lang="ru-RU" b="1" dirty="0">
                <a:solidFill>
                  <a:srgbClr val="C00000"/>
                </a:solidFill>
                <a:latin typeface="Georgia" pitchFamily="18" charset="0"/>
              </a:rPr>
              <a:t>, подходящие для нескольких групп детей (1, 2, 3). Эти кресла более практичны, их хватит на более продолжительный срок.</a:t>
            </a:r>
          </a:p>
        </p:txBody>
      </p:sp>
    </p:spTree>
    <p:extLst>
      <p:ext uri="{BB962C8B-B14F-4D97-AF65-F5344CB8AC3E}">
        <p14:creationId xmlns:p14="http://schemas.microsoft.com/office/powerpoint/2010/main" val="2271504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594</TotalTime>
  <Words>1149</Words>
  <Application>Microsoft Office PowerPoint</Application>
  <PresentationFormat>Экран (4:3)</PresentationFormat>
  <Paragraphs>118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Садик</dc:creator>
  <cp:lastModifiedBy>Садик</cp:lastModifiedBy>
  <cp:revision>66</cp:revision>
  <dcterms:created xsi:type="dcterms:W3CDTF">2017-01-12T11:07:28Z</dcterms:created>
  <dcterms:modified xsi:type="dcterms:W3CDTF">2017-02-26T15:29:35Z</dcterms:modified>
</cp:coreProperties>
</file>