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16" r:id="rId2"/>
    <p:sldId id="340" r:id="rId3"/>
    <p:sldId id="317" r:id="rId4"/>
    <p:sldId id="318" r:id="rId5"/>
    <p:sldId id="344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9" r:id="rId16"/>
    <p:sldId id="330" r:id="rId17"/>
    <p:sldId id="331" r:id="rId18"/>
    <p:sldId id="328" r:id="rId19"/>
    <p:sldId id="332" r:id="rId20"/>
    <p:sldId id="333" r:id="rId21"/>
    <p:sldId id="334" r:id="rId22"/>
    <p:sldId id="335" r:id="rId23"/>
    <p:sldId id="338" r:id="rId24"/>
    <p:sldId id="336" r:id="rId25"/>
    <p:sldId id="337" r:id="rId26"/>
    <p:sldId id="339" r:id="rId27"/>
    <p:sldId id="343" r:id="rId28"/>
    <p:sldId id="34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8924-2CAD-4793-8144-4B3D92E55F1B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2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0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6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.jpeg"/><Relationship Id="rId7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.jpeg"/><Relationship Id="rId7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57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57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6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57.jpeg"/><Relationship Id="rId9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6.jpeg"/><Relationship Id="rId7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81.jpeg"/><Relationship Id="rId10" Type="http://schemas.openxmlformats.org/officeDocument/2006/relationships/image" Target="../media/image85.jpeg"/><Relationship Id="rId4" Type="http://schemas.openxmlformats.org/officeDocument/2006/relationships/image" Target="../media/image68.jpeg"/><Relationship Id="rId9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6.jpeg"/><Relationship Id="rId7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image" Target="../media/image68.jpeg"/><Relationship Id="rId5" Type="http://schemas.openxmlformats.org/officeDocument/2006/relationships/image" Target="../media/image87.jpeg"/><Relationship Id="rId10" Type="http://schemas.openxmlformats.org/officeDocument/2006/relationships/image" Target="../media/image57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1322" y="1988840"/>
            <a:ext cx="1104646" cy="1148383"/>
          </a:xfrm>
          <a:prstGeom prst="rect">
            <a:avLst/>
          </a:prstGeom>
        </p:spPr>
      </p:pic>
      <p:pic>
        <p:nvPicPr>
          <p:cNvPr id="4" name="Рисунок 3" descr="depositphotos_61068627-stock-illustration-water-drop-cartoon-charact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941168"/>
            <a:ext cx="1492939" cy="15567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4429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dventure" pitchFamily="2" charset="0"/>
              </a:rPr>
              <a:t>Муниципальное автономное  дошкольное образовательное учреждения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dventure" pitchFamily="2" charset="0"/>
              </a:rPr>
              <a:t>детский сад  № 3 «Светлячок»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Проект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ЦЕНИТЕ ВОДУ, БЕРЕГИТЕ,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ПРИРОДОЙ ДАН НАМ ДАР ТАКОЙ»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32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Воспитатель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Ускова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Т.Г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  <a:cs typeface="Times New Roman" pitchFamily="18" charset="0"/>
              </a:rPr>
              <a:t>1квалификационная категория.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Кировград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2018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год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6" name="Рисунок 5" descr="голубые-пузыри-248951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7" y="836712"/>
            <a:ext cx="1526299" cy="1144724"/>
          </a:xfrm>
          <a:prstGeom prst="rect">
            <a:avLst/>
          </a:prstGeom>
        </p:spPr>
      </p:pic>
      <p:pic>
        <p:nvPicPr>
          <p:cNvPr id="7" name="Рисунок 6" descr="голубые-пузыри-248951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764704"/>
            <a:ext cx="1142256" cy="8566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1196752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-728043"/>
            <a:ext cx="8352928" cy="109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3200" dirty="0" smtClean="0"/>
              <a:t> </a:t>
            </a:r>
            <a:endParaRPr lang="ru-RU" sz="32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Экспериментирование: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Вода состоит из капелек - пипеткой набираем воду в стакан.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«Прятки» - прячем камешки в прозрачную  и подкрашенную воду.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«Чистые – грязные ладошки» - отпечатки ладошек на полотенце.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«Можно ли склеить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бумагу водой?»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Игры с водой: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«Поймай шарик»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«Водяная мельница»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«Перельём водичку» -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переливаем воду лейкой через воронку в пластмассовую бутылку.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Развлечение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«Улыбнитесь поскорей, сегодня праздник пузырей!»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Акция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«Экономь воду»</a:t>
            </a:r>
          </a:p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5" name="Рисунок 4" descr="SAM_4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1363" y="2276872"/>
            <a:ext cx="409308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260648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04664"/>
            <a:ext cx="8496944" cy="930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Речевое развитие.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Пословицы, поговорки, загадки о воде.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Заучивание стихотворения «Умываемся водой» Е.Крапивин.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Чтение произведений :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Б.Заходер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«Что случилось с водой?», Н.Рыжова «Жила – была реченька», «Как люди обидели реку»,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А.Барто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«Девочка чумазая», В.Бианки «Купание медвежат», К.Чуковский «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Мойдодыр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Составление рассказа из личного опыта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«О рыбалке»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Речевые игры: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«Бывает – не бывает?»,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«Хорошо – плохо»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Детский час: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Викторина «Вода вокруг нас»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5" name="Рисунок 4" descr="SAM_4169.JPG"/>
          <p:cNvPicPr>
            <a:picLocks noChangeAspect="1"/>
          </p:cNvPicPr>
          <p:nvPr/>
        </p:nvPicPr>
        <p:blipFill>
          <a:blip r:embed="rId4" cstate="print"/>
          <a:srcRect l="7318" t="5443"/>
          <a:stretch>
            <a:fillRect/>
          </a:stretch>
        </p:blipFill>
        <p:spPr>
          <a:xfrm>
            <a:off x="5310031" y="4221088"/>
            <a:ext cx="351044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1340768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04664"/>
            <a:ext cx="8352928" cy="910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Социально – коммуникативное развитие.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Дидактическая игра: «Плавает, летает, ползает», «Тонет – не тонет»,  «Чья это тень?», «Поймай рыбку», «Птицы, звери, рыбы»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Сюжетно-ролевые игры: «Морское путешествие», «Купаем куклу Олю», «Угощаем гостей чаем»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Конструирование из природного материала «Кораблики»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Театрализация сказки «Как медвежонок живую воду искал»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Строительная игра «Мост через реку»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Беседа «Элементарные правила поведения на воде»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Создание книжки «Вода – источник жизни»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1340768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95378"/>
            <a:ext cx="8352928" cy="93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Художественно – эстетическое развитие.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Аппликация «Аквариум с рыбками»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Аппликация «Рыбки плавают в водице»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Раскраски «У родителей и деток, вся одежда из монеток»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 Лепка «Лужа – ручеёк»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Прослушивание звуков: дождя, плеск воды, вода из крана.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Физическое развитие.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Подвижные игры: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«Море волнуется»,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«Караси и щука», «Удочка»,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«Солнышко и дождик»,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«Перепрыгни через ручеёк», «Дождик, лужа, ручеёк», «Не загрязняйте наши реки»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Утренняя гимнастика «Путешествие капельки»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5" name="Рисунок 4" descr="SAM_4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140968"/>
            <a:ext cx="358145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404664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890987"/>
            <a:ext cx="7992888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Работа с родителями.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Консультации «Закаливаем водой», «Опыты и эксперименты с водой в домашних условиях», «Поведение на воде» «Закаливание водой», «Игры с водой»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Беседа с детьми «Где у нас в доме есть вода и как мы её используем?»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Беседа – опрос «Что мы знаем о воде?»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Участие в фото выставке «Вода – это жизнь»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Участие в создании плакатов «Кому нужна вода?», «Где используют воду»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 Участие в создании книги «Вода – источник жизни»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5" name="Рисунок 4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332656"/>
            <a:ext cx="1382283" cy="1036712"/>
          </a:xfrm>
          <a:prstGeom prst="rect">
            <a:avLst/>
          </a:prstGeom>
        </p:spPr>
      </p:pic>
      <p:pic>
        <p:nvPicPr>
          <p:cNvPr id="6" name="Рисунок 5" descr="21424453-smiling-water-drop-cartoon-charact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5373216"/>
            <a:ext cx="792088" cy="1253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72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60648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Реализация проекта.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 Развивающая предметно – пространственная среда.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</a:p>
        </p:txBody>
      </p:sp>
      <p:pic>
        <p:nvPicPr>
          <p:cNvPr id="22" name="Рисунок 21" descr="738980duw45bjia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725144"/>
            <a:ext cx="657225" cy="752475"/>
          </a:xfrm>
          <a:prstGeom prst="rect">
            <a:avLst/>
          </a:prstGeom>
        </p:spPr>
      </p:pic>
      <p:pic>
        <p:nvPicPr>
          <p:cNvPr id="21" name="Рисунок 20" descr="58556bfaa8e121590dadcb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80000">
            <a:off x="3211170" y="3117116"/>
            <a:ext cx="2371764" cy="864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04048" y="3861048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3789040"/>
            <a:ext cx="37444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</a:p>
          <a:p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27" name="Рисунок 26" descr="SAM_4104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323528" y="1412776"/>
            <a:ext cx="8388424" cy="486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26064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Познавательное развитие.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342900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328498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Рассматривание иллюстраций «Обитатели морей»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27585" y="3284984"/>
            <a:ext cx="36724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Рассматривание глобуса: реки, моря, океаны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6381328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Труд. Моем игрушки, поливаем цветы.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5805264"/>
            <a:ext cx="435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Наблюдения: вода бежит из крана, воспитатель поливает песок, помощник воспитателя моет посуду.</a:t>
            </a:r>
          </a:p>
        </p:txBody>
      </p:sp>
      <p:pic>
        <p:nvPicPr>
          <p:cNvPr id="42" name="Рисунок 41" descr="SAM_4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911" y="836712"/>
            <a:ext cx="409308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Рисунок 42" descr="SAM_4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836712"/>
            <a:ext cx="4109193" cy="2313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Рисунок 45" descr="SAM_4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847713"/>
            <a:ext cx="2880320" cy="162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Рисунок 44" descr="SAM_4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509120"/>
            <a:ext cx="1926823" cy="1830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Рисунок 46" descr="SAM_42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5" y="3861048"/>
            <a:ext cx="2667561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Рисунок 47" descr="SAM_427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3645024"/>
            <a:ext cx="1331678" cy="2166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depositphotos_12492640-stock-photo-happy-water-drop-over-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260648"/>
            <a:ext cx="648072" cy="6737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26064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Познавательное развитие.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342900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79712" y="3429000"/>
            <a:ext cx="41764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Конкурс «Песочные фантазии»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6381328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5013176"/>
            <a:ext cx="27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Интеллектуальная игра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«Что мы знаем о воде»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За правильный ответ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жетон - ракушка.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Где, зачем и почему?</a:t>
            </a:r>
          </a:p>
          <a:p>
            <a:r>
              <a:rPr lang="ru-RU" sz="1600" dirty="0" smtClean="0"/>
              <a:t>            </a:t>
            </a:r>
          </a:p>
        </p:txBody>
      </p:sp>
      <p:pic>
        <p:nvPicPr>
          <p:cNvPr id="16" name="Рисунок 15" descr="SAM_4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165001" cy="178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depositphotos_12492663-stock-photo-water-drop-holding-a-bann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35896" y="476672"/>
            <a:ext cx="5508104" cy="2996952"/>
          </a:xfrm>
          <a:prstGeom prst="rect">
            <a:avLst/>
          </a:prstGeom>
        </p:spPr>
      </p:pic>
      <p:pic>
        <p:nvPicPr>
          <p:cNvPr id="15" name="Рисунок 14" descr="SAM_40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340768"/>
            <a:ext cx="3109100" cy="1750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SAM_4294.JPG"/>
          <p:cNvPicPr>
            <a:picLocks noChangeAspect="1"/>
          </p:cNvPicPr>
          <p:nvPr/>
        </p:nvPicPr>
        <p:blipFill>
          <a:blip r:embed="rId6" cstate="print"/>
          <a:srcRect l="19280"/>
          <a:stretch>
            <a:fillRect/>
          </a:stretch>
        </p:blipFill>
        <p:spPr>
          <a:xfrm rot="21035986">
            <a:off x="3693635" y="4563910"/>
            <a:ext cx="2582484" cy="1801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SAM_42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077072"/>
            <a:ext cx="3069305" cy="1727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72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466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dventure" pitchFamily="2" charset="0"/>
              </a:rPr>
              <a:t>Экспериментирование.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3573016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Чистые – грязные ладошки.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573016"/>
            <a:ext cx="40324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Вода состоит из капелек.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6237312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Можно ли склеить бумагу водой</a:t>
            </a:r>
            <a:r>
              <a:rPr lang="ru-RU" sz="1600" dirty="0" smtClean="0"/>
              <a:t>?</a:t>
            </a:r>
            <a:endParaRPr lang="ru-RU" sz="1600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6237312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Прятки» - спрятали камешек в цветной воде. </a:t>
            </a:r>
          </a:p>
        </p:txBody>
      </p:sp>
      <p:pic>
        <p:nvPicPr>
          <p:cNvPr id="24" name="Рисунок 23" descr="SAM_4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78093"/>
            <a:ext cx="2520280" cy="254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SAM_41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08542"/>
            <a:ext cx="3653459" cy="2056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SAM_4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77072"/>
            <a:ext cx="3591874" cy="2022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 descr="SAM_41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1844824"/>
            <a:ext cx="2781274" cy="163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SAM_41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908720"/>
            <a:ext cx="2483768" cy="1614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голубые-пузыри-248951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836712"/>
            <a:ext cx="1454291" cy="1090718"/>
          </a:xfrm>
          <a:prstGeom prst="rect">
            <a:avLst/>
          </a:prstGeom>
        </p:spPr>
      </p:pic>
      <p:pic>
        <p:nvPicPr>
          <p:cNvPr id="21" name="Рисунок 20" descr="depositphotos_61068627-stock-illustration-water-drop-cartoon-character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5301208"/>
            <a:ext cx="1152128" cy="1345420"/>
          </a:xfrm>
          <a:prstGeom prst="rect">
            <a:avLst/>
          </a:prstGeom>
        </p:spPr>
      </p:pic>
      <p:pic>
        <p:nvPicPr>
          <p:cNvPr id="22" name="Рисунок 21" descr="depositphotos_12492640-stock-photo-happy-water-drop-over-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836712"/>
            <a:ext cx="896849" cy="1076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72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7667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dventure" pitchFamily="2" charset="0"/>
              </a:rPr>
              <a:t>Игры с водой.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3501008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Перельём водичку (используем воронку</a:t>
            </a:r>
            <a:r>
              <a:rPr lang="ru-RU" sz="1600" dirty="0" smtClean="0"/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429000"/>
            <a:ext cx="3960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                     Поймай шарик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         </a:t>
            </a:r>
            <a:endParaRPr lang="ru-RU" sz="1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5983118"/>
            <a:ext cx="27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Игра «Водяная мельница»</a:t>
            </a:r>
            <a:endParaRPr lang="ru-RU" sz="16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5949280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Рисунок 25" descr="SAM_4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727" y="1052736"/>
            <a:ext cx="422099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SAM_4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8108" y="1052736"/>
            <a:ext cx="422099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Рисунок 31" descr="depositphotos_12492663-stock-photo-water-drop-holding-a-bann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56992"/>
            <a:ext cx="6157968" cy="3501008"/>
          </a:xfrm>
          <a:prstGeom prst="rect">
            <a:avLst/>
          </a:prstGeom>
        </p:spPr>
      </p:pic>
      <p:pic>
        <p:nvPicPr>
          <p:cNvPr id="31" name="Рисунок 30" descr="SAM_4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336015"/>
            <a:ext cx="3600400" cy="2026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32" descr="голубые-пузыри-248951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0"/>
            <a:ext cx="1728192" cy="1296144"/>
          </a:xfrm>
          <a:prstGeom prst="rect">
            <a:avLst/>
          </a:prstGeom>
        </p:spPr>
      </p:pic>
      <p:pic>
        <p:nvPicPr>
          <p:cNvPr id="34" name="Рисунок 33" descr="голубые-пузыри-248951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933056"/>
            <a:ext cx="2438400" cy="1828800"/>
          </a:xfrm>
          <a:prstGeom prst="rect">
            <a:avLst/>
          </a:prstGeom>
        </p:spPr>
      </p:pic>
      <p:pic>
        <p:nvPicPr>
          <p:cNvPr id="16" name="Рисунок 15" descr="depositphotos_12492640-stock-photo-happy-water-drop-over-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6" y="260648"/>
            <a:ext cx="864096" cy="8983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806854"/>
            <a:ext cx="777686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000" b="1" dirty="0" smtClean="0">
              <a:solidFill>
                <a:srgbClr val="C00000"/>
              </a:solidFill>
              <a:latin typeface="Adventure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9" name="Рисунок 8" descr="depositphotos_12492663-stock-photo-water-drop-holding-a-bann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1052736"/>
            <a:ext cx="8892480" cy="54665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2636912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Человек, запомни навсегда: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Символ жизни на земле – Вода!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Экономь её и береги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Мы ведь на планете не одни!</a:t>
            </a:r>
          </a:p>
        </p:txBody>
      </p:sp>
      <p:pic>
        <p:nvPicPr>
          <p:cNvPr id="8" name="Рисунок 7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-34788"/>
            <a:ext cx="2664296" cy="1998222"/>
          </a:xfrm>
          <a:prstGeom prst="rect">
            <a:avLst/>
          </a:prstGeom>
        </p:spPr>
      </p:pic>
      <p:pic>
        <p:nvPicPr>
          <p:cNvPr id="11" name="Рисунок 10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3630">
            <a:off x="2722639" y="432570"/>
            <a:ext cx="2598469" cy="1694113"/>
          </a:xfrm>
          <a:prstGeom prst="rect">
            <a:avLst/>
          </a:prstGeom>
        </p:spPr>
      </p:pic>
      <p:pic>
        <p:nvPicPr>
          <p:cNvPr id="13" name="Рисунок 12" descr="depositphotos_12492640-stock-photo-happy-water-drop-over-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9552" y="332656"/>
            <a:ext cx="1127602" cy="1292399"/>
          </a:xfrm>
          <a:prstGeom prst="rect">
            <a:avLst/>
          </a:prstGeom>
        </p:spPr>
      </p:pic>
      <p:pic>
        <p:nvPicPr>
          <p:cNvPr id="14" name="Рисунок 13" descr="depositphotos_61068627-stock-illustration-water-drop-cartoon-charact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52319" y="5013176"/>
            <a:ext cx="1427659" cy="1545646"/>
          </a:xfrm>
          <a:prstGeom prst="rect">
            <a:avLst/>
          </a:prstGeom>
        </p:spPr>
      </p:pic>
      <p:pic>
        <p:nvPicPr>
          <p:cNvPr id="15" name="Рисунок 14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5" y="2547882"/>
            <a:ext cx="1366845" cy="10251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72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-243408"/>
            <a:ext cx="81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Развлечение </a:t>
            </a:r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«Улыбнитесь поскорей, сегодня праздник пузырей!»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3717032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Раз, два, три, я пускаю пузыри.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717032"/>
            <a:ext cx="38164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Конкурс «Одеяло из пены»</a:t>
            </a:r>
          </a:p>
          <a:p>
            <a:r>
              <a:rPr lang="ru-RU" sz="1600" dirty="0" smtClean="0"/>
              <a:t>          </a:t>
            </a:r>
            <a:endParaRPr lang="ru-RU" sz="1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6237312"/>
            <a:ext cx="4139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Вода, водица, помоги нам охладиться!</a:t>
            </a:r>
            <a:endParaRPr lang="ru-RU" sz="16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6453336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" name="Рисунок 33" descr="голубые-пузыри-24895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933056"/>
            <a:ext cx="2438400" cy="1828800"/>
          </a:xfrm>
          <a:prstGeom prst="rect">
            <a:avLst/>
          </a:prstGeom>
        </p:spPr>
      </p:pic>
      <p:pic>
        <p:nvPicPr>
          <p:cNvPr id="16" name="Рисунок 15" descr="SAM_4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3"/>
            <a:ext cx="422099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SAM_40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149080"/>
            <a:ext cx="345354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SAM_40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8108" y="1196752"/>
            <a:ext cx="422099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SAM_41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117610"/>
            <a:ext cx="3604628" cy="2029272"/>
          </a:xfrm>
          <a:prstGeom prst="roundRect">
            <a:avLst>
              <a:gd name="adj" fmla="val 13791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539552" y="6165304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Выдуваем пузыри, вот какие посмотри.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Конкурс «У кого больше пузырь»</a:t>
            </a:r>
          </a:p>
        </p:txBody>
      </p:sp>
      <p:pic>
        <p:nvPicPr>
          <p:cNvPr id="27" name="Рисунок 26" descr="depositphotos_61068627-stock-illustration-water-drop-cartoon-characte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40352" y="404664"/>
            <a:ext cx="1152128" cy="1133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72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6376" y="836712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5949280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" name="Рисунок 24" descr="depositphotos_12492663-stock-photo-water-drop-holding-a-bann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"/>
            <a:ext cx="5544616" cy="285293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499992" y="980728"/>
            <a:ext cx="33843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Акция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dventure" pitchFamily="2" charset="0"/>
              </a:rPr>
              <a:t>«Экономь воду»</a:t>
            </a:r>
            <a:endParaRPr lang="ru-RU" sz="3200" b="1" dirty="0" smtClean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33" name="Рисунок 32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1645746"/>
            <a:ext cx="2016224" cy="1163782"/>
          </a:xfrm>
          <a:prstGeom prst="rect">
            <a:avLst/>
          </a:prstGeom>
        </p:spPr>
      </p:pic>
      <p:pic>
        <p:nvPicPr>
          <p:cNvPr id="34" name="Рисунок 33" descr="голубые-пузыри-248951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332656"/>
            <a:ext cx="1440160" cy="1080120"/>
          </a:xfrm>
          <a:prstGeom prst="rect">
            <a:avLst/>
          </a:prstGeom>
        </p:spPr>
      </p:pic>
      <p:pic>
        <p:nvPicPr>
          <p:cNvPr id="27" name="Рисунок 26" descr="SAM_41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708920"/>
            <a:ext cx="332563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SAM_41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779018"/>
            <a:ext cx="3240360" cy="1824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SAM_41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23786" y="2708920"/>
            <a:ext cx="345354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 descr="SAM_419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4797152"/>
            <a:ext cx="3120031" cy="1756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Рисунок 31" descr="SAM_4206.JPG"/>
          <p:cNvPicPr>
            <a:picLocks noChangeAspect="1"/>
          </p:cNvPicPr>
          <p:nvPr/>
        </p:nvPicPr>
        <p:blipFill>
          <a:blip r:embed="rId10" cstate="print"/>
          <a:srcRect l="21845" r="15363"/>
          <a:stretch>
            <a:fillRect/>
          </a:stretch>
        </p:blipFill>
        <p:spPr>
          <a:xfrm>
            <a:off x="3419872" y="3717032"/>
            <a:ext cx="230425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34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5694218"/>
            <a:ext cx="2016224" cy="11637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91880" y="573325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Раздаем листовки,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всем </a:t>
            </a:r>
            <a:r>
              <a:rPr lang="ru-RU" b="1" dirty="0" smtClean="0">
                <a:solidFill>
                  <a:srgbClr val="C00000"/>
                </a:solidFill>
              </a:rPr>
              <a:t>без остановки!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72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Художественно – эстетическое развитие.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371703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Аппликация «Рыбки плавают в водице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717032"/>
            <a:ext cx="38164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Аппликация «Рыбка в аквариуме»</a:t>
            </a:r>
          </a:p>
          <a:p>
            <a:r>
              <a:rPr lang="ru-RU" sz="1600" dirty="0" smtClean="0"/>
              <a:t>          </a:t>
            </a:r>
            <a:endParaRPr lang="ru-RU" sz="1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165304"/>
            <a:ext cx="4067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Рисование «Вода-водица»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6237312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" name="Рисунок 33" descr="голубые-пузыри-24895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933056"/>
            <a:ext cx="2438400" cy="18288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9552" y="6165304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Раскраски «У родителей и деток, вся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одежда из монеток»</a:t>
            </a:r>
          </a:p>
        </p:txBody>
      </p:sp>
      <p:pic>
        <p:nvPicPr>
          <p:cNvPr id="25" name="Рисунок 24" descr="SAM_4131.JPG"/>
          <p:cNvPicPr>
            <a:picLocks noChangeAspect="1"/>
          </p:cNvPicPr>
          <p:nvPr/>
        </p:nvPicPr>
        <p:blipFill>
          <a:blip r:embed="rId4" cstate="print">
            <a:lum/>
          </a:blip>
          <a:srcRect l="25588" r="12200" b="9434"/>
          <a:stretch>
            <a:fillRect/>
          </a:stretch>
        </p:blipFill>
        <p:spPr>
          <a:xfrm>
            <a:off x="395536" y="980728"/>
            <a:ext cx="3456384" cy="2655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SAM_40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027" y="4077072"/>
            <a:ext cx="370935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SAM_41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77072"/>
            <a:ext cx="383727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 descr="21424453-smiling-water-drop-cartoon-characte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601800" cy="843039"/>
          </a:xfrm>
          <a:prstGeom prst="rect">
            <a:avLst/>
          </a:prstGeom>
        </p:spPr>
      </p:pic>
      <p:pic>
        <p:nvPicPr>
          <p:cNvPr id="21" name="Рисунок 20" descr="1369903327_karandash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6" y="5217940"/>
            <a:ext cx="950915" cy="1352028"/>
          </a:xfrm>
          <a:prstGeom prst="rect">
            <a:avLst/>
          </a:prstGeom>
        </p:spPr>
      </p:pic>
      <p:pic>
        <p:nvPicPr>
          <p:cNvPr id="26" name="Рисунок 25" descr="SAM_41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980728"/>
            <a:ext cx="4748738" cy="2673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depositphotos_61068627-stock-illustration-water-drop-cartoon-character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35896" y="5085184"/>
            <a:ext cx="1152128" cy="1133650"/>
          </a:xfrm>
          <a:prstGeom prst="rect">
            <a:avLst/>
          </a:prstGeom>
        </p:spPr>
      </p:pic>
      <p:pic>
        <p:nvPicPr>
          <p:cNvPr id="23" name="Рисунок 22" descr="голубые-пузыри-24895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260648"/>
            <a:ext cx="1382283" cy="10367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72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6064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Adventure" pitchFamily="2" charset="0"/>
              </a:rPr>
              <a:t>Развитие речи.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Чтение произведения «Маленькое море» В.Ильин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Составление рассказа из личного опыта «Какой отдых без рыбалки!»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Пословицы, поговорки стихи о воде.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3501008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429000"/>
            <a:ext cx="39604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</a:t>
            </a:r>
            <a:endParaRPr lang="ru-RU" sz="1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5949280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" name="Рисунок 33" descr="голубые-пузыри-24895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933056"/>
            <a:ext cx="2438400" cy="1828800"/>
          </a:xfrm>
          <a:prstGeom prst="rect">
            <a:avLst/>
          </a:prstGeom>
        </p:spPr>
      </p:pic>
      <p:pic>
        <p:nvPicPr>
          <p:cNvPr id="21" name="Рисунок 20" descr="SAM_4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856990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depositphotos_61068627-stock-illustration-water-drop-cartoon-charact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1296144" cy="1205658"/>
          </a:xfrm>
          <a:prstGeom prst="rect">
            <a:avLst/>
          </a:prstGeom>
        </p:spPr>
      </p:pic>
      <p:pic>
        <p:nvPicPr>
          <p:cNvPr id="14" name="Рисунок 13" descr="depositphotos_12492640-stock-photo-happy-water-drop-over-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692696"/>
            <a:ext cx="1008112" cy="10480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72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-243408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Социально – коммуникативное развитие.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328498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Конструирование из природного материала «Кораблики»</a:t>
            </a:r>
          </a:p>
          <a:p>
            <a:r>
              <a:rPr lang="ru-RU" sz="1600" dirty="0" smtClean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3212976"/>
            <a:ext cx="3528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Сюжетно ролевая игра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«Купаем куклу Олю»</a:t>
            </a:r>
          </a:p>
          <a:p>
            <a:r>
              <a:rPr lang="ru-RU" sz="1600" dirty="0" smtClean="0"/>
              <a:t>          </a:t>
            </a:r>
            <a:endParaRPr lang="ru-RU" sz="1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6165304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Дидактическая игра «Поймай рыбку», «Тонет не тонет», «Летает, ползает, плавает»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5949280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" name="Рисунок 33" descr="голубые-пузыри-24895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933056"/>
            <a:ext cx="2438400" cy="18288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55576" y="616530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Сюжетно ролевая игра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«Угощаем гостей чаем» </a:t>
            </a:r>
          </a:p>
        </p:txBody>
      </p:sp>
      <p:pic>
        <p:nvPicPr>
          <p:cNvPr id="27" name="Рисунок 26" descr="depositphotos_61068627-stock-illustration-water-drop-cartoon-charact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24328" y="980728"/>
            <a:ext cx="1152128" cy="1133650"/>
          </a:xfrm>
          <a:prstGeom prst="rect">
            <a:avLst/>
          </a:prstGeom>
        </p:spPr>
      </p:pic>
      <p:pic>
        <p:nvPicPr>
          <p:cNvPr id="21" name="Рисунок 20" descr="SAM_42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836712"/>
            <a:ext cx="409308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SAM_4134.JPG"/>
          <p:cNvPicPr>
            <a:picLocks noChangeAspect="1"/>
          </p:cNvPicPr>
          <p:nvPr/>
        </p:nvPicPr>
        <p:blipFill>
          <a:blip r:embed="rId6" cstate="print"/>
          <a:srcRect l="23225" r="16138"/>
          <a:stretch>
            <a:fillRect/>
          </a:stretch>
        </p:blipFill>
        <p:spPr>
          <a:xfrm>
            <a:off x="4716016" y="836712"/>
            <a:ext cx="2520280" cy="2339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Рисунок 31" descr="SAM_4213.JPG"/>
          <p:cNvPicPr>
            <a:picLocks noChangeAspect="1"/>
          </p:cNvPicPr>
          <p:nvPr/>
        </p:nvPicPr>
        <p:blipFill>
          <a:blip r:embed="rId7" cstate="print">
            <a:lum bright="10000" contrast="20000"/>
          </a:blip>
          <a:srcRect l="27163" b="13630"/>
          <a:stretch>
            <a:fillRect/>
          </a:stretch>
        </p:blipFill>
        <p:spPr>
          <a:xfrm>
            <a:off x="7092280" y="2132856"/>
            <a:ext cx="1713959" cy="1144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32" descr="SAM_42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861048"/>
            <a:ext cx="4023921" cy="226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34" descr="SAM_4077.JPG"/>
          <p:cNvPicPr>
            <a:picLocks noChangeAspect="1"/>
          </p:cNvPicPr>
          <p:nvPr/>
        </p:nvPicPr>
        <p:blipFill>
          <a:blip r:embed="rId9" cstate="print"/>
          <a:srcRect l="32675" r="29525"/>
          <a:stretch>
            <a:fillRect/>
          </a:stretch>
        </p:blipFill>
        <p:spPr>
          <a:xfrm>
            <a:off x="7499638" y="4221088"/>
            <a:ext cx="1320833" cy="1967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Рисунок 35" descr="SAM_4080.JPG"/>
          <p:cNvPicPr>
            <a:picLocks noChangeAspect="1"/>
          </p:cNvPicPr>
          <p:nvPr/>
        </p:nvPicPr>
        <p:blipFill>
          <a:blip r:embed="rId10" cstate="print">
            <a:lum bright="20000" contrast="20000"/>
          </a:blip>
          <a:stretch>
            <a:fillRect/>
          </a:stretch>
        </p:blipFill>
        <p:spPr>
          <a:xfrm>
            <a:off x="4427984" y="3861048"/>
            <a:ext cx="2336470" cy="131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Рисунок 37" descr="SAM_428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20072" y="4941168"/>
            <a:ext cx="2123728" cy="1195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Рисунок 38" descr="SAM_4283.JPG"/>
          <p:cNvPicPr>
            <a:picLocks noChangeAspect="1"/>
          </p:cNvPicPr>
          <p:nvPr/>
        </p:nvPicPr>
        <p:blipFill>
          <a:blip r:embed="rId12" cstate="print"/>
          <a:srcRect r="54725"/>
          <a:stretch>
            <a:fillRect/>
          </a:stretch>
        </p:blipFill>
        <p:spPr>
          <a:xfrm>
            <a:off x="251520" y="692696"/>
            <a:ext cx="574541" cy="71440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72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-243408"/>
            <a:ext cx="81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dventure" pitchFamily="2" charset="0"/>
              </a:rPr>
              <a:t>Театрализация.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dventure" pitchFamily="2" charset="0"/>
              </a:rPr>
              <a:t>Сказка «Как медвежонок живую воду искал»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3140968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52736"/>
            <a:ext cx="89644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Приходите, приходите к нам на представление!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             Рыбка жалуется на загрязнение воды в реке. Цветок просит полить его чистой водой.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             Медвежонок просит человека о помощи. Вода из колодца – самая чистая!</a:t>
            </a:r>
          </a:p>
          <a:p>
            <a:r>
              <a:rPr lang="ru-RU" sz="1600" dirty="0" smtClean="0"/>
              <a:t>          </a:t>
            </a:r>
            <a:endParaRPr lang="ru-RU" sz="1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6237312"/>
            <a:ext cx="47525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Строительная игра </a:t>
            </a:r>
            <a:r>
              <a:rPr lang="ru-RU" sz="1600" b="1" dirty="0" smtClean="0">
                <a:solidFill>
                  <a:srgbClr val="002060"/>
                </a:solidFill>
              </a:rPr>
              <a:t>«Мост через реку»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" name="Рисунок 33" descr="голубые-пузыри-24895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5229200"/>
            <a:ext cx="1286272" cy="964704"/>
          </a:xfrm>
          <a:prstGeom prst="rect">
            <a:avLst/>
          </a:prstGeom>
        </p:spPr>
      </p:pic>
      <p:pic>
        <p:nvPicPr>
          <p:cNvPr id="31" name="Рисунок 30" descr="21424453-smiling-water-drop-cartoon-charact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01800" cy="843039"/>
          </a:xfrm>
          <a:prstGeom prst="rect">
            <a:avLst/>
          </a:prstGeom>
        </p:spPr>
      </p:pic>
      <p:pic>
        <p:nvPicPr>
          <p:cNvPr id="23" name="Рисунок 22" descr="SAM_4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844824"/>
            <a:ext cx="4032448" cy="227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depositphotos_61068627-stock-illustration-water-drop-cartoon-charact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24328" y="4797152"/>
            <a:ext cx="1225310" cy="1205658"/>
          </a:xfrm>
          <a:prstGeom prst="rect">
            <a:avLst/>
          </a:prstGeom>
        </p:spPr>
      </p:pic>
      <p:pic>
        <p:nvPicPr>
          <p:cNvPr id="25" name="Рисунок 24" descr="SAM_42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627" y="1844824"/>
            <a:ext cx="4144250" cy="2333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SAM_41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293096"/>
            <a:ext cx="409308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SAM_4102.JPG"/>
          <p:cNvPicPr>
            <a:picLocks noChangeAspect="1"/>
          </p:cNvPicPr>
          <p:nvPr/>
        </p:nvPicPr>
        <p:blipFill>
          <a:blip r:embed="rId9" cstate="print"/>
          <a:srcRect l="37400" t="34613" r="38188"/>
          <a:stretch>
            <a:fillRect/>
          </a:stretch>
        </p:blipFill>
        <p:spPr>
          <a:xfrm>
            <a:off x="4860032" y="4293096"/>
            <a:ext cx="1224136" cy="1845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karandash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5589240"/>
            <a:ext cx="1008112" cy="10400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7200" b="1" dirty="0" smtClean="0">
              <a:solidFill>
                <a:srgbClr val="FF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dventure" pitchFamily="2" charset="0"/>
              </a:rPr>
              <a:t>Физическое развитие.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3501008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Подвижная игра «Море волнуется</a:t>
            </a:r>
            <a:r>
              <a:rPr lang="ru-RU" sz="1600" dirty="0" smtClean="0"/>
              <a:t>»</a:t>
            </a:r>
          </a:p>
          <a:p>
            <a:endParaRPr lang="ru-RU" sz="1600" dirty="0" smtClean="0"/>
          </a:p>
          <a:p>
            <a:r>
              <a:rPr lang="ru-RU" sz="1600" dirty="0" smtClean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429000"/>
            <a:ext cx="39604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Утренняя гимнастика «Путешествие капельки»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</a:t>
            </a:r>
            <a:endParaRPr lang="ru-RU" sz="1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6165304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Подвижная игра «Солнышко и дождик», «Дождик, лужа, ручеёк»</a:t>
            </a:r>
          </a:p>
          <a:p>
            <a:endParaRPr lang="ru-RU" sz="1600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5949280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. </a:t>
            </a:r>
          </a:p>
        </p:txBody>
      </p:sp>
      <p:pic>
        <p:nvPicPr>
          <p:cNvPr id="34" name="Рисунок 33" descr="голубые-пузыри-24895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933056"/>
            <a:ext cx="2438400" cy="18288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-540568" y="6237312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Подвижная игра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«Перепрыгни через ручеёк»</a:t>
            </a:r>
          </a:p>
        </p:txBody>
      </p:sp>
      <p:pic>
        <p:nvPicPr>
          <p:cNvPr id="23" name="Рисунок 22" descr="SAM_42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52736"/>
            <a:ext cx="4144250" cy="2333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 descr="SAM_40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52736"/>
            <a:ext cx="422099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SAM_4199.JPG"/>
          <p:cNvPicPr>
            <a:picLocks noChangeAspect="1"/>
          </p:cNvPicPr>
          <p:nvPr/>
        </p:nvPicPr>
        <p:blipFill>
          <a:blip r:embed="rId6" cstate="print">
            <a:lum bright="10000" contrast="20000"/>
          </a:blip>
          <a:stretch>
            <a:fillRect/>
          </a:stretch>
        </p:blipFill>
        <p:spPr>
          <a:xfrm>
            <a:off x="283734" y="4005064"/>
            <a:ext cx="3815986" cy="2148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SAM_4112.JPG"/>
          <p:cNvPicPr>
            <a:picLocks noChangeAspect="1"/>
          </p:cNvPicPr>
          <p:nvPr/>
        </p:nvPicPr>
        <p:blipFill>
          <a:blip r:embed="rId7" cstate="print"/>
          <a:srcRect l="21650" r="31100"/>
          <a:stretch>
            <a:fillRect/>
          </a:stretch>
        </p:blipFill>
        <p:spPr>
          <a:xfrm>
            <a:off x="4211960" y="4005064"/>
            <a:ext cx="1800200" cy="2144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Рисунок 36" descr="SAM_40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4606444"/>
            <a:ext cx="2736304" cy="154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depositphotos_12492640-stock-photo-happy-water-drop-over-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707904" y="5733256"/>
            <a:ext cx="864096" cy="908720"/>
          </a:xfrm>
          <a:prstGeom prst="rect">
            <a:avLst/>
          </a:prstGeom>
        </p:spPr>
      </p:pic>
      <p:pic>
        <p:nvPicPr>
          <p:cNvPr id="27" name="Рисунок 26" descr="depositphotos_61068627-stock-illustration-water-drop-cartoon-character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40352" y="260648"/>
            <a:ext cx="1008112" cy="991944"/>
          </a:xfrm>
          <a:prstGeom prst="rect">
            <a:avLst/>
          </a:prstGeom>
        </p:spPr>
      </p:pic>
      <p:pic>
        <p:nvPicPr>
          <p:cNvPr id="31" name="Рисунок 30" descr="21424453-smiling-water-drop-cartoon-character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31990">
            <a:off x="7956352" y="3764935"/>
            <a:ext cx="601800" cy="843039"/>
          </a:xfrm>
          <a:prstGeom prst="rect">
            <a:avLst/>
          </a:prstGeom>
        </p:spPr>
      </p:pic>
      <p:pic>
        <p:nvPicPr>
          <p:cNvPr id="22" name="Рисунок 21" descr="голубые-пузыри-24895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0"/>
            <a:ext cx="1382283" cy="10367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endParaRPr lang="ru-RU" sz="2800" b="1" dirty="0" smtClean="0">
              <a:solidFill>
                <a:srgbClr val="C00000"/>
              </a:solidFill>
              <a:latin typeface="Adventure" pitchFamily="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Работа с родителями.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733256"/>
            <a:ext cx="30963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Участие в оформлении книги «Вода – источник жизни»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3212976"/>
            <a:ext cx="4104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Организация фотовыставки «Вода – это жизнь»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949280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Консультации: «Правила поведения на воде»;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«Игры с водой»; «Экспериментирование с водой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в домашних условиях»</a:t>
            </a:r>
          </a:p>
          <a:p>
            <a:endParaRPr lang="ru-RU" sz="1200" b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14096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Участие в создании плакатов «Где человек использует воду», «Кому нужна вода?»</a:t>
            </a:r>
          </a:p>
        </p:txBody>
      </p:sp>
      <p:pic>
        <p:nvPicPr>
          <p:cNvPr id="25" name="Рисунок 24" descr="SAM_4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33503"/>
            <a:ext cx="3888432" cy="218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 descr="SAM_4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5171" y="908720"/>
            <a:ext cx="396517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SAM_4300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l="4326" t="3839" r="5113"/>
          <a:stretch>
            <a:fillRect/>
          </a:stretch>
        </p:blipFill>
        <p:spPr>
          <a:xfrm>
            <a:off x="395536" y="4077072"/>
            <a:ext cx="3101141" cy="1853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SAM_4305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rcRect l="2751" r="24800"/>
          <a:stretch>
            <a:fillRect/>
          </a:stretch>
        </p:blipFill>
        <p:spPr>
          <a:xfrm>
            <a:off x="2915816" y="3717032"/>
            <a:ext cx="1455690" cy="1313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SAM_4299.JPG"/>
          <p:cNvPicPr>
            <a:picLocks noChangeAspect="1"/>
          </p:cNvPicPr>
          <p:nvPr/>
        </p:nvPicPr>
        <p:blipFill>
          <a:blip r:embed="rId7" cstate="print">
            <a:lum/>
          </a:blip>
          <a:srcRect t="5237"/>
          <a:stretch>
            <a:fillRect/>
          </a:stretch>
        </p:blipFill>
        <p:spPr>
          <a:xfrm>
            <a:off x="4725054" y="3861048"/>
            <a:ext cx="391437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 descr="SAM_4303.JPG"/>
          <p:cNvPicPr>
            <a:picLocks noChangeAspect="1"/>
          </p:cNvPicPr>
          <p:nvPr/>
        </p:nvPicPr>
        <p:blipFill>
          <a:blip r:embed="rId8" cstate="print">
            <a:lum bright="10000" contrast="20000"/>
          </a:blip>
          <a:srcRect l="7476" t="8035" r="1963"/>
          <a:stretch>
            <a:fillRect/>
          </a:stretch>
        </p:blipFill>
        <p:spPr>
          <a:xfrm>
            <a:off x="2771800" y="5055782"/>
            <a:ext cx="1728192" cy="98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21424453-smiling-water-drop-cartoon-character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60648"/>
            <a:ext cx="720080" cy="100873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220486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latin typeface="Adventure" pitchFamily="2" charset="0"/>
              </a:rPr>
              <a:t>Спасибо за внимание!</a:t>
            </a:r>
            <a:endParaRPr lang="ru-RU" sz="7200" b="1" dirty="0">
              <a:solidFill>
                <a:srgbClr val="7030A0"/>
              </a:solidFill>
              <a:latin typeface="Adventure" pitchFamily="2" charset="0"/>
            </a:endParaRPr>
          </a:p>
        </p:txBody>
      </p:sp>
      <p:pic>
        <p:nvPicPr>
          <p:cNvPr id="6" name="Рисунок 5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687087"/>
            <a:ext cx="2088232" cy="2170913"/>
          </a:xfrm>
          <a:prstGeom prst="rect">
            <a:avLst/>
          </a:prstGeom>
        </p:spPr>
      </p:pic>
      <p:pic>
        <p:nvPicPr>
          <p:cNvPr id="5" name="Рисунок 4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5821288"/>
            <a:ext cx="1382283" cy="1036712"/>
          </a:xfrm>
          <a:prstGeom prst="rect">
            <a:avLst/>
          </a:prstGeom>
        </p:spPr>
      </p:pic>
      <p:pic>
        <p:nvPicPr>
          <p:cNvPr id="7" name="Рисунок 6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725144"/>
            <a:ext cx="1382283" cy="1036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1340768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92696"/>
            <a:ext cx="7776864" cy="79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Актуальность:</a:t>
            </a:r>
          </a:p>
          <a:p>
            <a:endParaRPr lang="ru-RU" sz="32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Дети младшего возраста позитивно относятся ко всему, что их окружает, у них начинает формироваться культура природопользования и воспитание бережного отношения к воде.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Нужно начинать с истоков, так как она является доступной для маленьких детей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Задача взрослых помочь детям развивать познавательную деятельность  детей,  быть активными и любознательными.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6" name="Рисунок 5" descr="21424453-smiling-water-drop-cartoon-charact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84368" y="3789040"/>
            <a:ext cx="864096" cy="1117104"/>
          </a:xfrm>
          <a:prstGeom prst="rect">
            <a:avLst/>
          </a:prstGeom>
        </p:spPr>
      </p:pic>
      <p:pic>
        <p:nvPicPr>
          <p:cNvPr id="7" name="Рисунок 6" descr="21424453-smiling-water-drop-cartoon-charact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5445224"/>
            <a:ext cx="797440" cy="1117104"/>
          </a:xfrm>
          <a:prstGeom prst="rect">
            <a:avLst/>
          </a:prstGeom>
        </p:spPr>
      </p:pic>
      <p:pic>
        <p:nvPicPr>
          <p:cNvPr id="8" name="Рисунок 7" descr="голубые-пузыри-248951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3" y="0"/>
            <a:ext cx="2785931" cy="2089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1340768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104583"/>
            <a:ext cx="8136904" cy="864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Проблема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Отсутствие у детей представлений о значении воды в жизни человека, об основных источников загрязнения воды, его последствиях, мероприятиях по предотвращению загрязнения воды.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Цель: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Развивать у детей представление о природном объекте –вода.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Через различные виды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деятельности формировать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навыки бережного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отношения к воде.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8" name="Рисунок 7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7414" y="0"/>
            <a:ext cx="1691680" cy="1268760"/>
          </a:xfrm>
          <a:prstGeom prst="rect">
            <a:avLst/>
          </a:prstGeom>
        </p:spPr>
      </p:pic>
      <p:pic>
        <p:nvPicPr>
          <p:cNvPr id="9" name="Рисунок 8" descr="голубые-пузыри-248951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88640"/>
            <a:ext cx="1224136" cy="918102"/>
          </a:xfrm>
          <a:prstGeom prst="rect">
            <a:avLst/>
          </a:prstGeom>
        </p:spPr>
      </p:pic>
      <p:pic>
        <p:nvPicPr>
          <p:cNvPr id="7" name="Рисунок 6" descr="SAM_4119.JPG"/>
          <p:cNvPicPr>
            <a:picLocks noChangeAspect="1"/>
          </p:cNvPicPr>
          <p:nvPr/>
        </p:nvPicPr>
        <p:blipFill>
          <a:blip r:embed="rId6" cstate="print"/>
          <a:srcRect l="23225" r="6688"/>
          <a:stretch>
            <a:fillRect/>
          </a:stretch>
        </p:blipFill>
        <p:spPr>
          <a:xfrm>
            <a:off x="5220072" y="3717032"/>
            <a:ext cx="3568238" cy="286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1340768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557538"/>
            <a:ext cx="7776864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Задачи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для детей: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Развивать наблюдательность, творческое воображение, память, умение отвечать на вопросы, вести диалог с взрослым.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Обогащение словарного запаса новыми словами.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Развивать двигательную активность детей, мелкую моторику пальцев.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Воспитывать бережное отношение к воде.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  <a:r>
              <a:rPr lang="ru-RU" sz="2400" dirty="0" smtClean="0"/>
              <a:t> </a:t>
            </a:r>
          </a:p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6" name="Рисунок 5" descr="SAM_4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7457">
            <a:off x="531370" y="4288338"/>
            <a:ext cx="2683169" cy="1510524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AM_41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46738">
            <a:off x="3361401" y="4449263"/>
            <a:ext cx="2339752" cy="1317194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AM_40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077072"/>
            <a:ext cx="2584708" cy="145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AM_42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5373216"/>
            <a:ext cx="2123728" cy="119558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AM_41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05458">
            <a:off x="6465466" y="5131688"/>
            <a:ext cx="2013820" cy="113370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1340768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324892"/>
            <a:ext cx="8136904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3200" dirty="0" smtClean="0"/>
              <a:t> </a:t>
            </a:r>
            <a:endParaRPr lang="ru-RU" sz="32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Задачи для педагогов: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Уточнить и расширить знания детей  о воде и её роли в жизни человека и всех живых организмов.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Стимулировать интерес к играм с водой.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Дать представление об использовании воды.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Создание предметно – развивающей среды.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Подготовка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справочно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–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информационного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материала по теме.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8" name="Рисунок 7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7202">
            <a:off x="7178104" y="102401"/>
            <a:ext cx="1363700" cy="773778"/>
          </a:xfrm>
          <a:prstGeom prst="rect">
            <a:avLst/>
          </a:prstGeom>
        </p:spPr>
      </p:pic>
      <p:pic>
        <p:nvPicPr>
          <p:cNvPr id="9" name="Рисунок 8" descr="голубые-пузыри-248951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85691">
            <a:off x="5274286" y="223085"/>
            <a:ext cx="1201906" cy="849411"/>
          </a:xfrm>
          <a:prstGeom prst="rect">
            <a:avLst/>
          </a:prstGeom>
        </p:spPr>
      </p:pic>
      <p:pic>
        <p:nvPicPr>
          <p:cNvPr id="7" name="Рисунок 6" descr="голубые-пузыри-248951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651" y="4365104"/>
            <a:ext cx="2784309" cy="2088232"/>
          </a:xfrm>
          <a:prstGeom prst="rect">
            <a:avLst/>
          </a:prstGeom>
        </p:spPr>
      </p:pic>
      <p:pic>
        <p:nvPicPr>
          <p:cNvPr id="10" name="Рисунок 9" descr="SAM_42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3296" y="3645024"/>
            <a:ext cx="498845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epositphotos_61068627-stock-illustration-water-drop-cartoon-characte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5229200"/>
            <a:ext cx="1345970" cy="14035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1340768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436830"/>
            <a:ext cx="77768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Задачи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для родителей: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Способствовать развитию любознательности у детей.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Семейные экскурсии на водоём.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Воспитывать бережное отношение к воде , используя личный опыт.</a:t>
            </a:r>
          </a:p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5" name="Рисунок 4" descr="SAM_4208.JPG"/>
          <p:cNvPicPr>
            <a:picLocks noChangeAspect="1"/>
          </p:cNvPicPr>
          <p:nvPr/>
        </p:nvPicPr>
        <p:blipFill>
          <a:blip r:embed="rId4" cstate="print"/>
          <a:srcRect l="16138" t="6636"/>
          <a:stretch>
            <a:fillRect/>
          </a:stretch>
        </p:blipFill>
        <p:spPr>
          <a:xfrm>
            <a:off x="1547664" y="2996952"/>
            <a:ext cx="5700887" cy="35730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epositphotos_61068627-stock-illustration-water-drop-cartoon-charact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941168"/>
            <a:ext cx="1560165" cy="1626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1196752"/>
            <a:ext cx="1104646" cy="12923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51532"/>
            <a:ext cx="8280920" cy="87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3200" dirty="0" smtClean="0"/>
              <a:t> </a:t>
            </a:r>
            <a:endParaRPr lang="ru-RU" sz="32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Участники проекта: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дети, педагоги, родители.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Длительность: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краткосрочный.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Тип проекта: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познавательный.</a:t>
            </a:r>
          </a:p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Предполагаемый результат: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повышение интереса у детей к окружающему миру, проявление  интереса к экспериментированию с водой, возрастает речевая активность, проявляют бережное отношение к воде.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Способность ребенка к самостоятельному решению доступных познавательных задач.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  <p:pic>
        <p:nvPicPr>
          <p:cNvPr id="9" name="Рисунок 8" descr="голубые-пузыри-24895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76588">
            <a:off x="1416001" y="276365"/>
            <a:ext cx="1488958" cy="10522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9487d185cbf80dc1fb4087fd0c0a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epositphotos_12492640-stock-photo-happy-water-drop-over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1340768"/>
            <a:ext cx="1104646" cy="114838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-543378"/>
            <a:ext cx="8640960" cy="106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3200" dirty="0" smtClean="0"/>
              <a:t> </a:t>
            </a:r>
            <a:endParaRPr lang="ru-RU" sz="32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Мероприятия по образовательным областям.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Познавательное развитие: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Беседы: «Кому нужна вода?», «Для чего нужна вода?»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Рассматривание: глобус, иллюстрации «Обитатели морей» ,энциклопедия.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Викторина «Загадки со дна моря», кроссворд «Вода»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Наблюдения: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идёт дождь, почему высохли лужи,  помощник воспитателя моет посуду, вода бежит из крана, воспитатель поливает цветы на клумбе, прачка стирает бельё.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Труд: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уборка территории после дождя, моем игрушки, поливаем комнатные цветы.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Игровая ситуация «Превращение в исследователей»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Конкурс «Песочные фантазии»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dventure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venture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941</Words>
  <Application>Microsoft Office PowerPoint</Application>
  <PresentationFormat>Экран (4:3)</PresentationFormat>
  <Paragraphs>508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205</cp:revision>
  <dcterms:created xsi:type="dcterms:W3CDTF">2017-02-26T16:13:55Z</dcterms:created>
  <dcterms:modified xsi:type="dcterms:W3CDTF">2018-10-30T12:47:44Z</dcterms:modified>
</cp:coreProperties>
</file>