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6" r:id="rId8"/>
    <p:sldId id="261" r:id="rId9"/>
    <p:sldId id="263" r:id="rId10"/>
    <p:sldId id="265" r:id="rId11"/>
    <p:sldId id="268" r:id="rId12"/>
    <p:sldId id="269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59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4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2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7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2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4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0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7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7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3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09" r:id="rId7"/>
    <p:sldLayoutId id="2147483717" r:id="rId8"/>
    <p:sldLayoutId id="2147483718" r:id="rId9"/>
    <p:sldLayoutId id="2147483719" r:id="rId10"/>
    <p:sldLayoutId id="21474837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3500462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i="1" dirty="0" smtClean="0"/>
              <a:t/>
            </a:r>
            <a:br>
              <a:rPr lang="ru-RU" sz="8000" i="1" dirty="0" smtClean="0"/>
            </a:br>
            <a:r>
              <a:rPr lang="ru-RU" sz="8000" i="1" dirty="0" smtClean="0"/>
              <a:t>«Огонь – друг и враг»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4071942"/>
            <a:ext cx="6400800" cy="15001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Педагогический проект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средняя группа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Подготовил: воспитатель Мезенцева И.А.</a:t>
            </a:r>
          </a:p>
        </p:txBody>
      </p:sp>
      <p:pic>
        <p:nvPicPr>
          <p:cNvPr id="15362" name="Picture 2" descr="C:\Documents and Settings\Admin\Рабочий стол\2017-18 уч год\6287581-red-fire-truck-fire-emergency-colorful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3116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2288" y="285728"/>
            <a:ext cx="5486400" cy="1643074"/>
          </a:xfrm>
        </p:spPr>
        <p:txBody>
          <a:bodyPr/>
          <a:lstStyle/>
          <a:p>
            <a:pPr algn="ctr"/>
            <a:r>
              <a:rPr lang="ru-RU" sz="2400" i="1" dirty="0" smtClean="0">
                <a:latin typeface="Monotype Corsiva" pitchFamily="66" charset="0"/>
                <a:cs typeface="Arial" pitchFamily="34" charset="0"/>
              </a:rPr>
              <a:t>Дидактические игры: </a:t>
            </a:r>
            <a:br>
              <a:rPr lang="ru-RU" sz="2400" i="1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400" b="0" dirty="0" smtClean="0">
                <a:latin typeface="Monotype Corsiva" pitchFamily="66" charset="0"/>
                <a:cs typeface="Arial" pitchFamily="34" charset="0"/>
              </a:rPr>
              <a:t>«Что необходимо пожарному», «Горит – не горит», «Хорошо – плохо», «Причины пожаров», «Собери картинку», «Угадай профессию».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064"/>
          <a:stretch>
            <a:fillRect/>
          </a:stretch>
        </p:blipFill>
        <p:spPr bwMode="auto">
          <a:xfrm>
            <a:off x="214282" y="2285992"/>
            <a:ext cx="4985376" cy="425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92880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2017-18 уч год\4695987-пожар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089159" cy="26103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1"/>
            <a:ext cx="7772400" cy="114300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i="1" dirty="0" smtClean="0">
                <a:latin typeface="Monotype Corsiva" pitchFamily="66" charset="0"/>
                <a:cs typeface="Arial" pitchFamily="34" charset="0"/>
              </a:rPr>
              <a:t>Практическая деятельность: </a:t>
            </a:r>
            <a:br>
              <a:rPr lang="ru-RU" sz="2400" i="1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400" b="0" dirty="0" smtClean="0">
                <a:latin typeface="Monotype Corsiva" pitchFamily="66" charset="0"/>
                <a:cs typeface="Arial" pitchFamily="34" charset="0"/>
              </a:rPr>
              <a:t>«Вызываем пожарную бригаду».</a:t>
            </a:r>
            <a:endParaRPr lang="ru-RU" sz="2400" b="0" dirty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дети сентябрь 17\20170915_091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4907285" cy="368046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дети сентябрь 17\20170915_091107.jpg"/>
          <p:cNvPicPr>
            <a:picLocks noChangeAspect="1" noChangeArrowheads="1"/>
          </p:cNvPicPr>
          <p:nvPr/>
        </p:nvPicPr>
        <p:blipFill>
          <a:blip r:embed="rId4" cstate="print"/>
          <a:srcRect l="20680"/>
          <a:stretch>
            <a:fillRect/>
          </a:stretch>
        </p:blipFill>
        <p:spPr bwMode="auto">
          <a:xfrm>
            <a:off x="5286380" y="2948386"/>
            <a:ext cx="3645214" cy="344669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2017-18 уч год\98226324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357694"/>
            <a:ext cx="3086687" cy="224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6343656" cy="1643050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latin typeface="Monotype Corsiva" pitchFamily="66" charset="0"/>
                <a:cs typeface="Arial" pitchFamily="34" charset="0"/>
              </a:rPr>
              <a:t>Просмотр мультфильма </a:t>
            </a:r>
            <a:r>
              <a:rPr lang="ru-RU" sz="2800" b="0" dirty="0" smtClean="0">
                <a:latin typeface="Monotype Corsiva" pitchFamily="66" charset="0"/>
                <a:cs typeface="Arial" pitchFamily="34" charset="0"/>
              </a:rPr>
              <a:t>«Кошкин дом»; </a:t>
            </a:r>
            <a:br>
              <a:rPr lang="ru-RU" sz="2800" b="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latin typeface="Monotype Corsiva" pitchFamily="66" charset="0"/>
                <a:cs typeface="Arial" pitchFamily="34" charset="0"/>
              </a:rPr>
              <a:t>презентаций: </a:t>
            </a:r>
            <a:r>
              <a:rPr lang="ru-RU" sz="2800" b="0" dirty="0" smtClean="0">
                <a:latin typeface="Monotype Corsiva" pitchFamily="66" charset="0"/>
                <a:cs typeface="Arial" pitchFamily="34" charset="0"/>
              </a:rPr>
              <a:t>«Спички детям не игрушка»; «Пожарная безопасность». </a:t>
            </a:r>
          </a:p>
        </p:txBody>
      </p:sp>
      <p:pic>
        <p:nvPicPr>
          <p:cNvPr id="4098" name="Picture 2" descr="C:\Documents and Settings\Admin\Рабочий стол\дети сентябрь 17\20170914_091729.jpg"/>
          <p:cNvPicPr>
            <a:picLocks noChangeAspect="1" noChangeArrowheads="1"/>
          </p:cNvPicPr>
          <p:nvPr/>
        </p:nvPicPr>
        <p:blipFill>
          <a:blip r:embed="rId2" cstate="print"/>
          <a:srcRect l="31020"/>
          <a:stretch>
            <a:fillRect/>
          </a:stretch>
        </p:blipFill>
        <p:spPr bwMode="auto">
          <a:xfrm>
            <a:off x="214282" y="2357430"/>
            <a:ext cx="3859528" cy="4196382"/>
          </a:xfrm>
          <a:prstGeom prst="rect">
            <a:avLst/>
          </a:prstGeom>
          <a:noFill/>
        </p:spPr>
      </p:pic>
      <p:pic>
        <p:nvPicPr>
          <p:cNvPr id="4099" name="Picture 3" descr="D:\моя работа\дети 3016\фото к проекту огород\20170803_091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14488"/>
            <a:ext cx="4145280" cy="310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143668" cy="1643074"/>
          </a:xfrm>
        </p:spPr>
        <p:txBody>
          <a:bodyPr/>
          <a:lstStyle/>
          <a:p>
            <a:pPr algn="ctr"/>
            <a:r>
              <a:rPr lang="ru-RU" sz="2800" i="1" dirty="0" smtClean="0">
                <a:latin typeface="Monotype Corsiva" pitchFamily="66" charset="0"/>
                <a:cs typeface="Arial" pitchFamily="34" charset="0"/>
              </a:rPr>
              <a:t>Физическое развитие</a:t>
            </a:r>
            <a:br>
              <a:rPr lang="ru-RU" sz="2800" i="1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i="1" dirty="0" smtClean="0">
                <a:latin typeface="Monotype Corsiva" pitchFamily="66" charset="0"/>
                <a:cs typeface="Arial" pitchFamily="34" charset="0"/>
              </a:rPr>
              <a:t>Подвижные игры: </a:t>
            </a:r>
            <a:r>
              <a:rPr lang="ru-RU" sz="2800" b="0" dirty="0" smtClean="0">
                <a:latin typeface="Monotype Corsiva" pitchFamily="66" charset="0"/>
                <a:cs typeface="Arial" pitchFamily="34" charset="0"/>
              </a:rPr>
              <a:t>«Кто быстрее», «Быстрые и ловкие», «На пожар», «Смелые пожарные», «Верхний этаж».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8956"/>
          <a:stretch>
            <a:fillRect/>
          </a:stretch>
        </p:blipFill>
        <p:spPr bwMode="auto">
          <a:xfrm>
            <a:off x="214282" y="1838786"/>
            <a:ext cx="5000660" cy="462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8918" r="3531"/>
          <a:stretch>
            <a:fillRect/>
          </a:stretch>
        </p:blipFill>
        <p:spPr bwMode="auto">
          <a:xfrm>
            <a:off x="5929322" y="1785926"/>
            <a:ext cx="3000396" cy="290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1"/>
            <a:ext cx="7772400" cy="2719410"/>
          </a:xfrm>
        </p:spPr>
        <p:txBody>
          <a:bodyPr/>
          <a:lstStyle/>
          <a:p>
            <a:pPr algn="ctr"/>
            <a:r>
              <a:rPr lang="ru-RU" sz="2400" i="1" dirty="0" smtClean="0">
                <a:latin typeface="Monotype Corsiva" pitchFamily="66" charset="0"/>
                <a:cs typeface="Arial" pitchFamily="34" charset="0"/>
              </a:rPr>
              <a:t>Работа с родителями:</a:t>
            </a:r>
            <a:r>
              <a:rPr lang="ru-RU" sz="2400" dirty="0" smtClean="0">
                <a:latin typeface="Monotype Corsiva" pitchFamily="66" charset="0"/>
                <a:cs typeface="Arial" pitchFamily="34" charset="0"/>
              </a:rPr>
              <a:t/>
            </a:r>
            <a:br>
              <a:rPr lang="ru-RU" sz="24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400" b="0" dirty="0" smtClean="0">
                <a:latin typeface="Monotype Corsiva" pitchFamily="66" charset="0"/>
                <a:cs typeface="Arial" pitchFamily="34" charset="0"/>
              </a:rPr>
              <a:t>создание альбомов для просмотра по теме проекта; Папка-передвижка «Пожарная безопасность».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1416" y="3887574"/>
            <a:ext cx="3097091" cy="232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6323" y="2335252"/>
            <a:ext cx="4966094" cy="372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15908" r="16881" b="10855"/>
          <a:stretch>
            <a:fillRect/>
          </a:stretch>
        </p:blipFill>
        <p:spPr bwMode="auto">
          <a:xfrm rot="5400000">
            <a:off x="2422839" y="1863386"/>
            <a:ext cx="2298060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2288" y="1142984"/>
            <a:ext cx="5486400" cy="2714644"/>
          </a:xfrm>
        </p:spPr>
        <p:txBody>
          <a:bodyPr/>
          <a:lstStyle/>
          <a:p>
            <a:pPr algn="ctr" eaLnBrk="1" hangingPunct="1"/>
            <a:r>
              <a:rPr lang="ru-RU" sz="72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501122" cy="4214842"/>
          </a:xfrm>
        </p:spPr>
        <p:txBody>
          <a:bodyPr/>
          <a:lstStyle/>
          <a:p>
            <a:pPr algn="ctr"/>
            <a:r>
              <a:rPr lang="ru-RU" sz="2800" i="1" dirty="0" smtClean="0">
                <a:latin typeface="Monotype Corsiva" pitchFamily="66" charset="0"/>
                <a:cs typeface="Arial" pitchFamily="34" charset="0"/>
              </a:rPr>
              <a:t>Предполагаемые итоги реализации проекта:</a:t>
            </a:r>
            <a:br>
              <a:rPr lang="ru-RU" sz="2800" i="1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b="0" dirty="0" smtClean="0">
                <a:latin typeface="Monotype Corsiva" pitchFamily="66" charset="0"/>
                <a:cs typeface="Arial" pitchFamily="34" charset="0"/>
              </a:rPr>
              <a:t>- Повышение у детей уровня знаний о пожарной безопасности.</a:t>
            </a:r>
            <a:br>
              <a:rPr lang="ru-RU" sz="2800" b="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b="0" dirty="0" smtClean="0">
                <a:latin typeface="Monotype Corsiva" pitchFamily="66" charset="0"/>
                <a:cs typeface="Arial" pitchFamily="34" charset="0"/>
              </a:rPr>
              <a:t>- Овладение детьми навыками правильных действий в случае пожара.</a:t>
            </a:r>
            <a:br>
              <a:rPr lang="ru-RU" sz="2800" b="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b="0" dirty="0" smtClean="0">
                <a:latin typeface="Monotype Corsiva" pitchFamily="66" charset="0"/>
                <a:cs typeface="Arial" pitchFamily="34" charset="0"/>
              </a:rPr>
              <a:t>- Осознанное выполнение правил противопожарной безопасности.</a:t>
            </a:r>
            <a:br>
              <a:rPr lang="ru-RU" sz="2800" b="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b="0" dirty="0" smtClean="0">
                <a:latin typeface="Monotype Corsiva" pitchFamily="66" charset="0"/>
                <a:cs typeface="Arial" pitchFamily="34" charset="0"/>
              </a:rPr>
              <a:t>- Изменение отношения родителей к данной теме.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5728"/>
            <a:ext cx="7772400" cy="2214578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Цель: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Формировать у детей осознанное и ответственное отношение к выполнению правил  пожарной безопасности;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Обучить умениям и навыкам, необходимые для действия в экстремальных ситуациях.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14290"/>
            <a:ext cx="7786742" cy="5957910"/>
          </a:xfrm>
        </p:spPr>
        <p:txBody>
          <a:bodyPr/>
          <a:lstStyle/>
          <a:p>
            <a:pPr algn="ctr"/>
            <a:r>
              <a:rPr lang="ru-RU" sz="2800" b="1" i="1" dirty="0" smtClean="0">
                <a:latin typeface="Monotype Corsiva" pitchFamily="66" charset="0"/>
                <a:cs typeface="Arial" pitchFamily="34" charset="0"/>
              </a:rPr>
              <a:t>Задачи:</a:t>
            </a:r>
            <a:r>
              <a:rPr lang="ru-RU" sz="2800" b="1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800" dirty="0" smtClean="0">
                <a:latin typeface="Monotype Corsiva" pitchFamily="66" charset="0"/>
                <a:cs typeface="Arial" pitchFamily="34" charset="0"/>
              </a:rPr>
              <a:t/>
            </a:r>
            <a:br>
              <a:rPr lang="ru-RU" sz="28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latin typeface="Monotype Corsiva" pitchFamily="66" charset="0"/>
                <a:cs typeface="Arial" pitchFamily="34" charset="0"/>
              </a:rPr>
              <a:t>- Систематизировать знания детей об электрических приборах, используемых в быту (назначения, правила пользования)</a:t>
            </a:r>
            <a:br>
              <a:rPr lang="ru-RU" sz="28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latin typeface="Monotype Corsiva" pitchFamily="66" charset="0"/>
                <a:cs typeface="Arial" pitchFamily="34" charset="0"/>
              </a:rPr>
              <a:t>- Углублять и систематизировать знания о причинах возникновения пожаров, объяснять, чем опасен огонь, подвести к пониманию вероятных последствий  детских шалостей.</a:t>
            </a:r>
            <a:br>
              <a:rPr lang="ru-RU" sz="28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latin typeface="Monotype Corsiva" pitchFamily="66" charset="0"/>
                <a:cs typeface="Arial" pitchFamily="34" charset="0"/>
              </a:rPr>
              <a:t>- Познакомить с правилами поведения при пожаре и со средствами пожаротушения.</a:t>
            </a:r>
            <a:br>
              <a:rPr lang="ru-RU" sz="28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latin typeface="Monotype Corsiva" pitchFamily="66" charset="0"/>
                <a:cs typeface="Arial" pitchFamily="34" charset="0"/>
              </a:rPr>
              <a:t>- Уточнить знания детей о профессии пожарного.</a:t>
            </a:r>
            <a:br>
              <a:rPr lang="ru-RU" sz="28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latin typeface="Monotype Corsiva" pitchFamily="66" charset="0"/>
                <a:cs typeface="Arial" pitchFamily="34" charset="0"/>
              </a:rPr>
              <a:t>- Воспитывать в детях уверенность в своих силах, проводить работу по преодолению страха перед огнем.</a:t>
            </a:r>
            <a:br>
              <a:rPr lang="ru-RU" sz="28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dirty="0" smtClean="0">
                <a:latin typeface="Monotype Corsiva" pitchFamily="66" charset="0"/>
                <a:cs typeface="Arial" pitchFamily="34" charset="0"/>
              </a:rPr>
              <a:t>- Привлечь внимание родителей к данному вопросу и участию в проекте.</a:t>
            </a:r>
            <a:br>
              <a:rPr lang="ru-RU" sz="2800" dirty="0" smtClean="0">
                <a:latin typeface="Monotype Corsiva" pitchFamily="66" charset="0"/>
                <a:cs typeface="Arial" pitchFamily="34" charset="0"/>
              </a:rPr>
            </a:br>
            <a:endParaRPr lang="ru-RU" sz="2800" dirty="0" smtClean="0"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1"/>
            <a:ext cx="4929190" cy="2719410"/>
          </a:xfrm>
        </p:spPr>
        <p:txBody>
          <a:bodyPr/>
          <a:lstStyle/>
          <a:p>
            <a:pPr algn="ctr">
              <a:defRPr/>
            </a:pPr>
            <a:r>
              <a:rPr lang="ru-RU" sz="3600" i="1" dirty="0" smtClean="0">
                <a:latin typeface="Monotype Corsiva" pitchFamily="66" charset="0"/>
                <a:cs typeface="Arial" pitchFamily="34" charset="0"/>
              </a:rPr>
              <a:t>Речевое развитие</a:t>
            </a:r>
            <a:r>
              <a:rPr lang="ru-RU" sz="2000" i="1" dirty="0" smtClean="0">
                <a:latin typeface="Monotype Corsiva" pitchFamily="66" charset="0"/>
                <a:cs typeface="Arial" pitchFamily="34" charset="0"/>
              </a:rPr>
              <a:t/>
            </a:r>
            <a:br>
              <a:rPr lang="ru-RU" sz="2000" i="1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000" i="1" dirty="0" smtClean="0">
                <a:latin typeface="Monotype Corsiva" pitchFamily="66" charset="0"/>
                <a:cs typeface="Arial" pitchFamily="34" charset="0"/>
              </a:rPr>
              <a:t>Беседы: </a:t>
            </a:r>
            <a:r>
              <a:rPr lang="ru-RU" sz="2000" b="0" dirty="0" smtClean="0">
                <a:latin typeface="Monotype Corsiva" pitchFamily="66" charset="0"/>
                <a:cs typeface="Arial" pitchFamily="34" charset="0"/>
              </a:rPr>
              <a:t>«Пожарная безопасность в природе», «Огонь- друг и враг человека», «Люди героической профессии». «Кто может готовить на плите», «Кто пользуется бытовыми приборами».</a:t>
            </a:r>
            <a:endParaRPr lang="ru-RU" sz="2000" b="0" dirty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дети сентябрь 17\20170915_091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4145280" cy="31089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53324" y="1818851"/>
            <a:ext cx="5406919" cy="405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1"/>
            <a:ext cx="6500826" cy="2719410"/>
          </a:xfrm>
        </p:spPr>
        <p:txBody>
          <a:bodyPr/>
          <a:lstStyle/>
          <a:p>
            <a:pPr algn="ctr">
              <a:defRPr/>
            </a:pPr>
            <a:r>
              <a:rPr lang="ru-RU" sz="2400" i="1" dirty="0" smtClean="0">
                <a:latin typeface="Monotype Corsiva" pitchFamily="66" charset="0"/>
                <a:cs typeface="Arial" pitchFamily="34" charset="0"/>
              </a:rPr>
              <a:t>Составление творческих рассказов: </a:t>
            </a:r>
            <a:br>
              <a:rPr lang="ru-RU" sz="2400" i="1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400" b="0" dirty="0" smtClean="0">
                <a:latin typeface="Monotype Corsiva" pitchFamily="66" charset="0"/>
                <a:cs typeface="Arial" pitchFamily="34" charset="0"/>
              </a:rPr>
              <a:t>«Откуда может прийти беда», «Чего нельзя делать в отсутствие взрослых», «Спичка-невеличка и большой пожар». </a:t>
            </a:r>
            <a:endParaRPr lang="ru-RU" sz="2400" b="0" dirty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2290" name="Picture 2" descr="C:\Documents and Settings\Admin\Рабочий стол\2017-18 уч год\9822632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126" y="4214818"/>
            <a:ext cx="3282874" cy="239078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7330" t="4074" r="18566"/>
          <a:stretch>
            <a:fillRect/>
          </a:stretch>
        </p:blipFill>
        <p:spPr bwMode="auto">
          <a:xfrm rot="5400000">
            <a:off x="5958940" y="1327681"/>
            <a:ext cx="2869722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9674" t="11449"/>
          <a:stretch>
            <a:fillRect/>
          </a:stretch>
        </p:blipFill>
        <p:spPr bwMode="auto">
          <a:xfrm rot="5400000">
            <a:off x="-97847" y="2526683"/>
            <a:ext cx="4429156" cy="366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1"/>
            <a:ext cx="7772400" cy="1500197"/>
          </a:xfrm>
        </p:spPr>
        <p:txBody>
          <a:bodyPr/>
          <a:lstStyle/>
          <a:p>
            <a:pPr algn="ctr">
              <a:defRPr/>
            </a:pPr>
            <a:r>
              <a:rPr lang="ru-RU" sz="2400" i="1" dirty="0" smtClean="0">
                <a:latin typeface="Monotype Corsiva" pitchFamily="66" charset="0"/>
                <a:cs typeface="Arial" pitchFamily="34" charset="0"/>
              </a:rPr>
              <a:t>Чтение художественной литературы: </a:t>
            </a:r>
            <a:br>
              <a:rPr lang="ru-RU" sz="2400" i="1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400" b="0" dirty="0" smtClean="0">
                <a:latin typeface="Monotype Corsiva" pitchFamily="66" charset="0"/>
                <a:cs typeface="Arial" pitchFamily="34" charset="0"/>
              </a:rPr>
              <a:t>С. Я. Маршак «Пожар», Л. Толстой «Пожарные собаки», К. Чуковский «Путаница». Т, Фетисов «Куда спешат пожарные машины».</a:t>
            </a:r>
            <a:endParaRPr lang="ru-RU" sz="2400" b="0" dirty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2306" y="2503282"/>
            <a:ext cx="4595844" cy="344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24673"/>
          <a:stretch>
            <a:fillRect/>
          </a:stretch>
        </p:blipFill>
        <p:spPr bwMode="auto">
          <a:xfrm rot="5400000">
            <a:off x="4276169" y="2008142"/>
            <a:ext cx="4650000" cy="462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1"/>
            <a:ext cx="7772400" cy="2719410"/>
          </a:xfrm>
        </p:spPr>
        <p:txBody>
          <a:bodyPr/>
          <a:lstStyle/>
          <a:p>
            <a:pPr algn="ctr">
              <a:defRPr/>
            </a:pPr>
            <a:r>
              <a:rPr lang="ru-RU" sz="2400" i="1" dirty="0" smtClean="0">
                <a:latin typeface="Monotype Corsiva" pitchFamily="66" charset="0"/>
                <a:cs typeface="Arial" pitchFamily="34" charset="0"/>
              </a:rPr>
              <a:t>Художественно-эстетическое развитие</a:t>
            </a:r>
            <a:br>
              <a:rPr lang="ru-RU" sz="2400" i="1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400" i="1" dirty="0" smtClean="0">
                <a:latin typeface="Monotype Corsiva" pitchFamily="66" charset="0"/>
                <a:cs typeface="Arial" pitchFamily="34" charset="0"/>
              </a:rPr>
              <a:t>Рисование на тему: </a:t>
            </a:r>
            <a:r>
              <a:rPr lang="ru-RU" sz="2400" b="0" dirty="0" smtClean="0">
                <a:latin typeface="Monotype Corsiva" pitchFamily="66" charset="0"/>
                <a:cs typeface="Arial" pitchFamily="34" charset="0"/>
              </a:rPr>
              <a:t>«Эта спичка – невеличка», «Кошкин дом», «Пожарные машины», «Смелый пожарный».</a:t>
            </a:r>
            <a:endParaRPr lang="ru-RU" sz="2400" b="0" dirty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4" name="Picture 2" descr="C:\Documents and Settings\Admin\Рабочий стол\дети сентябрь 17\20170914_104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3878" y="2518400"/>
            <a:ext cx="4145280" cy="310896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дети сентябрь 17\20170913_092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00240"/>
            <a:ext cx="5611117" cy="420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992968" cy="1214446"/>
          </a:xfrm>
        </p:spPr>
        <p:txBody>
          <a:bodyPr/>
          <a:lstStyle/>
          <a:p>
            <a:pPr algn="ctr"/>
            <a:r>
              <a:rPr lang="ru-RU" sz="2800" i="1" dirty="0" smtClean="0">
                <a:latin typeface="Monotype Corsiva" pitchFamily="66" charset="0"/>
                <a:cs typeface="Arial" pitchFamily="34" charset="0"/>
              </a:rPr>
              <a:t>Познавательное развитие</a:t>
            </a:r>
            <a:br>
              <a:rPr lang="ru-RU" sz="2800" i="1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800" i="1" dirty="0" smtClean="0">
                <a:latin typeface="Monotype Corsiva" pitchFamily="66" charset="0"/>
                <a:cs typeface="Arial" pitchFamily="34" charset="0"/>
              </a:rPr>
              <a:t>Опытно – экспериментальная деятельность со свечой: </a:t>
            </a:r>
            <a:r>
              <a:rPr lang="ru-RU" sz="2800" b="0" dirty="0" smtClean="0">
                <a:latin typeface="Monotype Corsiva" pitchFamily="66" charset="0"/>
                <a:cs typeface="Arial" pitchFamily="34" charset="0"/>
              </a:rPr>
              <a:t>«Горит – не горит».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9753" y="2155563"/>
            <a:ext cx="2957088" cy="221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0673" t="6685" r="41731" b="12722"/>
          <a:stretch>
            <a:fillRect/>
          </a:stretch>
        </p:blipFill>
        <p:spPr bwMode="auto">
          <a:xfrm rot="5400000">
            <a:off x="859685" y="1211961"/>
            <a:ext cx="478142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572296" cy="1857388"/>
          </a:xfrm>
        </p:spPr>
        <p:txBody>
          <a:bodyPr/>
          <a:lstStyle/>
          <a:p>
            <a:pPr algn="ctr"/>
            <a:r>
              <a:rPr lang="ru-RU" sz="2800" i="1" dirty="0" smtClean="0">
                <a:latin typeface="Monotype Corsiva" pitchFamily="66" charset="0"/>
                <a:cs typeface="Arial" pitchFamily="34" charset="0"/>
              </a:rPr>
              <a:t>Рассматривание иллюстраций на тему: </a:t>
            </a:r>
            <a:r>
              <a:rPr lang="ru-RU" sz="2800" b="0" dirty="0" smtClean="0">
                <a:latin typeface="Monotype Corsiva" pitchFamily="66" charset="0"/>
                <a:cs typeface="Arial" pitchFamily="34" charset="0"/>
              </a:rPr>
              <a:t>«Осторожно, огонь»; «Что такое хорошо, что такое плохо»; «Правила безопасности для детей»; «Поведение при пожаре».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786" r="12110" b="14982"/>
          <a:stretch>
            <a:fillRect/>
          </a:stretch>
        </p:blipFill>
        <p:spPr bwMode="auto">
          <a:xfrm>
            <a:off x="5357818" y="2214554"/>
            <a:ext cx="307183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8628" y="2637464"/>
            <a:ext cx="4526283" cy="33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Пожарная безопасность</Template>
  <TotalTime>279</TotalTime>
  <Words>96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Пожарная безопасность</vt:lpstr>
      <vt:lpstr> «Огонь – друг и враг» </vt:lpstr>
      <vt:lpstr>Предполагаемые итоги реализации проекта: - Повышение у детей уровня знаний о пожарной безопасности. - Овладение детьми навыками правильных действий в случае пожара. - Осознанное выполнение правил противопожарной безопасности. - Изменение отношения родителей к данной теме.  </vt:lpstr>
      <vt:lpstr>Презентация PowerPoint</vt:lpstr>
      <vt:lpstr>Речевое развитие Беседы: «Пожарная безопасность в природе», «Огонь- друг и враг человека», «Люди героической профессии». «Кто может готовить на плите», «Кто пользуется бытовыми приборами».</vt:lpstr>
      <vt:lpstr>Составление творческих рассказов:  «Откуда может прийти беда», «Чего нельзя делать в отсутствие взрослых», «Спичка-невеличка и большой пожар». </vt:lpstr>
      <vt:lpstr>Чтение художественной литературы:  С. Я. Маршак «Пожар», Л. Толстой «Пожарные собаки», К. Чуковский «Путаница». Т, Фетисов «Куда спешат пожарные машины».</vt:lpstr>
      <vt:lpstr>Художественно-эстетическое развитие Рисование на тему: «Эта спичка – невеличка», «Кошкин дом», «Пожарные машины», «Смелый пожарный».</vt:lpstr>
      <vt:lpstr>Познавательное развитие Опытно – экспериментальная деятельность со свечой: «Горит – не горит».</vt:lpstr>
      <vt:lpstr>Рассматривание иллюстраций на тему: «Осторожно, огонь»; «Что такое хорошо, что такое плохо»; «Правила безопасности для детей»; «Поведение при пожаре». </vt:lpstr>
      <vt:lpstr>Дидактические игры:  «Что необходимо пожарному», «Горит – не горит», «Хорошо – плохо», «Причины пожаров», «Собери картинку», «Угадай профессию».</vt:lpstr>
      <vt:lpstr>Практическая деятельность:  «Вызываем пожарную бригаду».</vt:lpstr>
      <vt:lpstr>Просмотр мультфильма «Кошкин дом»;  презентаций: «Спички детям не игрушка»; «Пожарная безопасность». </vt:lpstr>
      <vt:lpstr>Физическое развитие Подвижные игры: «Кто быстрее», «Быстрые и ловкие», «На пожар», «Смелые пожарные», «Верхний этаж».</vt:lpstr>
      <vt:lpstr>Работа с родителями: создание альбомов для просмотра по теме проекта; Папка-передвижка «Пожарная безопасность».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Садик</cp:lastModifiedBy>
  <cp:revision>32</cp:revision>
  <dcterms:created xsi:type="dcterms:W3CDTF">2016-03-14T17:19:17Z</dcterms:created>
  <dcterms:modified xsi:type="dcterms:W3CDTF">2017-09-28T08:27:40Z</dcterms:modified>
</cp:coreProperties>
</file>