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4" r:id="rId7"/>
    <p:sldId id="266" r:id="rId8"/>
    <p:sldId id="261" r:id="rId9"/>
    <p:sldId id="263" r:id="rId10"/>
    <p:sldId id="265" r:id="rId11"/>
    <p:sldId id="268" r:id="rId12"/>
    <p:sldId id="269" r:id="rId13"/>
    <p:sldId id="267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566" y="-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85728"/>
            <a:ext cx="7772400" cy="1470025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none"/>
        </p:style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2000240"/>
            <a:ext cx="6400800" cy="78581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none"/>
        </p:style>
        <p:txBody>
          <a:bodyPr/>
          <a:lstStyle>
            <a:lvl1pPr marL="0" indent="0" algn="ctr">
              <a:buNone/>
              <a:defRPr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9599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firefighter-147713_960_72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214313"/>
            <a:ext cx="2500312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06639-801E-4721-AED0-450EC36CAE04}" type="datetimeFigureOut">
              <a:rPr lang="ru-RU"/>
              <a:pPr>
                <a:defRPr/>
              </a:pPr>
              <a:t>28.09.2017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34790-6ECB-4D2D-9178-55BB4EB054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73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279FC-5458-4D67-BBDA-90E395DCA9F4}" type="datetimeFigureOut">
              <a:rPr lang="ru-RU"/>
              <a:pPr>
                <a:defRPr/>
              </a:pPr>
              <a:t>28.09.2017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D4271-091A-401E-8F40-126F0CBE2B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946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firefighter-147713_960_72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214313"/>
            <a:ext cx="2357437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7" descr="fire-engine-23774_960_72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763" y="4665663"/>
            <a:ext cx="2281237" cy="219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50686-9F23-4D76-B302-172C8488D6F3}" type="datetimeFigureOut">
              <a:rPr lang="ru-RU"/>
              <a:pPr>
                <a:defRPr/>
              </a:pPr>
              <a:t>28.09.2017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D0808-0DFE-42BE-A339-D7527DDE4C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321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7161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F4C13-BE78-4568-8A34-2A00C4D468AA}" type="datetimeFigureOut">
              <a:rPr lang="ru-RU"/>
              <a:pPr>
                <a:defRPr/>
              </a:pPr>
              <a:t>28.09.2017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52453-02E0-47E8-8241-F4D083DC57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977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firefighter-147713_960_72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296863"/>
            <a:ext cx="2286000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7" descr="fire-engine-23774_960_72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175" y="4786313"/>
            <a:ext cx="215582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2BC0A-0A36-4170-A813-57F4D382B9A3}" type="datetimeFigureOut">
              <a:rPr lang="ru-RU"/>
              <a:pPr>
                <a:defRPr/>
              </a:pPr>
              <a:t>28.09.2017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09EA1-E8C4-4FF8-80B1-CCD120F313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42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irefighter-147713_960_72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214313"/>
            <a:ext cx="2857500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fire-engine-23774_960_72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175" y="4786313"/>
            <a:ext cx="215582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2C38B-B00B-4595-9F9A-4A2F856DE433}" type="datetimeFigureOut">
              <a:rPr lang="ru-RU"/>
              <a:pPr>
                <a:defRPr/>
              </a:pPr>
              <a:t>28.09.2017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F0CE2-EE70-471A-9F7F-7D97D1DAF2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046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firefighter-147713_960_72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214313"/>
            <a:ext cx="3071812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7" descr="fire-engine-23774_960_72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175" y="4786313"/>
            <a:ext cx="215582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E5D1F-0E18-4AB7-871C-C257577125C6}" type="datetimeFigureOut">
              <a:rPr lang="ru-RU"/>
              <a:pPr>
                <a:defRPr/>
              </a:pPr>
              <a:t>28.09.2017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0FDCC-572D-4E31-8AAE-FE8A350730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508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BCF20-5FA9-4426-9D2C-830370F54301}" type="datetimeFigureOut">
              <a:rPr lang="ru-RU"/>
              <a:pPr>
                <a:defRPr/>
              </a:pPr>
              <a:t>28.09.2017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6A0A3-42F5-4EC2-A1C6-9E0E92B3EF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374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firefighter-147713_960_72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225" y="0"/>
            <a:ext cx="26447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7" descr="fire-engine-23774_960_72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175" y="4786313"/>
            <a:ext cx="215582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ED48F-3330-4251-B758-068DD6957821}" type="datetimeFigureOut">
              <a:rPr lang="ru-RU"/>
              <a:pPr>
                <a:defRPr/>
              </a:pPr>
              <a:t>28.09.2017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F6F35-D993-4445-AD74-8815206B2E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776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firefighter-147713_960_72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214313"/>
            <a:ext cx="270510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7" descr="fire-engine-23774_960_72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175" y="4786313"/>
            <a:ext cx="215582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44CC3-937A-4260-98A1-6B083F8220F8}" type="datetimeFigureOut">
              <a:rPr lang="ru-RU"/>
              <a:pPr>
                <a:defRPr/>
              </a:pPr>
              <a:t>28.09.2017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B7F2C-9D7F-4BF7-914D-01CEBF4BC3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639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r="23000" b="-7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5FAAD9-8A4E-4D39-ABAB-52EFA5BE1508}" type="datetimeFigureOut">
              <a:rPr lang="ru-RU"/>
              <a:pPr>
                <a:defRPr/>
              </a:pPr>
              <a:t>28.09.2017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BB15D0D-6696-4DB7-B4DA-25293E4702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09" r:id="rId7"/>
    <p:sldLayoutId id="2147483717" r:id="rId8"/>
    <p:sldLayoutId id="2147483718" r:id="rId9"/>
    <p:sldLayoutId id="2147483719" r:id="rId10"/>
    <p:sldLayoutId id="214748371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gif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85728"/>
            <a:ext cx="7772400" cy="3500462"/>
          </a:xfrm>
          <a:ln>
            <a:miter lim="800000"/>
            <a:headEnd/>
            <a:tailEnd/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8000" i="1" dirty="0" smtClean="0"/>
              <a:t/>
            </a:r>
            <a:br>
              <a:rPr lang="ru-RU" sz="8000" i="1" dirty="0" smtClean="0"/>
            </a:br>
            <a:r>
              <a:rPr lang="ru-RU" sz="8000" i="1" dirty="0" smtClean="0"/>
              <a:t>«Огонь – друг и враг»</a:t>
            </a:r>
            <a:r>
              <a:rPr lang="ru-RU" sz="8000" dirty="0" smtClean="0"/>
              <a:t/>
            </a:r>
            <a:br>
              <a:rPr lang="ru-RU" sz="8000" dirty="0" smtClean="0"/>
            </a:br>
            <a:endParaRPr lang="ru-RU" sz="80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25" y="4071942"/>
            <a:ext cx="6400800" cy="150019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Педагогический проект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средняя группа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/>
              <a:t>Подготовил: воспитатель Мезенцева И.А.</a:t>
            </a:r>
          </a:p>
        </p:txBody>
      </p:sp>
      <p:pic>
        <p:nvPicPr>
          <p:cNvPr id="15362" name="Picture 2" descr="C:\Documents and Settings\Admin\Рабочий стол\2017-18 уч год\6287581-red-fire-truck-fire-emergency-colorful-carto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2143116"/>
            <a:ext cx="1357322" cy="13573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1792288" y="285728"/>
            <a:ext cx="5486400" cy="1643074"/>
          </a:xfrm>
        </p:spPr>
        <p:txBody>
          <a:bodyPr/>
          <a:lstStyle/>
          <a:p>
            <a:pPr algn="ctr"/>
            <a:r>
              <a:rPr lang="ru-RU" sz="2400" i="1" dirty="0" smtClean="0">
                <a:latin typeface="Monotype Corsiva" pitchFamily="66" charset="0"/>
                <a:cs typeface="Arial" pitchFamily="34" charset="0"/>
              </a:rPr>
              <a:t>Дидактические игры: </a:t>
            </a:r>
            <a:br>
              <a:rPr lang="ru-RU" sz="2400" i="1" dirty="0" smtClean="0">
                <a:latin typeface="Monotype Corsiva" pitchFamily="66" charset="0"/>
                <a:cs typeface="Arial" pitchFamily="34" charset="0"/>
              </a:rPr>
            </a:br>
            <a:r>
              <a:rPr lang="ru-RU" sz="2400" b="0" dirty="0" smtClean="0">
                <a:latin typeface="Monotype Corsiva" pitchFamily="66" charset="0"/>
                <a:cs typeface="Arial" pitchFamily="34" charset="0"/>
              </a:rPr>
              <a:t>«Что необходимо пожарному», «Горит – не горит», «Хорошо – плохо», «Причины пожаров», «Собери картинку», «Угадай профессию».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2064"/>
          <a:stretch>
            <a:fillRect/>
          </a:stretch>
        </p:blipFill>
        <p:spPr bwMode="auto">
          <a:xfrm>
            <a:off x="214282" y="2285992"/>
            <a:ext cx="4985376" cy="4251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1928802"/>
            <a:ext cx="342902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Admin\Рабочий стол\2017-18 уч год\4695987-пожар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214290"/>
            <a:ext cx="2089159" cy="261031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1"/>
            <a:ext cx="7772400" cy="1143007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i="1" dirty="0" smtClean="0">
                <a:latin typeface="Monotype Corsiva" pitchFamily="66" charset="0"/>
                <a:cs typeface="Arial" pitchFamily="34" charset="0"/>
              </a:rPr>
              <a:t>Практическая деятельность: </a:t>
            </a:r>
            <a:br>
              <a:rPr lang="ru-RU" sz="2400" i="1" dirty="0" smtClean="0">
                <a:latin typeface="Monotype Corsiva" pitchFamily="66" charset="0"/>
                <a:cs typeface="Arial" pitchFamily="34" charset="0"/>
              </a:rPr>
            </a:br>
            <a:r>
              <a:rPr lang="ru-RU" sz="2400" b="0" dirty="0" smtClean="0">
                <a:latin typeface="Monotype Corsiva" pitchFamily="66" charset="0"/>
                <a:cs typeface="Arial" pitchFamily="34" charset="0"/>
              </a:rPr>
              <a:t>«Вызываем пожарную бригаду».</a:t>
            </a:r>
            <a:endParaRPr lang="ru-RU" sz="2400" b="0" dirty="0"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1026" name="Picture 2" descr="C:\Documents and Settings\Admin\Рабочий стол\дети сентябрь 17\20170915_0914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142984"/>
            <a:ext cx="4907285" cy="3680464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дети сентябрь 17\20170915_091107.jpg"/>
          <p:cNvPicPr>
            <a:picLocks noChangeAspect="1" noChangeArrowheads="1"/>
          </p:cNvPicPr>
          <p:nvPr/>
        </p:nvPicPr>
        <p:blipFill>
          <a:blip r:embed="rId4" cstate="print"/>
          <a:srcRect l="20680"/>
          <a:stretch>
            <a:fillRect/>
          </a:stretch>
        </p:blipFill>
        <p:spPr bwMode="auto">
          <a:xfrm>
            <a:off x="5286380" y="2948386"/>
            <a:ext cx="3645214" cy="3446698"/>
          </a:xfrm>
          <a:prstGeom prst="rect">
            <a:avLst/>
          </a:prstGeom>
          <a:noFill/>
        </p:spPr>
      </p:pic>
      <p:pic>
        <p:nvPicPr>
          <p:cNvPr id="1029" name="Picture 5" descr="C:\Documents and Settings\Admin\Рабочий стол\2017-18 уч год\98226324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4357694"/>
            <a:ext cx="3086687" cy="22479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6343656" cy="1643050"/>
          </a:xfrm>
        </p:spPr>
        <p:txBody>
          <a:bodyPr/>
          <a:lstStyle/>
          <a:p>
            <a:pPr algn="ctr" eaLnBrk="1" hangingPunct="1"/>
            <a:r>
              <a:rPr lang="ru-RU" sz="2800" dirty="0" smtClean="0">
                <a:latin typeface="Monotype Corsiva" pitchFamily="66" charset="0"/>
                <a:cs typeface="Arial" pitchFamily="34" charset="0"/>
              </a:rPr>
              <a:t>Просмотр мультфильма </a:t>
            </a:r>
            <a:r>
              <a:rPr lang="ru-RU" sz="2800" b="0" dirty="0" smtClean="0">
                <a:latin typeface="Monotype Corsiva" pitchFamily="66" charset="0"/>
                <a:cs typeface="Arial" pitchFamily="34" charset="0"/>
              </a:rPr>
              <a:t>«Кошкин дом»; </a:t>
            </a:r>
            <a:br>
              <a:rPr lang="ru-RU" sz="2800" b="0" dirty="0" smtClean="0">
                <a:latin typeface="Monotype Corsiva" pitchFamily="66" charset="0"/>
                <a:cs typeface="Arial" pitchFamily="34" charset="0"/>
              </a:rPr>
            </a:br>
            <a:r>
              <a:rPr lang="ru-RU" sz="2800" dirty="0" smtClean="0">
                <a:latin typeface="Monotype Corsiva" pitchFamily="66" charset="0"/>
                <a:cs typeface="Arial" pitchFamily="34" charset="0"/>
              </a:rPr>
              <a:t>презентаций: </a:t>
            </a:r>
            <a:r>
              <a:rPr lang="ru-RU" sz="2800" b="0" dirty="0" smtClean="0">
                <a:latin typeface="Monotype Corsiva" pitchFamily="66" charset="0"/>
                <a:cs typeface="Arial" pitchFamily="34" charset="0"/>
              </a:rPr>
              <a:t>«Спички детям не игрушка»; «Пожарная безопасность». </a:t>
            </a:r>
          </a:p>
        </p:txBody>
      </p:sp>
      <p:pic>
        <p:nvPicPr>
          <p:cNvPr id="4098" name="Picture 2" descr="C:\Documents and Settings\Admin\Рабочий стол\дети сентябрь 17\20170914_091729.jpg"/>
          <p:cNvPicPr>
            <a:picLocks noChangeAspect="1" noChangeArrowheads="1"/>
          </p:cNvPicPr>
          <p:nvPr/>
        </p:nvPicPr>
        <p:blipFill>
          <a:blip r:embed="rId2" cstate="print"/>
          <a:srcRect l="31020"/>
          <a:stretch>
            <a:fillRect/>
          </a:stretch>
        </p:blipFill>
        <p:spPr bwMode="auto">
          <a:xfrm>
            <a:off x="214282" y="2357430"/>
            <a:ext cx="3859528" cy="4196382"/>
          </a:xfrm>
          <a:prstGeom prst="rect">
            <a:avLst/>
          </a:prstGeom>
          <a:noFill/>
        </p:spPr>
      </p:pic>
      <p:pic>
        <p:nvPicPr>
          <p:cNvPr id="4099" name="Picture 3" descr="D:\моя работа\дети 3016\фото к проекту огород\20170803_0917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714488"/>
            <a:ext cx="4145280" cy="31089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1000100" y="214290"/>
            <a:ext cx="6143668" cy="1643074"/>
          </a:xfrm>
        </p:spPr>
        <p:txBody>
          <a:bodyPr/>
          <a:lstStyle/>
          <a:p>
            <a:pPr algn="ctr"/>
            <a:r>
              <a:rPr lang="ru-RU" sz="2800" i="1" dirty="0" smtClean="0">
                <a:latin typeface="Monotype Corsiva" pitchFamily="66" charset="0"/>
                <a:cs typeface="Arial" pitchFamily="34" charset="0"/>
              </a:rPr>
              <a:t>Физическое развитие</a:t>
            </a:r>
            <a:br>
              <a:rPr lang="ru-RU" sz="2800" i="1" dirty="0" smtClean="0">
                <a:latin typeface="Monotype Corsiva" pitchFamily="66" charset="0"/>
                <a:cs typeface="Arial" pitchFamily="34" charset="0"/>
              </a:rPr>
            </a:br>
            <a:r>
              <a:rPr lang="ru-RU" sz="2800" i="1" dirty="0" smtClean="0">
                <a:latin typeface="Monotype Corsiva" pitchFamily="66" charset="0"/>
                <a:cs typeface="Arial" pitchFamily="34" charset="0"/>
              </a:rPr>
              <a:t>Подвижные игры: </a:t>
            </a:r>
            <a:r>
              <a:rPr lang="ru-RU" sz="2800" b="0" dirty="0" smtClean="0">
                <a:latin typeface="Monotype Corsiva" pitchFamily="66" charset="0"/>
                <a:cs typeface="Arial" pitchFamily="34" charset="0"/>
              </a:rPr>
              <a:t>«Кто быстрее», «Быстрые и ловкие», «На пожар», «Смелые пожарные», «Верхний этаж».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8956"/>
          <a:stretch>
            <a:fillRect/>
          </a:stretch>
        </p:blipFill>
        <p:spPr bwMode="auto">
          <a:xfrm>
            <a:off x="214282" y="1838786"/>
            <a:ext cx="5000660" cy="4627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 l="18918" r="3531"/>
          <a:stretch>
            <a:fillRect/>
          </a:stretch>
        </p:blipFill>
        <p:spPr bwMode="auto">
          <a:xfrm>
            <a:off x="5929322" y="1785926"/>
            <a:ext cx="3000396" cy="2901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1"/>
            <a:ext cx="7772400" cy="2719410"/>
          </a:xfrm>
        </p:spPr>
        <p:txBody>
          <a:bodyPr/>
          <a:lstStyle/>
          <a:p>
            <a:pPr algn="ctr"/>
            <a:r>
              <a:rPr lang="ru-RU" sz="2400" i="1" dirty="0" smtClean="0">
                <a:latin typeface="Monotype Corsiva" pitchFamily="66" charset="0"/>
                <a:cs typeface="Arial" pitchFamily="34" charset="0"/>
              </a:rPr>
              <a:t>Работа с родителями:</a:t>
            </a:r>
            <a:r>
              <a:rPr lang="ru-RU" sz="2400" dirty="0" smtClean="0">
                <a:latin typeface="Monotype Corsiva" pitchFamily="66" charset="0"/>
                <a:cs typeface="Arial" pitchFamily="34" charset="0"/>
              </a:rPr>
              <a:t/>
            </a:r>
            <a:br>
              <a:rPr lang="ru-RU" sz="2400" dirty="0" smtClean="0">
                <a:latin typeface="Monotype Corsiva" pitchFamily="66" charset="0"/>
                <a:cs typeface="Arial" pitchFamily="34" charset="0"/>
              </a:rPr>
            </a:br>
            <a:r>
              <a:rPr lang="ru-RU" sz="2400" b="0" dirty="0" smtClean="0">
                <a:latin typeface="Monotype Corsiva" pitchFamily="66" charset="0"/>
                <a:cs typeface="Arial" pitchFamily="34" charset="0"/>
              </a:rPr>
              <a:t>создание альбомов для просмотра по теме проекта; Папка-передвижка «Пожарная безопасность».</a:t>
            </a:r>
            <a:r>
              <a:rPr lang="ru-RU" sz="2400" dirty="0" smtClean="0">
                <a:latin typeface="Monotype Corsiva" pitchFamily="66" charset="0"/>
              </a:rPr>
              <a:t/>
            </a:r>
            <a:br>
              <a:rPr lang="ru-RU" sz="2400" dirty="0" smtClean="0">
                <a:latin typeface="Monotype Corsiva" pitchFamily="66" charset="0"/>
              </a:rPr>
            </a:br>
            <a:endParaRPr lang="ru-RU" sz="2400" dirty="0">
              <a:latin typeface="Monotype Corsiva" pitchFamily="66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101416" y="3887574"/>
            <a:ext cx="3097091" cy="2322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576323" y="2335252"/>
            <a:ext cx="4966094" cy="3724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 l="15908" r="16881" b="10855"/>
          <a:stretch>
            <a:fillRect/>
          </a:stretch>
        </p:blipFill>
        <p:spPr bwMode="auto">
          <a:xfrm rot="5400000">
            <a:off x="2422839" y="1863386"/>
            <a:ext cx="2298060" cy="2286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1792288" y="1142984"/>
            <a:ext cx="5486400" cy="2714644"/>
          </a:xfrm>
        </p:spPr>
        <p:txBody>
          <a:bodyPr/>
          <a:lstStyle/>
          <a:p>
            <a:pPr algn="ctr" eaLnBrk="1" hangingPunct="1"/>
            <a:r>
              <a:rPr lang="ru-RU" sz="7200" dirty="0" smtClean="0">
                <a:latin typeface="Arial" pitchFamily="34" charset="0"/>
                <a:cs typeface="Arial" pitchFamily="34" charset="0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3116"/>
            <a:ext cx="8501122" cy="4214842"/>
          </a:xfrm>
        </p:spPr>
        <p:txBody>
          <a:bodyPr/>
          <a:lstStyle/>
          <a:p>
            <a:pPr algn="ctr"/>
            <a:r>
              <a:rPr lang="ru-RU" sz="2800" i="1" dirty="0" smtClean="0">
                <a:latin typeface="Monotype Corsiva" pitchFamily="66" charset="0"/>
                <a:cs typeface="Arial" pitchFamily="34" charset="0"/>
              </a:rPr>
              <a:t>Предполагаемые итоги реализации проекта:</a:t>
            </a:r>
            <a:br>
              <a:rPr lang="ru-RU" sz="2800" i="1" dirty="0" smtClean="0">
                <a:latin typeface="Monotype Corsiva" pitchFamily="66" charset="0"/>
                <a:cs typeface="Arial" pitchFamily="34" charset="0"/>
              </a:rPr>
            </a:br>
            <a:r>
              <a:rPr lang="ru-RU" sz="2800" b="0" dirty="0" smtClean="0">
                <a:latin typeface="Monotype Corsiva" pitchFamily="66" charset="0"/>
                <a:cs typeface="Arial" pitchFamily="34" charset="0"/>
              </a:rPr>
              <a:t>- Повышение у детей уровня знаний о пожарной безопасности.</a:t>
            </a:r>
            <a:br>
              <a:rPr lang="ru-RU" sz="2800" b="0" dirty="0" smtClean="0">
                <a:latin typeface="Monotype Corsiva" pitchFamily="66" charset="0"/>
                <a:cs typeface="Arial" pitchFamily="34" charset="0"/>
              </a:rPr>
            </a:br>
            <a:r>
              <a:rPr lang="ru-RU" sz="2800" b="0" dirty="0" smtClean="0">
                <a:latin typeface="Monotype Corsiva" pitchFamily="66" charset="0"/>
                <a:cs typeface="Arial" pitchFamily="34" charset="0"/>
              </a:rPr>
              <a:t>- Овладение детьми навыками правильных действий в случае пожара.</a:t>
            </a:r>
            <a:br>
              <a:rPr lang="ru-RU" sz="2800" b="0" dirty="0" smtClean="0">
                <a:latin typeface="Monotype Corsiva" pitchFamily="66" charset="0"/>
                <a:cs typeface="Arial" pitchFamily="34" charset="0"/>
              </a:rPr>
            </a:br>
            <a:r>
              <a:rPr lang="ru-RU" sz="2800" b="0" dirty="0" smtClean="0">
                <a:latin typeface="Monotype Corsiva" pitchFamily="66" charset="0"/>
                <a:cs typeface="Arial" pitchFamily="34" charset="0"/>
              </a:rPr>
              <a:t>- Осознанное выполнение правил противопожарной безопасности.</a:t>
            </a:r>
            <a:br>
              <a:rPr lang="ru-RU" sz="2800" b="0" dirty="0" smtClean="0">
                <a:latin typeface="Monotype Corsiva" pitchFamily="66" charset="0"/>
                <a:cs typeface="Arial" pitchFamily="34" charset="0"/>
              </a:rPr>
            </a:br>
            <a:r>
              <a:rPr lang="ru-RU" sz="2800" b="0" dirty="0" smtClean="0">
                <a:latin typeface="Monotype Corsiva" pitchFamily="66" charset="0"/>
                <a:cs typeface="Arial" pitchFamily="34" charset="0"/>
              </a:rPr>
              <a:t>- Изменение отношения родителей к данной теме.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i="1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285728"/>
            <a:ext cx="7772400" cy="2214578"/>
          </a:xfrm>
        </p:spPr>
        <p:txBody>
          <a:bodyPr/>
          <a:lstStyle/>
          <a:p>
            <a:r>
              <a:rPr lang="ru-RU" sz="2400" b="1" i="1" dirty="0" smtClean="0">
                <a:solidFill>
                  <a:schemeClr val="tx1"/>
                </a:solidFill>
                <a:latin typeface="Monotype Corsiva" pitchFamily="66" charset="0"/>
                <a:cs typeface="Arial" pitchFamily="34" charset="0"/>
              </a:rPr>
              <a:t>Цель:</a:t>
            </a:r>
          </a:p>
          <a:p>
            <a:pPr lvl="0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Monotype Corsiva" pitchFamily="66" charset="0"/>
                <a:cs typeface="Arial" pitchFamily="34" charset="0"/>
              </a:rPr>
              <a:t>Формировать у детей осознанное и ответственное отношение к выполнению правил  пожарной безопасности; </a:t>
            </a:r>
          </a:p>
          <a:p>
            <a:pPr lvl="0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Monotype Corsiva" pitchFamily="66" charset="0"/>
                <a:cs typeface="Arial" pitchFamily="34" charset="0"/>
              </a:rPr>
              <a:t>Обучить умениям и навыкам, необходимые для действия в экстремальных ситуациях.</a:t>
            </a:r>
          </a:p>
          <a:p>
            <a:pPr eaLnBrk="1" hangingPunct="1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Текст 3"/>
          <p:cNvSpPr>
            <a:spLocks noGrp="1"/>
          </p:cNvSpPr>
          <p:nvPr>
            <p:ph type="body" sz="half" idx="2"/>
          </p:nvPr>
        </p:nvSpPr>
        <p:spPr>
          <a:xfrm>
            <a:off x="571472" y="214290"/>
            <a:ext cx="7786742" cy="5957910"/>
          </a:xfrm>
        </p:spPr>
        <p:txBody>
          <a:bodyPr/>
          <a:lstStyle/>
          <a:p>
            <a:pPr algn="ctr"/>
            <a:r>
              <a:rPr lang="ru-RU" sz="2800" b="1" i="1" dirty="0" smtClean="0">
                <a:latin typeface="Monotype Corsiva" pitchFamily="66" charset="0"/>
                <a:cs typeface="Arial" pitchFamily="34" charset="0"/>
              </a:rPr>
              <a:t>Задачи:</a:t>
            </a:r>
            <a:r>
              <a:rPr lang="ru-RU" sz="2800" b="1" dirty="0" smtClean="0">
                <a:latin typeface="Monotype Corsiva" pitchFamily="66" charset="0"/>
                <a:cs typeface="Arial" pitchFamily="34" charset="0"/>
              </a:rPr>
              <a:t> </a:t>
            </a:r>
            <a:r>
              <a:rPr lang="ru-RU" sz="2800" dirty="0" smtClean="0">
                <a:latin typeface="Monotype Corsiva" pitchFamily="66" charset="0"/>
                <a:cs typeface="Arial" pitchFamily="34" charset="0"/>
              </a:rPr>
              <a:t/>
            </a:r>
            <a:br>
              <a:rPr lang="ru-RU" sz="2800" dirty="0" smtClean="0">
                <a:latin typeface="Monotype Corsiva" pitchFamily="66" charset="0"/>
                <a:cs typeface="Arial" pitchFamily="34" charset="0"/>
              </a:rPr>
            </a:br>
            <a:r>
              <a:rPr lang="ru-RU" sz="2800" dirty="0" smtClean="0">
                <a:latin typeface="Monotype Corsiva" pitchFamily="66" charset="0"/>
                <a:cs typeface="Arial" pitchFamily="34" charset="0"/>
              </a:rPr>
              <a:t>- Систематизировать знания детей об электрических приборах, используемых в быту (назначения, правила пользования)</a:t>
            </a:r>
            <a:br>
              <a:rPr lang="ru-RU" sz="2800" dirty="0" smtClean="0">
                <a:latin typeface="Monotype Corsiva" pitchFamily="66" charset="0"/>
                <a:cs typeface="Arial" pitchFamily="34" charset="0"/>
              </a:rPr>
            </a:br>
            <a:r>
              <a:rPr lang="ru-RU" sz="2800" dirty="0" smtClean="0">
                <a:latin typeface="Monotype Corsiva" pitchFamily="66" charset="0"/>
                <a:cs typeface="Arial" pitchFamily="34" charset="0"/>
              </a:rPr>
              <a:t>- Углублять и систематизировать знания о причинах возникновения пожаров, объяснять, чем опасен огонь, подвести к пониманию вероятных последствий  детских шалостей.</a:t>
            </a:r>
            <a:br>
              <a:rPr lang="ru-RU" sz="2800" dirty="0" smtClean="0">
                <a:latin typeface="Monotype Corsiva" pitchFamily="66" charset="0"/>
                <a:cs typeface="Arial" pitchFamily="34" charset="0"/>
              </a:rPr>
            </a:br>
            <a:r>
              <a:rPr lang="ru-RU" sz="2800" dirty="0" smtClean="0">
                <a:latin typeface="Monotype Corsiva" pitchFamily="66" charset="0"/>
                <a:cs typeface="Arial" pitchFamily="34" charset="0"/>
              </a:rPr>
              <a:t>- Познакомить с правилами поведения при пожаре и со средствами пожаротушения.</a:t>
            </a:r>
            <a:br>
              <a:rPr lang="ru-RU" sz="2800" dirty="0" smtClean="0">
                <a:latin typeface="Monotype Corsiva" pitchFamily="66" charset="0"/>
                <a:cs typeface="Arial" pitchFamily="34" charset="0"/>
              </a:rPr>
            </a:br>
            <a:r>
              <a:rPr lang="ru-RU" sz="2800" dirty="0" smtClean="0">
                <a:latin typeface="Monotype Corsiva" pitchFamily="66" charset="0"/>
                <a:cs typeface="Arial" pitchFamily="34" charset="0"/>
              </a:rPr>
              <a:t>- Уточнить знания детей о профессии пожарного.</a:t>
            </a:r>
            <a:br>
              <a:rPr lang="ru-RU" sz="2800" dirty="0" smtClean="0">
                <a:latin typeface="Monotype Corsiva" pitchFamily="66" charset="0"/>
                <a:cs typeface="Arial" pitchFamily="34" charset="0"/>
              </a:rPr>
            </a:br>
            <a:r>
              <a:rPr lang="ru-RU" sz="2800" dirty="0" smtClean="0">
                <a:latin typeface="Monotype Corsiva" pitchFamily="66" charset="0"/>
                <a:cs typeface="Arial" pitchFamily="34" charset="0"/>
              </a:rPr>
              <a:t>- Воспитывать в детях уверенность в своих силах, проводить работу по преодолению страха перед огнем.</a:t>
            </a:r>
            <a:br>
              <a:rPr lang="ru-RU" sz="2800" dirty="0" smtClean="0">
                <a:latin typeface="Monotype Corsiva" pitchFamily="66" charset="0"/>
                <a:cs typeface="Arial" pitchFamily="34" charset="0"/>
              </a:rPr>
            </a:br>
            <a:r>
              <a:rPr lang="ru-RU" sz="2800" dirty="0" smtClean="0">
                <a:latin typeface="Monotype Corsiva" pitchFamily="66" charset="0"/>
                <a:cs typeface="Arial" pitchFamily="34" charset="0"/>
              </a:rPr>
              <a:t>- Привлечь внимание родителей к данному вопросу и участию в проекте.</a:t>
            </a:r>
            <a:br>
              <a:rPr lang="ru-RU" sz="2800" dirty="0" smtClean="0">
                <a:latin typeface="Monotype Corsiva" pitchFamily="66" charset="0"/>
                <a:cs typeface="Arial" pitchFamily="34" charset="0"/>
              </a:rPr>
            </a:br>
            <a:endParaRPr lang="ru-RU" sz="2800" dirty="0" smtClean="0"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1"/>
            <a:ext cx="4929190" cy="2719410"/>
          </a:xfrm>
        </p:spPr>
        <p:txBody>
          <a:bodyPr/>
          <a:lstStyle/>
          <a:p>
            <a:pPr algn="ctr">
              <a:defRPr/>
            </a:pPr>
            <a:r>
              <a:rPr lang="ru-RU" sz="3600" i="1" dirty="0" smtClean="0">
                <a:latin typeface="Monotype Corsiva" pitchFamily="66" charset="0"/>
                <a:cs typeface="Arial" pitchFamily="34" charset="0"/>
              </a:rPr>
              <a:t>Речевое развитие</a:t>
            </a:r>
            <a:r>
              <a:rPr lang="ru-RU" sz="2000" i="1" dirty="0" smtClean="0">
                <a:latin typeface="Monotype Corsiva" pitchFamily="66" charset="0"/>
                <a:cs typeface="Arial" pitchFamily="34" charset="0"/>
              </a:rPr>
              <a:t/>
            </a:r>
            <a:br>
              <a:rPr lang="ru-RU" sz="2000" i="1" dirty="0" smtClean="0">
                <a:latin typeface="Monotype Corsiva" pitchFamily="66" charset="0"/>
                <a:cs typeface="Arial" pitchFamily="34" charset="0"/>
              </a:rPr>
            </a:br>
            <a:r>
              <a:rPr lang="ru-RU" sz="2000" i="1" dirty="0" smtClean="0">
                <a:latin typeface="Monotype Corsiva" pitchFamily="66" charset="0"/>
                <a:cs typeface="Arial" pitchFamily="34" charset="0"/>
              </a:rPr>
              <a:t>Беседы: </a:t>
            </a:r>
            <a:r>
              <a:rPr lang="ru-RU" sz="2000" b="0" dirty="0" smtClean="0">
                <a:latin typeface="Monotype Corsiva" pitchFamily="66" charset="0"/>
                <a:cs typeface="Arial" pitchFamily="34" charset="0"/>
              </a:rPr>
              <a:t>«Пожарная безопасность в природе», «Огонь- друг и враг человека», «Люди героической профессии». «Кто может готовить на плите», «Кто пользуется бытовыми приборами».</a:t>
            </a:r>
            <a:endParaRPr lang="ru-RU" sz="2000" b="0" dirty="0"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2050" name="Picture 2" descr="C:\Documents and Settings\Admin\Рабочий стол\дети сентябрь 17\20170915_0910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429000"/>
            <a:ext cx="4145280" cy="310896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253324" y="1818851"/>
            <a:ext cx="5406919" cy="4055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1"/>
            <a:ext cx="6500826" cy="2719410"/>
          </a:xfrm>
        </p:spPr>
        <p:txBody>
          <a:bodyPr/>
          <a:lstStyle/>
          <a:p>
            <a:pPr algn="ctr">
              <a:defRPr/>
            </a:pPr>
            <a:r>
              <a:rPr lang="ru-RU" sz="2400" i="1" dirty="0" smtClean="0">
                <a:latin typeface="Monotype Corsiva" pitchFamily="66" charset="0"/>
                <a:cs typeface="Arial" pitchFamily="34" charset="0"/>
              </a:rPr>
              <a:t>Составление творческих рассказов: </a:t>
            </a:r>
            <a:br>
              <a:rPr lang="ru-RU" sz="2400" i="1" dirty="0" smtClean="0">
                <a:latin typeface="Monotype Corsiva" pitchFamily="66" charset="0"/>
                <a:cs typeface="Arial" pitchFamily="34" charset="0"/>
              </a:rPr>
            </a:br>
            <a:r>
              <a:rPr lang="ru-RU" sz="2400" b="0" dirty="0" smtClean="0">
                <a:latin typeface="Monotype Corsiva" pitchFamily="66" charset="0"/>
                <a:cs typeface="Arial" pitchFamily="34" charset="0"/>
              </a:rPr>
              <a:t>«Откуда может прийти беда», «Чего нельзя делать в отсутствие взрослых», «Спичка-невеличка и большой пожар». </a:t>
            </a:r>
            <a:endParaRPr lang="ru-RU" sz="2400" b="0" dirty="0"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12290" name="Picture 2" descr="C:\Documents and Settings\Admin\Рабочий стол\2017-18 уч год\98226324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1126" y="4214818"/>
            <a:ext cx="3282874" cy="2390789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7330" t="4074" r="18566"/>
          <a:stretch>
            <a:fillRect/>
          </a:stretch>
        </p:blipFill>
        <p:spPr bwMode="auto">
          <a:xfrm rot="5400000">
            <a:off x="5958940" y="1327681"/>
            <a:ext cx="2869722" cy="278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 l="19674" t="11449"/>
          <a:stretch>
            <a:fillRect/>
          </a:stretch>
        </p:blipFill>
        <p:spPr bwMode="auto">
          <a:xfrm rot="5400000">
            <a:off x="-97847" y="2526683"/>
            <a:ext cx="4429156" cy="3662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1"/>
            <a:ext cx="7772400" cy="1500197"/>
          </a:xfrm>
        </p:spPr>
        <p:txBody>
          <a:bodyPr/>
          <a:lstStyle/>
          <a:p>
            <a:pPr algn="ctr">
              <a:defRPr/>
            </a:pPr>
            <a:r>
              <a:rPr lang="ru-RU" sz="2400" i="1" dirty="0" smtClean="0">
                <a:latin typeface="Monotype Corsiva" pitchFamily="66" charset="0"/>
                <a:cs typeface="Arial" pitchFamily="34" charset="0"/>
              </a:rPr>
              <a:t>Чтение художественной литературы: </a:t>
            </a:r>
            <a:br>
              <a:rPr lang="ru-RU" sz="2400" i="1" dirty="0" smtClean="0">
                <a:latin typeface="Monotype Corsiva" pitchFamily="66" charset="0"/>
                <a:cs typeface="Arial" pitchFamily="34" charset="0"/>
              </a:rPr>
            </a:br>
            <a:r>
              <a:rPr lang="ru-RU" sz="2400" b="0" dirty="0" smtClean="0">
                <a:latin typeface="Monotype Corsiva" pitchFamily="66" charset="0"/>
                <a:cs typeface="Arial" pitchFamily="34" charset="0"/>
              </a:rPr>
              <a:t>С. Я. Маршак «Пожар», Л. Толстой «Пожарные собаки», К. Чуковский «Путаница». Т, Фетисов «Куда спешат пожарные машины».</a:t>
            </a:r>
            <a:endParaRPr lang="ru-RU" sz="2400" b="0" dirty="0"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92306" y="2503282"/>
            <a:ext cx="4595844" cy="3446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 r="24673"/>
          <a:stretch>
            <a:fillRect/>
          </a:stretch>
        </p:blipFill>
        <p:spPr bwMode="auto">
          <a:xfrm rot="5400000">
            <a:off x="4276169" y="2008142"/>
            <a:ext cx="4650000" cy="4629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1"/>
            <a:ext cx="7772400" cy="2719410"/>
          </a:xfrm>
        </p:spPr>
        <p:txBody>
          <a:bodyPr/>
          <a:lstStyle/>
          <a:p>
            <a:pPr algn="ctr">
              <a:defRPr/>
            </a:pPr>
            <a:r>
              <a:rPr lang="ru-RU" sz="2400" i="1" dirty="0" smtClean="0">
                <a:latin typeface="Monotype Corsiva" pitchFamily="66" charset="0"/>
                <a:cs typeface="Arial" pitchFamily="34" charset="0"/>
              </a:rPr>
              <a:t>Художественно-эстетическое развитие</a:t>
            </a:r>
            <a:br>
              <a:rPr lang="ru-RU" sz="2400" i="1" dirty="0" smtClean="0">
                <a:latin typeface="Monotype Corsiva" pitchFamily="66" charset="0"/>
                <a:cs typeface="Arial" pitchFamily="34" charset="0"/>
              </a:rPr>
            </a:br>
            <a:r>
              <a:rPr lang="ru-RU" sz="2400" i="1" dirty="0" smtClean="0">
                <a:latin typeface="Monotype Corsiva" pitchFamily="66" charset="0"/>
                <a:cs typeface="Arial" pitchFamily="34" charset="0"/>
              </a:rPr>
              <a:t>Рисование на тему: </a:t>
            </a:r>
            <a:r>
              <a:rPr lang="ru-RU" sz="2400" b="0" dirty="0" smtClean="0">
                <a:latin typeface="Monotype Corsiva" pitchFamily="66" charset="0"/>
                <a:cs typeface="Arial" pitchFamily="34" charset="0"/>
              </a:rPr>
              <a:t>«Эта спичка – невеличка», «Кошкин дом», «Пожарные машины», «Смелый пожарный».</a:t>
            </a:r>
            <a:endParaRPr lang="ru-RU" sz="2400" b="0" dirty="0"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3074" name="Picture 2" descr="C:\Documents and Settings\Admin\Рабочий стол\дети сентябрь 17\20170914_1042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303878" y="2518400"/>
            <a:ext cx="4145280" cy="3108960"/>
          </a:xfrm>
          <a:prstGeom prst="rect">
            <a:avLst/>
          </a:prstGeom>
          <a:noFill/>
        </p:spPr>
      </p:pic>
      <p:pic>
        <p:nvPicPr>
          <p:cNvPr id="3075" name="Picture 3" descr="C:\Documents and Settings\Admin\Рабочий стол\дети сентябрь 17\20170913_0924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2000240"/>
            <a:ext cx="5611117" cy="42083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6992968" cy="1214446"/>
          </a:xfrm>
        </p:spPr>
        <p:txBody>
          <a:bodyPr/>
          <a:lstStyle/>
          <a:p>
            <a:pPr algn="ctr"/>
            <a:r>
              <a:rPr lang="ru-RU" sz="2800" i="1" dirty="0" smtClean="0">
                <a:latin typeface="Monotype Corsiva" pitchFamily="66" charset="0"/>
                <a:cs typeface="Arial" pitchFamily="34" charset="0"/>
              </a:rPr>
              <a:t>Познавательное развитие</a:t>
            </a:r>
            <a:br>
              <a:rPr lang="ru-RU" sz="2800" i="1" dirty="0" smtClean="0">
                <a:latin typeface="Monotype Corsiva" pitchFamily="66" charset="0"/>
                <a:cs typeface="Arial" pitchFamily="34" charset="0"/>
              </a:rPr>
            </a:br>
            <a:r>
              <a:rPr lang="ru-RU" sz="2800" i="1" dirty="0" smtClean="0">
                <a:latin typeface="Monotype Corsiva" pitchFamily="66" charset="0"/>
                <a:cs typeface="Arial" pitchFamily="34" charset="0"/>
              </a:rPr>
              <a:t>Опытно – экспериментальная деятельность со свечой: </a:t>
            </a:r>
            <a:r>
              <a:rPr lang="ru-RU" sz="2800" b="0" dirty="0" smtClean="0">
                <a:latin typeface="Monotype Corsiva" pitchFamily="66" charset="0"/>
                <a:cs typeface="Arial" pitchFamily="34" charset="0"/>
              </a:rPr>
              <a:t>«Горит – не горит».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059753" y="2155563"/>
            <a:ext cx="2957088" cy="2217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10673" t="6685" r="41731" b="12722"/>
          <a:stretch>
            <a:fillRect/>
          </a:stretch>
        </p:blipFill>
        <p:spPr bwMode="auto">
          <a:xfrm rot="5400000">
            <a:off x="859685" y="1211961"/>
            <a:ext cx="4781423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6572296" cy="1857388"/>
          </a:xfrm>
        </p:spPr>
        <p:txBody>
          <a:bodyPr/>
          <a:lstStyle/>
          <a:p>
            <a:pPr algn="ctr"/>
            <a:r>
              <a:rPr lang="ru-RU" sz="2800" i="1" dirty="0" smtClean="0">
                <a:latin typeface="Monotype Corsiva" pitchFamily="66" charset="0"/>
                <a:cs typeface="Arial" pitchFamily="34" charset="0"/>
              </a:rPr>
              <a:t>Рассматривание иллюстраций на тему: </a:t>
            </a:r>
            <a:r>
              <a:rPr lang="ru-RU" sz="2800" b="0" dirty="0" smtClean="0">
                <a:latin typeface="Monotype Corsiva" pitchFamily="66" charset="0"/>
                <a:cs typeface="Arial" pitchFamily="34" charset="0"/>
              </a:rPr>
              <a:t>«Осторожно, огонь»; «Что такое хорошо, что такое плохо»; «Правила безопасности для детей»; «Поведение при пожаре».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3786" r="12110" b="14982"/>
          <a:stretch>
            <a:fillRect/>
          </a:stretch>
        </p:blipFill>
        <p:spPr bwMode="auto">
          <a:xfrm>
            <a:off x="5357818" y="2214554"/>
            <a:ext cx="3071834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48628" y="2637464"/>
            <a:ext cx="4526283" cy="339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ожарная безопасност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Пожарная безопасность</Template>
  <TotalTime>279</TotalTime>
  <Words>96</Words>
  <Application>Microsoft Office PowerPoint</Application>
  <PresentationFormat>Экран (4:3)</PresentationFormat>
  <Paragraphs>21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Пожарная безопасность</vt:lpstr>
      <vt:lpstr> «Огонь – друг и враг» </vt:lpstr>
      <vt:lpstr>Предполагаемые итоги реализации проекта: - Повышение у детей уровня знаний о пожарной безопасности. - Овладение детьми навыками правильных действий в случае пожара. - Осознанное выполнение правил противопожарной безопасности. - Изменение отношения родителей к данной теме.  </vt:lpstr>
      <vt:lpstr>Презентация PowerPoint</vt:lpstr>
      <vt:lpstr>Речевое развитие Беседы: «Пожарная безопасность в природе», «Огонь- друг и враг человека», «Люди героической профессии». «Кто может готовить на плите», «Кто пользуется бытовыми приборами».</vt:lpstr>
      <vt:lpstr>Составление творческих рассказов:  «Откуда может прийти беда», «Чего нельзя делать в отсутствие взрослых», «Спичка-невеличка и большой пожар». </vt:lpstr>
      <vt:lpstr>Чтение художественной литературы:  С. Я. Маршак «Пожар», Л. Толстой «Пожарные собаки», К. Чуковский «Путаница». Т, Фетисов «Куда спешат пожарные машины».</vt:lpstr>
      <vt:lpstr>Художественно-эстетическое развитие Рисование на тему: «Эта спичка – невеличка», «Кошкин дом», «Пожарные машины», «Смелый пожарный».</vt:lpstr>
      <vt:lpstr>Познавательное развитие Опытно – экспериментальная деятельность со свечой: «Горит – не горит».</vt:lpstr>
      <vt:lpstr>Рассматривание иллюстраций на тему: «Осторожно, огонь»; «Что такое хорошо, что такое плохо»; «Правила безопасности для детей»; «Поведение при пожаре». </vt:lpstr>
      <vt:lpstr>Дидактические игры:  «Что необходимо пожарному», «Горит – не горит», «Хорошо – плохо», «Причины пожаров», «Собери картинку», «Угадай профессию».</vt:lpstr>
      <vt:lpstr>Практическая деятельность:  «Вызываем пожарную бригаду».</vt:lpstr>
      <vt:lpstr>Просмотр мультфильма «Кошкин дом»;  презентаций: «Спички детям не игрушка»; «Пожарная безопасность». </vt:lpstr>
      <vt:lpstr>Физическое развитие Подвижные игры: «Кто быстрее», «Быстрые и ловкие», «На пожар», «Смелые пожарные», «Верхний этаж».</vt:lpstr>
      <vt:lpstr>Работа с родителями: создание альбомов для просмотра по теме проекта; Папка-передвижка «Пожарная безопасность».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Садик</cp:lastModifiedBy>
  <cp:revision>32</cp:revision>
  <dcterms:created xsi:type="dcterms:W3CDTF">2016-03-14T17:19:17Z</dcterms:created>
  <dcterms:modified xsi:type="dcterms:W3CDTF">2017-09-28T08:27:40Z</dcterms:modified>
</cp:coreProperties>
</file>