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6" r:id="rId6"/>
    <p:sldId id="270" r:id="rId7"/>
    <p:sldId id="271" r:id="rId8"/>
    <p:sldId id="267" r:id="rId9"/>
    <p:sldId id="268" r:id="rId10"/>
    <p:sldId id="260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00"/>
    <a:srgbClr val="DA3467"/>
    <a:srgbClr val="FF33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58F20-F750-49D3-AA92-D6DCC583E930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6E81F-ED79-428D-BD2C-E3EB9C959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e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jpeg"/><Relationship Id="rId17" Type="http://schemas.openxmlformats.org/officeDocument/2006/relationships/image" Target="../media/image2.gif"/><Relationship Id="rId2" Type="http://schemas.openxmlformats.org/officeDocument/2006/relationships/image" Target="../media/image1.jpeg"/><Relationship Id="rId16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png"/><Relationship Id="rId15" Type="http://schemas.openxmlformats.org/officeDocument/2006/relationships/image" Target="../media/image57.jpe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2.gif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6.jpeg"/><Relationship Id="rId5" Type="http://schemas.openxmlformats.org/officeDocument/2006/relationships/image" Target="../media/image22.jpeg"/><Relationship Id="rId10" Type="http://schemas.openxmlformats.org/officeDocument/2006/relationships/image" Target="../media/image19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gi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gif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gif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11960" y="5157192"/>
            <a:ext cx="3600400" cy="64807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itchFamily="66" charset="0"/>
              </a:rPr>
              <a:t>Учитель-логопед: Хузина О.М.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4" name="Picture 2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005064"/>
            <a:ext cx="2304256" cy="2086721"/>
          </a:xfrm>
          <a:prstGeom prst="rect">
            <a:avLst/>
          </a:prstGeom>
          <a:noFill/>
        </p:spPr>
      </p:pic>
      <p:pic>
        <p:nvPicPr>
          <p:cNvPr id="1027" name="Picture 3" descr="C:\Users\USER\Desktop\2363937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324528" cy="85415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692696"/>
            <a:ext cx="6552728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«Светлячок»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55576" y="1988840"/>
            <a:ext cx="7776864" cy="9361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Организованная образовательная деятельность по подготовке к обучению грамоте в подготовительной к школе группе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3140968"/>
            <a:ext cx="5184576" cy="774988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omic Sans MS" pitchFamily="66" charset="0"/>
              </a:rPr>
              <a:t>Путешествие в Звуколандию. Знакомство с буквой Т, звуками </a:t>
            </a:r>
            <a:r>
              <a:rPr lang="en-US" sz="1600" dirty="0" smtClean="0">
                <a:latin typeface="Comic Sans MS" pitchFamily="66" charset="0"/>
              </a:rPr>
              <a:t>[</a:t>
            </a:r>
            <a:r>
              <a:rPr lang="ru-RU" sz="1600" dirty="0" smtClean="0">
                <a:latin typeface="Comic Sans MS" pitchFamily="66" charset="0"/>
              </a:rPr>
              <a:t>Т</a:t>
            </a:r>
            <a:r>
              <a:rPr lang="en-US" sz="1600" dirty="0" smtClean="0">
                <a:latin typeface="Comic Sans MS" pitchFamily="66" charset="0"/>
              </a:rPr>
              <a:t>] </a:t>
            </a:r>
            <a:r>
              <a:rPr lang="ru-RU" sz="1600" dirty="0" smtClean="0">
                <a:latin typeface="Comic Sans MS" pitchFamily="66" charset="0"/>
              </a:rPr>
              <a:t>и </a:t>
            </a:r>
            <a:r>
              <a:rPr lang="en-US" sz="1600" dirty="0" smtClean="0">
                <a:latin typeface="Comic Sans MS" pitchFamily="66" charset="0"/>
              </a:rPr>
              <a:t>[</a:t>
            </a:r>
            <a:r>
              <a:rPr lang="ru-RU" sz="1600" dirty="0" smtClean="0">
                <a:latin typeface="Comic Sans MS" pitchFamily="66" charset="0"/>
              </a:rPr>
              <a:t>Т</a:t>
            </a:r>
            <a:r>
              <a:rPr lang="en-US" sz="1600" dirty="0" smtClean="0">
                <a:latin typeface="Comic Sans MS" pitchFamily="66" charset="0"/>
              </a:rPr>
              <a:t>’]</a:t>
            </a:r>
            <a:endParaRPr lang="ru-RU" sz="1600" dirty="0">
              <a:latin typeface="Comic Sans MS" pitchFamily="66" charset="0"/>
            </a:endParaRPr>
          </a:p>
        </p:txBody>
      </p:sp>
      <p:pic>
        <p:nvPicPr>
          <p:cNvPr id="12" name="Picture 2" descr="C:\Users\USER\Desktop\orig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789040"/>
            <a:ext cx="2030711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714356"/>
            <a:ext cx="6929486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ЧТЕНИЕ СЛОГОВ (ПРЯМЫХ) С ИЗУЧАЕМОЙ БУКВОЙ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8194" name="Picture 2" descr="C:\Users\Оля\Desktop\с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000240"/>
            <a:ext cx="1785950" cy="1500198"/>
          </a:xfrm>
          <a:prstGeom prst="rect">
            <a:avLst/>
          </a:prstGeom>
          <a:noFill/>
        </p:spPr>
      </p:pic>
      <p:pic>
        <p:nvPicPr>
          <p:cNvPr id="8195" name="Picture 3" descr="C:\Users\Оля\Desktop\с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5214950"/>
            <a:ext cx="1714512" cy="1357322"/>
          </a:xfrm>
          <a:prstGeom prst="rect">
            <a:avLst/>
          </a:prstGeom>
          <a:noFill/>
        </p:spPr>
      </p:pic>
      <p:pic>
        <p:nvPicPr>
          <p:cNvPr id="8198" name="Picture 6" descr="C:\Users\Оля\Desktop\сы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5214950"/>
            <a:ext cx="1724422" cy="1398952"/>
          </a:xfrm>
          <a:prstGeom prst="rect">
            <a:avLst/>
          </a:prstGeom>
          <a:noFill/>
        </p:spPr>
      </p:pic>
      <p:pic>
        <p:nvPicPr>
          <p:cNvPr id="8201" name="Picture 9" descr="C:\Users\Оля\Desktop\ся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5214950"/>
            <a:ext cx="1758851" cy="1418614"/>
          </a:xfrm>
          <a:prstGeom prst="rect">
            <a:avLst/>
          </a:prstGeom>
          <a:noFill/>
        </p:spPr>
      </p:pic>
      <p:pic>
        <p:nvPicPr>
          <p:cNvPr id="8196" name="Picture 4" descr="C:\Users\Оля\Desktop\су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2330" y="3643314"/>
            <a:ext cx="1714512" cy="1410953"/>
          </a:xfrm>
          <a:prstGeom prst="rect">
            <a:avLst/>
          </a:prstGeom>
          <a:noFill/>
        </p:spPr>
      </p:pic>
      <p:pic>
        <p:nvPicPr>
          <p:cNvPr id="8197" name="Picture 5" descr="C:\Users\Оля\Desktop\се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52" y="5214950"/>
            <a:ext cx="1643074" cy="1357298"/>
          </a:xfrm>
          <a:prstGeom prst="rect">
            <a:avLst/>
          </a:prstGeom>
          <a:noFill/>
        </p:spPr>
      </p:pic>
      <p:pic>
        <p:nvPicPr>
          <p:cNvPr id="8200" name="Picture 8" descr="C:\Users\Оля\Desktop\сэ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24" y="2000240"/>
            <a:ext cx="1714512" cy="1541537"/>
          </a:xfrm>
          <a:prstGeom prst="rect">
            <a:avLst/>
          </a:prstGeom>
          <a:noFill/>
        </p:spPr>
      </p:pic>
      <p:pic>
        <p:nvPicPr>
          <p:cNvPr id="8199" name="Picture 7" descr="C:\Users\Оля\Desktop\си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472" y="3643314"/>
            <a:ext cx="1768142" cy="1459607"/>
          </a:xfrm>
          <a:prstGeom prst="rect">
            <a:avLst/>
          </a:prstGeom>
          <a:noFill/>
        </p:spPr>
      </p:pic>
      <p:pic>
        <p:nvPicPr>
          <p:cNvPr id="3074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99592" y="2060848"/>
            <a:ext cx="792088" cy="1388096"/>
          </a:xfrm>
          <a:prstGeom prst="rect">
            <a:avLst/>
          </a:prstGeom>
          <a:noFill/>
        </p:spPr>
      </p:pic>
      <p:pic>
        <p:nvPicPr>
          <p:cNvPr id="16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1560" y="3717032"/>
            <a:ext cx="792088" cy="1316088"/>
          </a:xfrm>
          <a:prstGeom prst="rect">
            <a:avLst/>
          </a:prstGeom>
          <a:noFill/>
        </p:spPr>
      </p:pic>
      <p:pic>
        <p:nvPicPr>
          <p:cNvPr id="17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87624" y="5301208"/>
            <a:ext cx="792088" cy="1224136"/>
          </a:xfrm>
          <a:prstGeom prst="rect">
            <a:avLst/>
          </a:prstGeom>
          <a:noFill/>
        </p:spPr>
      </p:pic>
      <p:pic>
        <p:nvPicPr>
          <p:cNvPr id="18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59832" y="5301208"/>
            <a:ext cx="792088" cy="1224136"/>
          </a:xfrm>
          <a:prstGeom prst="rect">
            <a:avLst/>
          </a:prstGeom>
          <a:noFill/>
        </p:spPr>
      </p:pic>
      <p:pic>
        <p:nvPicPr>
          <p:cNvPr id="19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32040" y="5301208"/>
            <a:ext cx="792088" cy="1224136"/>
          </a:xfrm>
          <a:prstGeom prst="rect">
            <a:avLst/>
          </a:prstGeom>
          <a:noFill/>
        </p:spPr>
      </p:pic>
      <p:pic>
        <p:nvPicPr>
          <p:cNvPr id="20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60232" y="5301208"/>
            <a:ext cx="720080" cy="1224136"/>
          </a:xfrm>
          <a:prstGeom prst="rect">
            <a:avLst/>
          </a:prstGeom>
          <a:noFill/>
        </p:spPr>
      </p:pic>
      <p:pic>
        <p:nvPicPr>
          <p:cNvPr id="21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64288" y="3717032"/>
            <a:ext cx="792088" cy="1224136"/>
          </a:xfrm>
          <a:prstGeom prst="rect">
            <a:avLst/>
          </a:prstGeom>
          <a:noFill/>
        </p:spPr>
      </p:pic>
      <p:pic>
        <p:nvPicPr>
          <p:cNvPr id="22" name="Picture 2" descr="F:\ОЛЮШКА\...РАБОЧАЯ 2018-2019\РАБОЧАЯ 2018-2019\Звуко-буквенный Анализ ЗАНЯТИЯ\Т-Ть\т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248" y="2132856"/>
            <a:ext cx="720080" cy="1296144"/>
          </a:xfrm>
          <a:prstGeom prst="rect">
            <a:avLst/>
          </a:prstGeom>
          <a:noFill/>
        </p:spPr>
      </p:pic>
      <p:pic>
        <p:nvPicPr>
          <p:cNvPr id="23" name="Picture 2" descr="C:\Users\USER\Desktop\orig.gif"/>
          <p:cNvPicPr>
            <a:picLocks noChangeAspect="1" noChangeArrowheads="1" noCrop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907704" y="1268760"/>
            <a:ext cx="5328592" cy="4392488"/>
          </a:xfrm>
          <a:prstGeom prst="rect">
            <a:avLst/>
          </a:prstGeom>
          <a:noFill/>
        </p:spPr>
      </p:pic>
      <p:pic>
        <p:nvPicPr>
          <p:cNvPr id="24" name="Picture 2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347864" y="2420888"/>
            <a:ext cx="2724150" cy="246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11" name="Выноска-облако 10"/>
          <p:cNvSpPr/>
          <p:nvPr/>
        </p:nvSpPr>
        <p:spPr>
          <a:xfrm>
            <a:off x="6804248" y="1124744"/>
            <a:ext cx="2160240" cy="792088"/>
          </a:xfrm>
          <a:prstGeom prst="cloudCallout">
            <a:avLst>
              <a:gd name="adj1" fmla="val -80372"/>
              <a:gd name="adj2" fmla="val 90916"/>
            </a:avLst>
          </a:prstGeom>
          <a:ln>
            <a:solidFill>
              <a:srgbClr val="00B05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latin typeface="Comic Sans MS" pitchFamily="66" charset="0"/>
              </a:rPr>
              <a:t>елевизор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395536" y="3501008"/>
            <a:ext cx="1819010" cy="792088"/>
          </a:xfrm>
          <a:prstGeom prst="cloudCallout">
            <a:avLst>
              <a:gd name="adj1" fmla="val 110339"/>
              <a:gd name="adj2" fmla="val 6072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Comic Sans MS" pitchFamily="66" charset="0"/>
              </a:rPr>
              <a:t>мангу</a:t>
            </a:r>
            <a:r>
              <a:rPr lang="ru-RU" dirty="0" err="1" smtClean="0">
                <a:solidFill>
                  <a:schemeClr val="tx1"/>
                </a:solidFill>
                <a:latin typeface="Comic Sans MS" pitchFamily="66" charset="0"/>
              </a:rPr>
              <a:t>с</a:t>
            </a:r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395536" y="5445224"/>
            <a:ext cx="1584176" cy="792088"/>
          </a:xfrm>
          <a:prstGeom prst="cloudCallout">
            <a:avLst>
              <a:gd name="adj1" fmla="val 162591"/>
              <a:gd name="adj2" fmla="val -5294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Comic Sans MS" pitchFamily="66" charset="0"/>
              </a:rPr>
              <a:t>с</a:t>
            </a:r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r>
              <a:rPr lang="ru-RU" dirty="0" err="1" smtClean="0">
                <a:latin typeface="Comic Sans MS" pitchFamily="66" charset="0"/>
              </a:rPr>
              <a:t>опа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6804248" y="2060848"/>
            <a:ext cx="1553966" cy="792088"/>
          </a:xfrm>
          <a:prstGeom prst="cloudCallout">
            <a:avLst>
              <a:gd name="adj1" fmla="val -105490"/>
              <a:gd name="adj2" fmla="val 8203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Comic Sans MS" pitchFamily="66" charset="0"/>
              </a:rPr>
              <a:t>лас</a:t>
            </a:r>
            <a:r>
              <a:rPr lang="ru-RU" dirty="0" err="1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err="1" smtClean="0">
                <a:latin typeface="Comic Sans MS" pitchFamily="66" charset="0"/>
              </a:rPr>
              <a:t>ик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683568" y="4437112"/>
            <a:ext cx="1296144" cy="792088"/>
          </a:xfrm>
          <a:prstGeom prst="cloudCallout">
            <a:avLst>
              <a:gd name="adj1" fmla="val 131116"/>
              <a:gd name="adj2" fmla="val 1632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Comic Sans MS" pitchFamily="66" charset="0"/>
              </a:rPr>
              <a:t>ли</a:t>
            </a:r>
            <a:r>
              <a:rPr lang="ru-RU" dirty="0" err="1" smtClean="0">
                <a:solidFill>
                  <a:schemeClr val="tx1"/>
                </a:solidFill>
                <a:latin typeface="Comic Sans MS" pitchFamily="66" charset="0"/>
              </a:rPr>
              <a:t>с</a:t>
            </a:r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6804248" y="3140968"/>
            <a:ext cx="2016224" cy="792088"/>
          </a:xfrm>
          <a:prstGeom prst="cloudCallout">
            <a:avLst>
              <a:gd name="adj1" fmla="val -80291"/>
              <a:gd name="adj2" fmla="val 2342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елемост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Выноска-облако 17"/>
          <p:cNvSpPr/>
          <p:nvPr/>
        </p:nvSpPr>
        <p:spPr>
          <a:xfrm>
            <a:off x="6876256" y="4365104"/>
            <a:ext cx="1872208" cy="792088"/>
          </a:xfrm>
          <a:prstGeom prst="cloudCallout">
            <a:avLst>
              <a:gd name="adj1" fmla="val -87936"/>
              <a:gd name="adj2" fmla="val -2452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latin typeface="Comic Sans MS" pitchFamily="66" charset="0"/>
              </a:rPr>
              <a:t>елефон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79512" y="1412776"/>
            <a:ext cx="1728192" cy="792088"/>
          </a:xfrm>
          <a:prstGeom prst="cloudCallout">
            <a:avLst>
              <a:gd name="adj1" fmla="val 168018"/>
              <a:gd name="adj2" fmla="val 25431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апочки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467544" y="2564904"/>
            <a:ext cx="1512168" cy="792088"/>
          </a:xfrm>
          <a:prstGeom prst="cloudCallout">
            <a:avLst>
              <a:gd name="adj1" fmla="val 138713"/>
              <a:gd name="adj2" fmla="val 10867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опо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20" name="Выноска-облако 19"/>
          <p:cNvSpPr/>
          <p:nvPr/>
        </p:nvSpPr>
        <p:spPr>
          <a:xfrm>
            <a:off x="7092280" y="5301208"/>
            <a:ext cx="1872208" cy="792088"/>
          </a:xfrm>
          <a:prstGeom prst="cloudCallout">
            <a:avLst>
              <a:gd name="adj1" fmla="val -87936"/>
              <a:gd name="adj2" fmla="val -2452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latin typeface="Comic Sans MS" pitchFamily="66" charset="0"/>
              </a:rPr>
              <a:t>еремок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21" name="Picture 2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80928"/>
            <a:ext cx="2304256" cy="2086721"/>
          </a:xfrm>
          <a:prstGeom prst="rect">
            <a:avLst/>
          </a:prstGeom>
          <a:noFill/>
        </p:spPr>
      </p:pic>
      <p:pic>
        <p:nvPicPr>
          <p:cNvPr id="2050" name="Picture 2" descr="C:\Users\USER\Desktop\orig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295400"/>
            <a:ext cx="5667375" cy="5373960"/>
          </a:xfrm>
          <a:prstGeom prst="rect">
            <a:avLst/>
          </a:prstGeom>
          <a:noFill/>
        </p:spPr>
      </p:pic>
      <p:sp>
        <p:nvSpPr>
          <p:cNvPr id="16" name="Выноска-облако 15"/>
          <p:cNvSpPr/>
          <p:nvPr/>
        </p:nvSpPr>
        <p:spPr>
          <a:xfrm>
            <a:off x="4644008" y="5877272"/>
            <a:ext cx="1768280" cy="792088"/>
          </a:xfrm>
          <a:prstGeom prst="cloudCallout">
            <a:avLst>
              <a:gd name="adj1" fmla="val -82743"/>
              <a:gd name="adj2" fmla="val -4751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err="1" smtClean="0">
                <a:latin typeface="Comic Sans MS" pitchFamily="66" charset="0"/>
              </a:rPr>
              <a:t>е</a:t>
            </a:r>
            <a:r>
              <a:rPr lang="ru-RU" dirty="0" err="1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r>
              <a:rPr lang="ru-RU" dirty="0" err="1" smtClean="0">
                <a:latin typeface="Comic Sans MS" pitchFamily="66" charset="0"/>
              </a:rPr>
              <a:t>радь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9" name="Выноска-облако 18"/>
          <p:cNvSpPr/>
          <p:nvPr/>
        </p:nvSpPr>
        <p:spPr>
          <a:xfrm>
            <a:off x="2051720" y="6065912"/>
            <a:ext cx="2267744" cy="792088"/>
          </a:xfrm>
          <a:prstGeom prst="cloudCallout">
            <a:avLst>
              <a:gd name="adj1" fmla="val -72680"/>
              <a:gd name="adj2" fmla="val -6892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latin typeface="Comic Sans MS" pitchFamily="66" charset="0"/>
              </a:rPr>
              <a:t>ик -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Т</a:t>
            </a:r>
            <a:r>
              <a:rPr lang="ru-RU" dirty="0" smtClean="0">
                <a:latin typeface="Comic Sans MS" pitchFamily="66" charset="0"/>
              </a:rPr>
              <a:t>ак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428604"/>
            <a:ext cx="4786346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itchFamily="66" charset="0"/>
              </a:rPr>
              <a:t>ПРОЩАНИЕ С ЛИСТОМ ЛИСТИКОВИЧЕМ.</a:t>
            </a:r>
          </a:p>
          <a:p>
            <a:pPr algn="ctr"/>
            <a:r>
              <a:rPr lang="ru-RU" dirty="0" smtClean="0">
                <a:latin typeface="Comic Sans MS" pitchFamily="66" charset="0"/>
              </a:rPr>
              <a:t>Задание на закрепление темы: «Придумать слова со звуками </a:t>
            </a:r>
            <a:r>
              <a:rPr lang="en-US" dirty="0" smtClean="0">
                <a:latin typeface="Comic Sans MS" pitchFamily="66" charset="0"/>
              </a:rPr>
              <a:t>[</a:t>
            </a:r>
            <a:r>
              <a:rPr lang="ru-RU" dirty="0" smtClean="0">
                <a:latin typeface="Comic Sans MS" pitchFamily="66" charset="0"/>
              </a:rPr>
              <a:t>Т</a:t>
            </a:r>
            <a:r>
              <a:rPr lang="en-US" dirty="0" smtClean="0">
                <a:latin typeface="Comic Sans MS" pitchFamily="66" charset="0"/>
              </a:rPr>
              <a:t>] </a:t>
            </a:r>
            <a:r>
              <a:rPr lang="ru-RU" dirty="0" smtClean="0">
                <a:latin typeface="Comic Sans MS" pitchFamily="66" charset="0"/>
              </a:rPr>
              <a:t>и </a:t>
            </a:r>
            <a:r>
              <a:rPr lang="en-US" dirty="0" smtClean="0">
                <a:latin typeface="Comic Sans MS" pitchFamily="66" charset="0"/>
              </a:rPr>
              <a:t>[</a:t>
            </a:r>
            <a:r>
              <a:rPr lang="ru-RU" dirty="0" smtClean="0">
                <a:latin typeface="Comic Sans MS" pitchFamily="66" charset="0"/>
              </a:rPr>
              <a:t>Т</a:t>
            </a:r>
            <a:r>
              <a:rPr lang="en-US" dirty="0" smtClean="0">
                <a:latin typeface="Comic Sans MS" pitchFamily="66" charset="0"/>
              </a:rPr>
              <a:t>’]</a:t>
            </a:r>
            <a:r>
              <a:rPr lang="ru-RU" dirty="0" smtClean="0">
                <a:latin typeface="Comic Sans MS" pitchFamily="66" charset="0"/>
              </a:rPr>
              <a:t>»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642918"/>
            <a:ext cx="545721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Встреча с Листом Листиковичем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028" name="Picture 4" descr="D:\depositphotos_31379393-stock-illustration-hand-drawn-sa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17032"/>
            <a:ext cx="3489254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D:\img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692696"/>
            <a:ext cx="1985797" cy="1489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D:\image1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988840"/>
            <a:ext cx="2073027" cy="1403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D:\img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132856"/>
            <a:ext cx="1403648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D:\788484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573016"/>
            <a:ext cx="1856065" cy="1263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D:\imag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869160"/>
            <a:ext cx="2117931" cy="1422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D:\x_4d04cd3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576" y="4581128"/>
            <a:ext cx="2520280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D:\image08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19672" y="3356992"/>
            <a:ext cx="1837953" cy="1602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2987824" y="1700808"/>
            <a:ext cx="4523394" cy="3155242"/>
          </a:xfrm>
          <a:prstGeom prst="cloudCallout">
            <a:avLst>
              <a:gd name="adj1" fmla="val 58683"/>
              <a:gd name="adj2" fmla="val -3374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omic Sans MS" pitchFamily="66" charset="0"/>
              </a:rPr>
              <a:t>Здравствуйте, ребята! </a:t>
            </a:r>
          </a:p>
          <a:p>
            <a:pPr algn="ctr"/>
            <a:r>
              <a:rPr lang="ru-RU" sz="1600" dirty="0" smtClean="0">
                <a:latin typeface="Comic Sans MS" pitchFamily="66" charset="0"/>
              </a:rPr>
              <a:t>Я осенний Лист Листикович!</a:t>
            </a:r>
          </a:p>
          <a:p>
            <a:pPr algn="ctr"/>
            <a:r>
              <a:rPr lang="ru-RU" sz="1600" dirty="0" smtClean="0">
                <a:latin typeface="Comic Sans MS" pitchFamily="66" charset="0"/>
              </a:rPr>
              <a:t>В гости в детский сад пришёл и мешочек вам принёс. В нём задания спрятаны.</a:t>
            </a:r>
          </a:p>
          <a:p>
            <a:pPr algn="ctr"/>
            <a:r>
              <a:rPr lang="ru-RU" sz="1600" dirty="0" smtClean="0">
                <a:latin typeface="Comic Sans MS" pitchFamily="66" charset="0"/>
              </a:rPr>
              <a:t>Чтобы проверить, как вы умеете различать звуки </a:t>
            </a:r>
            <a:r>
              <a:rPr lang="en-US" sz="1600" dirty="0" smtClean="0">
                <a:latin typeface="Comic Sans MS" pitchFamily="66" charset="0"/>
              </a:rPr>
              <a:t>[</a:t>
            </a:r>
            <a:r>
              <a:rPr lang="ru-RU" sz="1600" dirty="0" smtClean="0">
                <a:latin typeface="Comic Sans MS" pitchFamily="66" charset="0"/>
              </a:rPr>
              <a:t>Т</a:t>
            </a:r>
            <a:r>
              <a:rPr lang="en-US" sz="1600" dirty="0" smtClean="0">
                <a:latin typeface="Comic Sans MS" pitchFamily="66" charset="0"/>
              </a:rPr>
              <a:t>] </a:t>
            </a:r>
            <a:r>
              <a:rPr lang="ru-RU" sz="1600" dirty="0" smtClean="0">
                <a:latin typeface="Comic Sans MS" pitchFamily="66" charset="0"/>
              </a:rPr>
              <a:t> и  </a:t>
            </a:r>
            <a:r>
              <a:rPr lang="en-US" sz="1600" dirty="0" smtClean="0">
                <a:latin typeface="Comic Sans MS" pitchFamily="66" charset="0"/>
              </a:rPr>
              <a:t>[</a:t>
            </a:r>
            <a:r>
              <a:rPr lang="ru-RU" sz="1600" dirty="0" smtClean="0">
                <a:latin typeface="Comic Sans MS" pitchFamily="66" charset="0"/>
              </a:rPr>
              <a:t>Т</a:t>
            </a:r>
            <a:r>
              <a:rPr lang="en-US" sz="1600" dirty="0" smtClean="0">
                <a:latin typeface="Comic Sans MS" pitchFamily="66" charset="0"/>
              </a:rPr>
              <a:t>‘]</a:t>
            </a:r>
            <a:r>
              <a:rPr lang="ru-RU" sz="1600" dirty="0" smtClean="0">
                <a:latin typeface="Comic Sans MS" pitchFamily="66" charset="0"/>
              </a:rPr>
              <a:t>.</a:t>
            </a:r>
            <a:endParaRPr lang="ru-RU" sz="1600" dirty="0">
              <a:latin typeface="Comic Sans MS" pitchFamily="66" charset="0"/>
            </a:endParaRPr>
          </a:p>
        </p:txBody>
      </p:sp>
      <p:pic>
        <p:nvPicPr>
          <p:cNvPr id="15" name="Picture 2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16216" y="2276872"/>
            <a:ext cx="2304256" cy="2086721"/>
          </a:xfrm>
          <a:prstGeom prst="rect">
            <a:avLst/>
          </a:prstGeom>
          <a:noFill/>
        </p:spPr>
      </p:pic>
      <p:pic>
        <p:nvPicPr>
          <p:cNvPr id="6146" name="Picture 2" descr="C:\Users\USER\Desktop\orig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4307353"/>
            <a:ext cx="2376264" cy="2190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5786446" y="500042"/>
            <a:ext cx="2808312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Comic Sans MS" pitchFamily="66" charset="0"/>
              </a:rPr>
              <a:t>Звук</a:t>
            </a:r>
            <a:r>
              <a:rPr lang="en-US" sz="3600" dirty="0" smtClean="0">
                <a:latin typeface="Comic Sans MS" pitchFamily="66" charset="0"/>
              </a:rPr>
              <a:t> [</a:t>
            </a:r>
            <a:r>
              <a:rPr lang="ru-RU" sz="3600" dirty="0" smtClean="0">
                <a:latin typeface="Comic Sans MS" pitchFamily="66" charset="0"/>
              </a:rPr>
              <a:t>Т</a:t>
            </a:r>
            <a:r>
              <a:rPr lang="en-US" sz="3600" dirty="0" smtClean="0">
                <a:latin typeface="Comic Sans MS" pitchFamily="66" charset="0"/>
              </a:rPr>
              <a:t>]</a:t>
            </a:r>
            <a:r>
              <a:rPr lang="ru-RU" sz="3600" dirty="0" smtClean="0">
                <a:latin typeface="Comic Sans MS" pitchFamily="66" charset="0"/>
              </a:rPr>
              <a:t> 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357166"/>
            <a:ext cx="4248472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ХАРАКТЕРИСТИКА ЗВУКА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027" name="Picture 3" descr="D:\Фото с занятия. Совушка. Буква С\SAM_33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2939097" cy="2204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28596" y="5929330"/>
            <a:ext cx="2500330" cy="6286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omic Sans MS" pitchFamily="66" charset="0"/>
              </a:rPr>
              <a:t>Подбираем фишки для звукового анализа</a:t>
            </a:r>
            <a:endParaRPr lang="ru-RU" sz="1600" dirty="0">
              <a:latin typeface="Comic Sans MS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43900" y="642918"/>
            <a:ext cx="571504" cy="557210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Documents and Settings\Admin\Мои документы\РАБОТА\НАГЛЯДНЫЙ МАТЕРИАЛ\Картинки для занятий\bel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214" y="428604"/>
            <a:ext cx="571472" cy="571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Минус 19"/>
          <p:cNvSpPr/>
          <p:nvPr/>
        </p:nvSpPr>
        <p:spPr>
          <a:xfrm rot="7404757">
            <a:off x="8294039" y="532494"/>
            <a:ext cx="604668" cy="34289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E:\ВСЕ\согл тв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1223964" cy="1732025"/>
          </a:xfrm>
          <a:prstGeom prst="rect">
            <a:avLst/>
          </a:prstGeom>
          <a:noFill/>
        </p:spPr>
      </p:pic>
      <p:pic>
        <p:nvPicPr>
          <p:cNvPr id="7170" name="Picture 2" descr="C:\Users\USER\Desktop\orig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58384" y="1196752"/>
            <a:ext cx="2185616" cy="2145210"/>
          </a:xfrm>
          <a:prstGeom prst="rect">
            <a:avLst/>
          </a:prstGeom>
          <a:noFill/>
        </p:spPr>
      </p:pic>
      <p:pic>
        <p:nvPicPr>
          <p:cNvPr id="4" name="Picture 2" descr="C:\Users\USER\Desktop\SAM_356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0" y="1412776"/>
            <a:ext cx="6480720" cy="386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34" y="3214686"/>
            <a:ext cx="2500330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Доказываем, что звук согласный</a:t>
            </a:r>
            <a:endParaRPr lang="ru-RU" dirty="0"/>
          </a:p>
        </p:txBody>
      </p:sp>
      <p:pic>
        <p:nvPicPr>
          <p:cNvPr id="1029" name="Picture 5" descr="D:\Фото с занятия. Совушка. Буква С\SAM_33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071942"/>
            <a:ext cx="2643206" cy="1905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357554" y="4714884"/>
            <a:ext cx="3286148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Проводим «Эксперимент» на определение звонкости-глухости звука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5786446" y="285728"/>
            <a:ext cx="2808312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Звук</a:t>
            </a:r>
            <a:r>
              <a:rPr lang="en-US" sz="3200" dirty="0" smtClean="0">
                <a:latin typeface="Comic Sans MS" pitchFamily="66" charset="0"/>
              </a:rPr>
              <a:t> [</a:t>
            </a:r>
            <a:r>
              <a:rPr lang="ru-RU" sz="3200" dirty="0" smtClean="0">
                <a:latin typeface="Comic Sans MS" pitchFamily="66" charset="0"/>
              </a:rPr>
              <a:t>Т</a:t>
            </a:r>
            <a:r>
              <a:rPr lang="en-US" sz="3200" dirty="0" smtClean="0">
                <a:latin typeface="Comic Sans MS" pitchFamily="66" charset="0"/>
              </a:rPr>
              <a:t>’]</a:t>
            </a:r>
            <a:r>
              <a:rPr lang="ru-RU" sz="3200" dirty="0" smtClean="0">
                <a:latin typeface="Comic Sans MS" pitchFamily="66" charset="0"/>
              </a:rPr>
              <a:t> 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620688"/>
            <a:ext cx="4248472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ХАРАКТЕРИСТИКА ЗВУКА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4100" name="Picture 4" descr="D:\Фото с занятия. Совушка. Буква С\SAM_3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49080"/>
            <a:ext cx="2214546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D:\Фото с занятия. Совушка. Буква С\SAM_33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628800"/>
            <a:ext cx="3427406" cy="2571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D:\Фото с занятия. Совушка. Буква С\SAM_33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068960"/>
            <a:ext cx="2201836" cy="1490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39552" y="6143620"/>
            <a:ext cx="2143108" cy="7143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Comic Sans MS" pitchFamily="66" charset="0"/>
              </a:rPr>
              <a:t>Доказываем, что звук согласный. Выявляем преграды</a:t>
            </a:r>
            <a:endParaRPr lang="ru-RU" sz="1400" dirty="0">
              <a:latin typeface="Comic Sans MS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8104" y="5085184"/>
            <a:ext cx="3286148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Проводим «Эксперимент» на определение звонкости-глухости звука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71800" y="5661248"/>
            <a:ext cx="2500330" cy="6286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omic Sans MS" pitchFamily="66" charset="0"/>
              </a:rPr>
              <a:t>Подбираем фишки для звукового анализа</a:t>
            </a:r>
            <a:endParaRPr lang="ru-RU" sz="1600" dirty="0">
              <a:latin typeface="Comic Sans MS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72462" y="357166"/>
            <a:ext cx="642942" cy="55721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C:\Documents and Settings\Admin\Мои документы\РАБОТА\НАГЛЯДНЫЙ МАТЕРИАЛ\Картинки для занятий\bel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38" y="214290"/>
            <a:ext cx="571472" cy="571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Минус 17"/>
          <p:cNvSpPr/>
          <p:nvPr/>
        </p:nvSpPr>
        <p:spPr>
          <a:xfrm rot="7404757">
            <a:off x="8151163" y="326513"/>
            <a:ext cx="604668" cy="34289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E:\ВСЕ\мягкие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610" y="1"/>
            <a:ext cx="1138273" cy="1714488"/>
          </a:xfrm>
          <a:prstGeom prst="rect">
            <a:avLst/>
          </a:prstGeom>
          <a:noFill/>
        </p:spPr>
      </p:pic>
      <p:pic>
        <p:nvPicPr>
          <p:cNvPr id="8194" name="Picture 2" descr="C:\Users\USER\Desktop\orig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4368" y="764704"/>
            <a:ext cx="2329632" cy="2286563"/>
          </a:xfrm>
          <a:prstGeom prst="rect">
            <a:avLst/>
          </a:prstGeom>
          <a:noFill/>
        </p:spPr>
      </p:pic>
      <p:pic>
        <p:nvPicPr>
          <p:cNvPr id="4098" name="Picture 2" descr="D:\Фото с занятия. Совушка. Буква С\SAM_335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1628800"/>
            <a:ext cx="2275525" cy="1707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D:\Фото с занятия. Совушка. Буква С\SAM_334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3768" y="3645024"/>
            <a:ext cx="3040637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 descr="C:\Users\USER\Desktop\SAM_356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11960" y="1700808"/>
            <a:ext cx="493204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285728"/>
            <a:ext cx="5248604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ОПРЕДЕЛЕНИЕ МЕСТА ЗВУКА В СЛОВЕ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97352" y="188640"/>
            <a:ext cx="3146648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omic Sans MS" pitchFamily="66" charset="0"/>
              </a:rPr>
              <a:t>Выполнение заданий в тетрадях на печатной основе</a:t>
            </a:r>
            <a:endParaRPr lang="ru-RU" sz="1600" dirty="0"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285860"/>
            <a:ext cx="2571768" cy="4286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ТОРТ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1285860"/>
            <a:ext cx="2643206" cy="4286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ЛОТО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15074" y="1285860"/>
            <a:ext cx="2714644" cy="4286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ЛИСТ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4" name="Picture 2" descr="F:\ОЛЮШКА\...РАБОЧАЯ 2018-2019\РАБОЧАЯ 2018-2019\Звуко-буквенный Анализ ЗАНЯТИЯ\Т-Ть\тор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44824"/>
            <a:ext cx="2592288" cy="2924944"/>
          </a:xfrm>
          <a:prstGeom prst="rect">
            <a:avLst/>
          </a:prstGeom>
          <a:noFill/>
        </p:spPr>
      </p:pic>
      <p:pic>
        <p:nvPicPr>
          <p:cNvPr id="1027" name="Picture 3" descr="F:\ОЛЮШКА\...РАБОЧАЯ 2018-2019\РАБОЧАЯ 2018-2019\Звуко-буквенный Анализ ЗАНЯТИЯ\Т-Ть\ло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844824"/>
            <a:ext cx="2808312" cy="2880320"/>
          </a:xfrm>
          <a:prstGeom prst="rect">
            <a:avLst/>
          </a:prstGeom>
          <a:noFill/>
        </p:spPr>
      </p:pic>
      <p:pic>
        <p:nvPicPr>
          <p:cNvPr id="1028" name="Picture 4" descr="F:\ОЛЮШКА\...РАБОЧАЯ 2018-2019\РАБОЧАЯ 2018-2019\Звуко-буквенный Анализ ЗАНЯТИЯ\Т-Ть\лист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844824"/>
            <a:ext cx="2736304" cy="288032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51520" y="4797152"/>
            <a:ext cx="244827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4797152"/>
            <a:ext cx="244827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300192" y="4797152"/>
            <a:ext cx="244827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043608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139952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932040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092280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884368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323528" y="4869160"/>
            <a:ext cx="626368" cy="698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979712" y="4869160"/>
            <a:ext cx="626368" cy="698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211960" y="4869160"/>
            <a:ext cx="626368" cy="698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028384" y="4869160"/>
            <a:ext cx="626368" cy="698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esktop\37GA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005064"/>
            <a:ext cx="1296144" cy="864096"/>
          </a:xfrm>
          <a:prstGeom prst="rect">
            <a:avLst/>
          </a:prstGeom>
          <a:noFill/>
        </p:spPr>
      </p:pic>
      <p:pic>
        <p:nvPicPr>
          <p:cNvPr id="28" name="Picture 2" descr="C:\Users\USER\Desktop\37GA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3933056"/>
            <a:ext cx="1296144" cy="864096"/>
          </a:xfrm>
          <a:prstGeom prst="rect">
            <a:avLst/>
          </a:prstGeom>
          <a:noFill/>
        </p:spPr>
      </p:pic>
      <p:pic>
        <p:nvPicPr>
          <p:cNvPr id="29" name="Picture 2" descr="C:\Users\USER\Desktop\37GA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3933056"/>
            <a:ext cx="1296144" cy="864096"/>
          </a:xfrm>
          <a:prstGeom prst="rect">
            <a:avLst/>
          </a:prstGeom>
          <a:noFill/>
        </p:spPr>
      </p:pic>
      <p:pic>
        <p:nvPicPr>
          <p:cNvPr id="30" name="Picture 2" descr="C:\Users\USER\Desktop\37GA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3861048"/>
            <a:ext cx="1296144" cy="864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285728"/>
            <a:ext cx="5248604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omic Sans MS" pitchFamily="66" charset="0"/>
              </a:rPr>
              <a:t>ОПРЕДЕЛЕНИЕ МЕСТА ЗВУКА В СЛОВЕ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97352" y="188640"/>
            <a:ext cx="3146648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Comic Sans MS" pitchFamily="66" charset="0"/>
              </a:rPr>
              <a:t>Выполнение заданий в тетрадях на печатной основе</a:t>
            </a:r>
            <a:endParaRPr lang="ru-RU" sz="1600" dirty="0"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285860"/>
            <a:ext cx="2571768" cy="4286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ТЕЛЕФОН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1285860"/>
            <a:ext cx="2643206" cy="4286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ЛАСТИК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15074" y="1285860"/>
            <a:ext cx="2714644" cy="4286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ДУМАТЬ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4797152"/>
            <a:ext cx="244827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4797152"/>
            <a:ext cx="244827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300192" y="4797152"/>
            <a:ext cx="244827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043608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139952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932040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092280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884368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323528" y="4869160"/>
            <a:ext cx="626368" cy="6983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211960" y="4869160"/>
            <a:ext cx="626368" cy="6983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028384" y="4869160"/>
            <a:ext cx="626368" cy="6983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F:\ОЛЮШКА\...РАБОЧАЯ 2018-2019\РАБОЧАЯ 2018-2019\Звуко-буквенный Анализ ЗАНЯТИЯ\Т-Ть\телефо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2664296" cy="2711202"/>
          </a:xfrm>
          <a:prstGeom prst="rect">
            <a:avLst/>
          </a:prstGeom>
          <a:noFill/>
        </p:spPr>
      </p:pic>
      <p:pic>
        <p:nvPicPr>
          <p:cNvPr id="2051" name="Picture 3" descr="F:\ОЛЮШКА\...РАБОЧАЯ 2018-2019\РАБОЧАЯ 2018-2019\Звуко-буквенный Анализ ЗАНЯТИЯ\Т-Ть\ласт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988840"/>
            <a:ext cx="2736304" cy="2664296"/>
          </a:xfrm>
          <a:prstGeom prst="rect">
            <a:avLst/>
          </a:prstGeom>
          <a:noFill/>
        </p:spPr>
      </p:pic>
      <p:pic>
        <p:nvPicPr>
          <p:cNvPr id="2052" name="Picture 4" descr="F:\ОЛЮШКА\...РАБОЧАЯ 2018-2019\РАБОЧАЯ 2018-2019\Звуко-буквенный Анализ ЗАНЯТИЯ\Т-Ть\думат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988840"/>
            <a:ext cx="2808312" cy="2664296"/>
          </a:xfrm>
          <a:prstGeom prst="rect">
            <a:avLst/>
          </a:prstGeom>
          <a:noFill/>
        </p:spPr>
      </p:pic>
      <p:pic>
        <p:nvPicPr>
          <p:cNvPr id="5122" name="Picture 2" descr="C:\Users\USER\Desktop\Letters-T-27377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861048"/>
            <a:ext cx="648072" cy="911351"/>
          </a:xfrm>
          <a:prstGeom prst="rect">
            <a:avLst/>
          </a:prstGeom>
          <a:noFill/>
        </p:spPr>
      </p:pic>
      <p:pic>
        <p:nvPicPr>
          <p:cNvPr id="26" name="Picture 2" descr="C:\Users\USER\Desktop\Letters-T-27377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3861048"/>
            <a:ext cx="639688" cy="911351"/>
          </a:xfrm>
          <a:prstGeom prst="rect">
            <a:avLst/>
          </a:prstGeom>
          <a:noFill/>
        </p:spPr>
      </p:pic>
      <p:pic>
        <p:nvPicPr>
          <p:cNvPr id="28" name="Picture 2" descr="C:\Users\USER\Desktop\Letters-T-27377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3861048"/>
            <a:ext cx="648072" cy="911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5" name="Picture 3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981984">
            <a:off x="323528" y="332656"/>
            <a:ext cx="964704" cy="8640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03648" y="692696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Выполнение письменного задания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в рабочих тетрадях</a:t>
            </a:r>
            <a:endParaRPr lang="ru-RU" sz="2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USER\Desktop\SAM_35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44824"/>
            <a:ext cx="295232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SAM_35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221088"/>
            <a:ext cx="2952328" cy="2404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SAM_35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4221088"/>
            <a:ext cx="280831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SER\Desktop\SAM_356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1844824"/>
            <a:ext cx="287389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USER\Desktop\SAM_357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1844824"/>
            <a:ext cx="3024336" cy="238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USER\Desktop\SAM_357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152" y="4221088"/>
            <a:ext cx="3017912" cy="240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981984">
            <a:off x="7487139" y="1019762"/>
            <a:ext cx="964704" cy="864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428860" y="214290"/>
            <a:ext cx="4248472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ФИЗМИНУТКА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4" name="Picture 2" descr="C:\Users\USER\Desktop\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3" y="1196752"/>
            <a:ext cx="6696745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620688"/>
            <a:ext cx="2411760" cy="2160240"/>
          </a:xfrm>
          <a:prstGeom prst="rect">
            <a:avLst/>
          </a:prstGeom>
          <a:noFill/>
        </p:spPr>
      </p:pic>
      <p:pic>
        <p:nvPicPr>
          <p:cNvPr id="9218" name="Picture 2" descr="C:\Users\USER\Desktop\orig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419872" cy="4149080"/>
          </a:xfrm>
          <a:prstGeom prst="rect">
            <a:avLst/>
          </a:prstGeom>
          <a:noFill/>
        </p:spPr>
      </p:pic>
      <p:pic>
        <p:nvPicPr>
          <p:cNvPr id="13" name="Picture 2" descr="C:\Users\USER\Desktop\orig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708920"/>
            <a:ext cx="3419872" cy="4149080"/>
          </a:xfrm>
          <a:prstGeom prst="rect">
            <a:avLst/>
          </a:prstGeom>
          <a:noFill/>
        </p:spPr>
      </p:pic>
      <p:pic>
        <p:nvPicPr>
          <p:cNvPr id="14" name="Picture 3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293096"/>
            <a:ext cx="241176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я\Desktop\фоны\0_8e7d4_dac3f592_XL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5500694" y="214290"/>
            <a:ext cx="3146648" cy="914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Выполнение заданий в тетрадях на печатной основе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357166"/>
            <a:ext cx="4786346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Comic Sans MS" pitchFamily="66" charset="0"/>
            </a:endParaRPr>
          </a:p>
          <a:p>
            <a:pPr algn="ctr"/>
            <a:r>
              <a:rPr lang="ru-RU" sz="2000" dirty="0" smtClean="0">
                <a:latin typeface="Comic Sans MS" pitchFamily="66" charset="0"/>
              </a:rPr>
              <a:t>ЗНАКОМСТВО С БУКВОЙ Т.</a:t>
            </a:r>
          </a:p>
          <a:p>
            <a:pPr algn="ctr"/>
            <a:r>
              <a:rPr lang="ru-RU" sz="2000" dirty="0" smtClean="0">
                <a:latin typeface="Comic Sans MS" pitchFamily="66" charset="0"/>
              </a:rPr>
              <a:t>Заселение буквы Т в домик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pic>
        <p:nvPicPr>
          <p:cNvPr id="3075" name="Picture 3" descr="D:\Фото с занятия. Совушка. Буква С\SAM_33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959347" y="2097441"/>
            <a:ext cx="4870894" cy="335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E:\ВСЕ\язы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340768"/>
            <a:ext cx="388843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SER\Desktop\223163932_31bbed221dba70b596f5961f98cc581d_8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4391025"/>
            <a:ext cx="2724150" cy="246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240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RePack by SPecialiST</cp:lastModifiedBy>
  <cp:revision>30</cp:revision>
  <dcterms:created xsi:type="dcterms:W3CDTF">2018-10-29T13:13:51Z</dcterms:created>
  <dcterms:modified xsi:type="dcterms:W3CDTF">2019-10-03T07:05:42Z</dcterms:modified>
</cp:coreProperties>
</file>