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9" r:id="rId9"/>
    <p:sldId id="265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86F0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6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4/25/2019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ОЛЮШКА\...САЙТ\ПРЕЗЕНТАЦИИ К РЕСТАВРАЦИИ\фоны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215427" y="180109"/>
            <a:ext cx="8352928" cy="620688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86F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Comic Sans MS" pitchFamily="66" charset="0"/>
              </a:rPr>
              <a:t>Муниципальное автономное дошкольное образовательное учреждение  </a:t>
            </a:r>
          </a:p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Comic Sans MS" pitchFamily="66" charset="0"/>
              </a:rPr>
              <a:t>детский сад №3 «Светлячок»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55775" y="1065357"/>
            <a:ext cx="5400675" cy="108108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7030A0"/>
                </a:solidFill>
                <a:latin typeface="Comic Sans MS" pitchFamily="66" charset="0"/>
              </a:rPr>
              <a:t>ИГРА – ТРЕНАЖЁР </a:t>
            </a:r>
          </a:p>
          <a:p>
            <a:pPr algn="ctr">
              <a:defRPr/>
            </a:pPr>
            <a:r>
              <a:rPr lang="ru-RU" b="1" dirty="0">
                <a:solidFill>
                  <a:srgbClr val="7030A0"/>
                </a:solidFill>
                <a:latin typeface="Comic Sans MS" pitchFamily="66" charset="0"/>
              </a:rPr>
              <a:t>ДЛЯ ДЕТЕЙ СТАРШЕГО ДОШКОЛЬНОГО ВОЗРАСТА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5674" y="2632364"/>
            <a:ext cx="7766936" cy="1136072"/>
          </a:xfrm>
          <a:solidFill>
            <a:schemeClr val="accent3">
              <a:lumMod val="60000"/>
              <a:lumOff val="40000"/>
            </a:schemeClr>
          </a:solidFill>
          <a:ln w="57150">
            <a:solidFill>
              <a:srgbClr val="00B050"/>
            </a:solidFill>
          </a:ln>
        </p:spPr>
        <p:txBody>
          <a:bodyPr/>
          <a:lstStyle/>
          <a:p>
            <a:pPr algn="ctr"/>
            <a:r>
              <a:rPr lang="ru-RU" sz="6000" b="1" dirty="0" smtClean="0">
                <a:solidFill>
                  <a:srgbClr val="00B050"/>
                </a:solidFill>
                <a:latin typeface="Comic Sans MS" pitchFamily="66" charset="0"/>
              </a:rPr>
              <a:t>СЛОВА-ПРИЗНАКИ</a:t>
            </a:r>
            <a:endParaRPr lang="ru-RU" sz="6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1387" y="4248467"/>
            <a:ext cx="5386577" cy="1113242"/>
          </a:xfr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Автор:</a:t>
            </a:r>
            <a:r>
              <a:rPr lang="ru-RU" sz="2400" dirty="0" smtClean="0">
                <a:solidFill>
                  <a:schemeClr val="bg1"/>
                </a:solidFill>
                <a:latin typeface="Comic Sans MS" pitchFamily="66" charset="0"/>
              </a:rPr>
              <a:t>       </a:t>
            </a:r>
            <a:r>
              <a:rPr lang="ru-RU" sz="2400" dirty="0" smtClean="0">
                <a:solidFill>
                  <a:srgbClr val="FFFF00"/>
                </a:solidFill>
                <a:latin typeface="Comic Sans MS" pitchFamily="66" charset="0"/>
              </a:rPr>
              <a:t>учитель-логопед</a:t>
            </a:r>
          </a:p>
          <a:p>
            <a:pPr algn="l"/>
            <a:r>
              <a:rPr lang="ru-RU" sz="2400" dirty="0" smtClean="0">
                <a:solidFill>
                  <a:srgbClr val="7030A0"/>
                </a:solidFill>
                <a:latin typeface="Comic Sans MS" pitchFamily="66" charset="0"/>
              </a:rPr>
              <a:t>ХУЗИНА ОЛЬГА МИХАЙЛОВНА</a:t>
            </a:r>
            <a:endParaRPr lang="ru-RU" sz="24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pic>
        <p:nvPicPr>
          <p:cNvPr id="4" name="Picture 2" descr="F:\ОЛЮШКА\...РАБОТА\НАГЛЯДНЫЙ МАТЕРИАЛ\Картинки для занятий\TeddyBearReading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8183" y="3880196"/>
            <a:ext cx="1953490" cy="19182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9230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:\ОЛЮШКА\...САЙТ\ПРЕЗЕНТАЦИИ К РЕСТАВРАЦИИ\фоны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331" y="352737"/>
            <a:ext cx="8639002" cy="617685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00B0F0"/>
                </a:solidFill>
                <a:latin typeface="Comic Sans MS" pitchFamily="66" charset="0"/>
              </a:rPr>
              <a:t>Слова-признаки</a:t>
            </a:r>
            <a:r>
              <a:rPr lang="ru-RU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ru-RU" dirty="0" smtClean="0">
                <a:solidFill>
                  <a:srgbClr val="FFC000"/>
                </a:solidFill>
                <a:latin typeface="Comic Sans MS" pitchFamily="66" charset="0"/>
              </a:rPr>
              <a:t>или имена </a:t>
            </a:r>
            <a:r>
              <a:rPr lang="ru-RU" dirty="0" smtClean="0">
                <a:solidFill>
                  <a:srgbClr val="00B0F0"/>
                </a:solidFill>
                <a:latin typeface="Comic Sans MS" pitchFamily="66" charset="0"/>
              </a:rPr>
              <a:t>прилагательные</a:t>
            </a:r>
            <a:r>
              <a:rPr lang="ru-RU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  <a:t>характеризуют предмет по цвету, форме, величине, на вкус, по материалу из которого сделаны и по другим признакам.</a:t>
            </a:r>
            <a:r>
              <a:rPr lang="ru-RU" sz="3200" dirty="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rgbClr val="7030A0"/>
                </a:solidFill>
                <a:latin typeface="Comic Sans MS" pitchFamily="66" charset="0"/>
              </a:rPr>
              <a:t>Эти слова отвечают на вопросы: </a:t>
            </a:r>
            <a:br>
              <a:rPr lang="ru-RU" sz="3200" dirty="0" smtClean="0">
                <a:solidFill>
                  <a:srgbClr val="7030A0"/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КАКОЙ</a:t>
            </a:r>
            <a:r>
              <a:rPr lang="en-US" sz="3200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 КАКАЯ</a:t>
            </a:r>
            <a:r>
              <a:rPr lang="en-US" sz="3200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 КАКОЕ</a:t>
            </a:r>
            <a:r>
              <a:rPr lang="en-US" sz="3200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 КАКИЕ</a:t>
            </a:r>
            <a:r>
              <a:rPr lang="en-US" sz="3200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  <a:r>
              <a:rPr lang="ru-RU" sz="3200" dirty="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rgbClr val="00B050"/>
                </a:solidFill>
                <a:latin typeface="Comic Sans MS" pitchFamily="66" charset="0"/>
              </a:rPr>
              <a:t>Слова-признаки употребляются при словах-предметах и связаны с ними по смыслу, вместе они образуют словосочетания</a:t>
            </a:r>
            <a:r>
              <a:rPr lang="ru-RU" dirty="0" smtClean="0">
                <a:solidFill>
                  <a:srgbClr val="00B050"/>
                </a:solidFill>
                <a:latin typeface="Comic Sans MS" pitchFamily="66" charset="0"/>
              </a:rPr>
              <a:t>.</a:t>
            </a:r>
            <a:endParaRPr lang="ru-RU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456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ОЛЮШКА\...САЙТ\ПРЕЗЕНТАЦИИ К РЕСТАВРАЦИИ\фоны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609600"/>
            <a:ext cx="9105900" cy="55753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Характеристика предмета по цвету: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ru-RU" sz="4000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  <a:latin typeface="Comic Sans MS" pitchFamily="66" charset="0"/>
              </a:rPr>
              <a:t>ЛИСТ (КАКОЙ</a:t>
            </a:r>
            <a:r>
              <a:rPr lang="en-US" sz="31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3100" dirty="0" smtClean="0">
                <a:solidFill>
                  <a:srgbClr val="002060"/>
                </a:solidFill>
                <a:latin typeface="Comic Sans MS" pitchFamily="66" charset="0"/>
              </a:rPr>
              <a:t>)                         КРАСКА (КАКАЯ</a:t>
            </a:r>
            <a:r>
              <a:rPr lang="en-US" sz="31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3100" dirty="0" smtClean="0">
                <a:solidFill>
                  <a:srgbClr val="002060"/>
                </a:solidFill>
                <a:latin typeface="Comic Sans MS" pitchFamily="66" charset="0"/>
              </a:rPr>
              <a:t>) ЗЕЛЁНЫЙ                                 КРАСНАЯ</a:t>
            </a:r>
            <a:r>
              <a:rPr lang="ru-RU" sz="3100" dirty="0" smtClean="0">
                <a:solidFill>
                  <a:srgbClr val="002060"/>
                </a:solidFill>
              </a:rPr>
              <a:t/>
            </a:r>
            <a:br>
              <a:rPr lang="ru-RU" sz="3100" dirty="0" smtClean="0">
                <a:solidFill>
                  <a:srgbClr val="002060"/>
                </a:solidFill>
              </a:rPr>
            </a:br>
            <a:endParaRPr lang="ru-RU" sz="3100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300" y="1727200"/>
            <a:ext cx="3136900" cy="31369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83958" y="1822450"/>
            <a:ext cx="2808483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4168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ОЛЮШКА\...САЙТ\ПРЕЗЕНТАЦИИ К РЕСТАВРАЦИИ\фоны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199" y="609599"/>
            <a:ext cx="9218411" cy="602302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Характеристика предмета по форме:</a:t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ru-RU" sz="31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  </a:t>
            </a:r>
            <a: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  <a:t>ПОМИДОР (КАКОЙ</a:t>
            </a:r>
            <a:r>
              <a:rPr lang="en-US" sz="27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  <a:t>)            ТЕТРАДЬ (КАКАЯ</a:t>
            </a:r>
            <a:r>
              <a:rPr lang="en-US" sz="27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b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  <a:t>          КРУГЛЫЙ                           ПРЯМОУГОЛЬНАЯ</a:t>
            </a:r>
            <a:endParaRPr lang="ru-RU" sz="27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1050" y="2056674"/>
            <a:ext cx="3016250" cy="30162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76800" y="1490749"/>
            <a:ext cx="3259051" cy="325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9737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ОЛЮШКА\...САЙТ\ПРЕЗЕНТАЦИИ К РЕСТАВРАЦИИ\фоны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9946" y="609599"/>
            <a:ext cx="10650781" cy="5958625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Характеристика предмета по величине: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СЛОН (КАКОЙ</a:t>
            </a:r>
            <a:r>
              <a:rPr lang="en-US" sz="24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)                    ПТИЧКА (КАКАЯ</a:t>
            </a:r>
            <a:r>
              <a:rPr lang="en-US" sz="24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                      БОЛЬШОЙ                         МАЛЕНЬКАЯ</a:t>
            </a:r>
            <a:endParaRPr lang="ru-RU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7797" y="1663700"/>
            <a:ext cx="4280582" cy="38088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05576" y="2993736"/>
            <a:ext cx="23812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292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ОЛЮШКА\...САЙТ\ПРЕЗЕНТАЦИИ К РЕСТАВРАЦИИ\фоны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899" y="702287"/>
            <a:ext cx="9490835" cy="522199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Характеристика предмета по вкусу:</a:t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ru-RU" sz="3100" dirty="0" smtClean="0">
                <a:solidFill>
                  <a:srgbClr val="002060"/>
                </a:solidFill>
                <a:latin typeface="Comic Sans MS" pitchFamily="66" charset="0"/>
              </a:rPr>
              <a:t>ЛИМОН (КАКОЙ</a:t>
            </a:r>
            <a:r>
              <a:rPr lang="en-US" sz="3100" dirty="0" smtClean="0">
                <a:solidFill>
                  <a:srgbClr val="002060"/>
                </a:solidFill>
                <a:latin typeface="Comic Sans MS" pitchFamily="66" charset="0"/>
              </a:rPr>
              <a:t>?)             </a:t>
            </a:r>
            <a:r>
              <a:rPr lang="ru-RU" sz="3100" dirty="0" smtClean="0">
                <a:solidFill>
                  <a:srgbClr val="002060"/>
                </a:solidFill>
                <a:latin typeface="Comic Sans MS" pitchFamily="66" charset="0"/>
              </a:rPr>
              <a:t>ПЕРЕЦ (КАКОЙ</a:t>
            </a:r>
            <a:r>
              <a:rPr lang="en-US" sz="3100" dirty="0" smtClean="0">
                <a:solidFill>
                  <a:srgbClr val="002060"/>
                </a:solidFill>
                <a:latin typeface="Comic Sans MS" pitchFamily="66" charset="0"/>
              </a:rPr>
              <a:t>?)</a:t>
            </a:r>
            <a:br>
              <a:rPr lang="en-US" sz="31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en-US" sz="3100" dirty="0" smtClean="0">
                <a:solidFill>
                  <a:srgbClr val="002060"/>
                </a:solidFill>
                <a:latin typeface="Comic Sans MS" pitchFamily="66" charset="0"/>
              </a:rPr>
              <a:t>           </a:t>
            </a:r>
            <a:r>
              <a:rPr lang="ru-RU" sz="3100" dirty="0" smtClean="0">
                <a:solidFill>
                  <a:srgbClr val="002060"/>
                </a:solidFill>
                <a:latin typeface="Comic Sans MS" pitchFamily="66" charset="0"/>
              </a:rPr>
              <a:t>КИСЛЫЙ                           ГОРЬКИЙ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73552" y="2512037"/>
            <a:ext cx="2978150" cy="25527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75009" y="2211175"/>
            <a:ext cx="3174766" cy="2489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7176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1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ОЛЮШКА\...САЙТ\ПРЕЗЕНТАЦИИ К РЕСТАВРАЦИИ\фоны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3100" y="596900"/>
            <a:ext cx="8651702" cy="58293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Характеристика по материалу, из которого сделан предмет: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      </a:t>
            </a:r>
            <a: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  <a:t>СТАКАН (КАКОЙ</a:t>
            </a:r>
            <a:r>
              <a:rPr lang="en-US" sz="27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  <a:t>)          СУМКА (КАКАЯ</a:t>
            </a:r>
            <a:r>
              <a:rPr lang="en-US" sz="27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b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Comic Sans MS" pitchFamily="66" charset="0"/>
              </a:rPr>
              <a:t>  СТЕКЛЯННЫЙ              КОЖАНАЯ</a:t>
            </a:r>
            <a:endParaRPr lang="ru-RU" sz="27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00" y="2418956"/>
            <a:ext cx="2374900" cy="276675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10101" y="1756716"/>
            <a:ext cx="3860799" cy="386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1011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F:\ОЛЮШКА\...САЙТ\ПРЕЗЕНТАЦИИ К РЕСТАВРАЦИИ\фоны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050" y="455591"/>
            <a:ext cx="10438477" cy="595808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Слова-признаки зависят от слов-предметов и связаны с ними по смыслу</a:t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ОНА                      ОН                   ОНО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ЛЕНТА (КАКАЯ</a:t>
            </a:r>
            <a:r>
              <a:rPr lang="en-US" sz="24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)          ПЕРЕЦ </a:t>
            </a:r>
            <a:r>
              <a:rPr lang="en-US" sz="2400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КАКОЙ</a:t>
            </a:r>
            <a:r>
              <a:rPr lang="en-US" sz="24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)              ЯБЛОКО (КАКОЕ</a:t>
            </a:r>
            <a:r>
              <a:rPr lang="en-US" sz="2400" dirty="0" smtClean="0">
                <a:solidFill>
                  <a:srgbClr val="002060"/>
                </a:solidFill>
                <a:latin typeface="Comic Sans MS" pitchFamily="66" charset="0"/>
              </a:rPr>
              <a:t>?)</a:t>
            </a:r>
            <a:br>
              <a:rPr lang="en-US" sz="24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КРАСНАЯ                    КРАСНЫЙ                       КРАСНОЕ </a:t>
            </a:r>
            <a:endParaRPr lang="ru-RU" sz="24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593123" y="2612203"/>
            <a:ext cx="2890948" cy="18032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3611" y="2740816"/>
            <a:ext cx="2667000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51947" y="2651839"/>
            <a:ext cx="2099589" cy="22633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70579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ОЛЮШКА\...САЙТ\ПРЕЗЕНТАЦИИ К РЕСТАВРАЦИИ\фоны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200" y="609600"/>
            <a:ext cx="8562802" cy="582930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ОДИН                        МНОГО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 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>
                <a:solidFill>
                  <a:srgbClr val="7030A0"/>
                </a:solidFill>
              </a:rPr>
              <a:t/>
            </a:r>
            <a:br>
              <a:rPr lang="ru-RU" dirty="0">
                <a:solidFill>
                  <a:srgbClr val="7030A0"/>
                </a:solidFill>
              </a:rPr>
            </a:br>
            <a:r>
              <a:rPr lang="ru-RU" sz="2700" dirty="0" smtClean="0">
                <a:solidFill>
                  <a:srgbClr val="7030A0"/>
                </a:solidFill>
                <a:latin typeface="Comic Sans MS" pitchFamily="66" charset="0"/>
              </a:rPr>
              <a:t>ШАР (КАКОЙ</a:t>
            </a:r>
            <a:r>
              <a:rPr lang="en-US" sz="2700" dirty="0" smtClean="0">
                <a:solidFill>
                  <a:srgbClr val="7030A0"/>
                </a:solidFill>
                <a:latin typeface="Comic Sans MS" pitchFamily="66" charset="0"/>
              </a:rPr>
              <a:t>?</a:t>
            </a:r>
            <a:r>
              <a:rPr lang="ru-RU" sz="2700" dirty="0" smtClean="0">
                <a:solidFill>
                  <a:srgbClr val="7030A0"/>
                </a:solidFill>
                <a:latin typeface="Comic Sans MS" pitchFamily="66" charset="0"/>
              </a:rPr>
              <a:t>)                                 ШАРЫ (КАКИЕ</a:t>
            </a:r>
            <a:r>
              <a:rPr lang="en-US" sz="2700" dirty="0" smtClean="0">
                <a:solidFill>
                  <a:srgbClr val="7030A0"/>
                </a:solidFill>
                <a:latin typeface="Comic Sans MS" pitchFamily="66" charset="0"/>
              </a:rPr>
              <a:t>?</a:t>
            </a:r>
            <a:r>
              <a:rPr lang="ru-RU" sz="2700" dirty="0" smtClean="0">
                <a:solidFill>
                  <a:srgbClr val="7030A0"/>
                </a:solidFill>
                <a:latin typeface="Comic Sans MS" pitchFamily="66" charset="0"/>
              </a:rPr>
              <a:t>)</a:t>
            </a:r>
            <a:br>
              <a:rPr lang="ru-RU" sz="2700" dirty="0" smtClean="0">
                <a:solidFill>
                  <a:srgbClr val="7030A0"/>
                </a:solidFill>
                <a:latin typeface="Comic Sans MS" pitchFamily="66" charset="0"/>
              </a:rPr>
            </a:br>
            <a:r>
              <a:rPr lang="ru-RU" sz="2700" dirty="0" smtClean="0">
                <a:solidFill>
                  <a:srgbClr val="7030A0"/>
                </a:solidFill>
                <a:latin typeface="Comic Sans MS" pitchFamily="66" charset="0"/>
              </a:rPr>
              <a:t>      ВОЗДУШНЫЙ                                   ВОЗДУШНЫЕ</a:t>
            </a:r>
            <a:endParaRPr lang="ru-RU" sz="27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38300" y="2047039"/>
            <a:ext cx="1625499" cy="286797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38701" y="1702266"/>
            <a:ext cx="3378199" cy="364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47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669bd7d3713d402c2585ddf7b587a6121e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86</Words>
  <Application>Microsoft Office PowerPoint</Application>
  <PresentationFormat>Произвольный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СЛОВА-ПРИЗНАКИ</vt:lpstr>
      <vt:lpstr>Слова-признаки или имена прилагательные характеризуют предмет по цвету, форме, величине, на вкус, по материалу из которого сделаны и по другим признакам. Эти слова отвечают на вопросы:  КАКОЙ? КАКАЯ? КАКОЕ? КАКИЕ? Слова-признаки употребляются при словах-предметах и связаны с ними по смыслу, вместе они образуют словосочетания.</vt:lpstr>
      <vt:lpstr> Характеристика предмета по цвету:                                            ЛИСТ (КАКОЙ?)                         КРАСКА (КАКАЯ?) ЗЕЛЁНЫЙ                                 КРАСНАЯ </vt:lpstr>
      <vt:lpstr>   Характеристика предмета по форме:            ПОМИДОР (КАКОЙ?)            ТЕТРАДЬ (КАКАЯ?)           КРУГЛЫЙ                           ПРЯМОУГОЛЬНАЯ</vt:lpstr>
      <vt:lpstr>Характеристика предмета по величине:       СЛОН (КАКОЙ?)                    ПТИЧКА (КАКАЯ?                       БОЛЬШОЙ                         МАЛЕНЬКАЯ</vt:lpstr>
      <vt:lpstr>     Характеристика предмета по вкусу:       ЛИМОН (КАКОЙ?)             ПЕРЕЦ (КАКОЙ?)            КИСЛЫЙ                           ГОРЬКИЙ  </vt:lpstr>
      <vt:lpstr>Характеристика по материалу, из которого сделан предмет:                СТАКАН (КАКОЙ?)          СУМКА (КАКАЯ?)   СТЕКЛЯННЫЙ              КОЖАНАЯ</vt:lpstr>
      <vt:lpstr>Слова-признаки зависят от слов-предметов и связаны с ними по смыслу ОНА                      ОН                   ОНО          ЛЕНТА (КАКАЯ?)          ПЕРЕЦ (КАКОЙ?)              ЯБЛОКО (КАКОЕ?) КРАСНАЯ                    КРАСНЫЙ                       КРАСНОЕ </vt:lpstr>
      <vt:lpstr>ОДИН                        МНОГО          ШАР (КАКОЙ?)                                 ШАРЫ (КАКИЕ?)       ВОЗДУШНЫЙ                                   ВОЗДУШНЫЕ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Слова-признаки</dc:title>
  <dc:creator>user</dc:creator>
  <cp:lastModifiedBy>RePack by SPecialiST</cp:lastModifiedBy>
  <cp:revision>101</cp:revision>
  <dcterms:created xsi:type="dcterms:W3CDTF">2016-07-12T06:40:49Z</dcterms:created>
  <dcterms:modified xsi:type="dcterms:W3CDTF">2019-04-25T06:27:18Z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