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6" r:id="rId10"/>
    <p:sldId id="268"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59" d="100"/>
          <a:sy n="59" d="100"/>
        </p:scale>
        <p:origin x="-1452"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19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1749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4726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973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8B5F81-FAAB-4320-8A74-FED1376E13F7}" type="datetimeFigureOut">
              <a:rPr lang="ru-RU" smtClean="0"/>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14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8B5F81-FAAB-4320-8A74-FED1376E13F7}" type="datetimeFigureOut">
              <a:rPr lang="ru-RU" smtClean="0"/>
              <a:t>02.04.2018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02550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8B5F81-FAAB-4320-8A74-FED1376E13F7}" type="datetimeFigureOut">
              <a:rPr lang="ru-RU" smtClean="0"/>
              <a:t>02.04.2018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62553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8B5F81-FAAB-4320-8A74-FED1376E13F7}" type="datetimeFigureOut">
              <a:rPr lang="ru-RU" smtClean="0"/>
              <a:t>02.04.2018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30629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8B5F81-FAAB-4320-8A74-FED1376E13F7}" type="datetimeFigureOut">
              <a:rPr lang="ru-RU" smtClean="0"/>
              <a:t>02.04.2018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7973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02.04.2018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789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02.04.2018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2511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5F81-FAAB-4320-8A74-FED1376E13F7}" type="datetimeFigureOut">
              <a:rPr lang="ru-RU" smtClean="0"/>
              <a:t>02.04.2018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AA2D-827F-4CEE-831E-C473C5117158}" type="slidenum">
              <a:rPr lang="ru-RU" smtClean="0"/>
              <a:t>‹#›</a:t>
            </a:fld>
            <a:endParaRPr lang="ru-RU"/>
          </a:p>
        </p:txBody>
      </p:sp>
    </p:spTree>
    <p:extLst>
      <p:ext uri="{BB962C8B-B14F-4D97-AF65-F5344CB8AC3E}">
        <p14:creationId xmlns:p14="http://schemas.microsoft.com/office/powerpoint/2010/main" val="15064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95536" y="188640"/>
            <a:ext cx="8523219" cy="1169551"/>
          </a:xfrm>
          <a:prstGeom prst="rect">
            <a:avLst/>
          </a:prstGeom>
        </p:spPr>
        <p:txBody>
          <a:bodyPr wrap="square">
            <a:spAutoFit/>
          </a:bodyPr>
          <a:lstStyle/>
          <a:p>
            <a:pPr algn="ctr"/>
            <a:endParaRPr lang="ru-RU" sz="3000" b="1" dirty="0" smtClean="0">
              <a:solidFill>
                <a:srgbClr val="002060"/>
              </a:solidFill>
              <a:effectLst>
                <a:outerShdw blurRad="38100" dist="38100" dir="2700000" algn="tl">
                  <a:srgbClr val="000000">
                    <a:alpha val="43137"/>
                  </a:srgbClr>
                </a:outerShdw>
              </a:effectLst>
              <a:latin typeface="Georgia" panose="02040502050405020303" pitchFamily="18" charset="0"/>
            </a:endParaRPr>
          </a:p>
          <a:p>
            <a:pPr algn="ctr"/>
            <a:r>
              <a:rPr lang="ru-RU" sz="4000" b="1" dirty="0" smtClean="0">
                <a:solidFill>
                  <a:srgbClr val="0070C0"/>
                </a:solidFill>
                <a:effectLst>
                  <a:outerShdw blurRad="38100" dist="38100" dir="2700000" algn="tl">
                    <a:srgbClr val="000000">
                      <a:alpha val="43137"/>
                    </a:srgbClr>
                  </a:outerShdw>
                </a:effectLst>
                <a:latin typeface="Georgia" panose="02040502050405020303" pitchFamily="18" charset="0"/>
              </a:rPr>
              <a:t>«Как учить стихи с детьми»</a:t>
            </a:r>
            <a:endParaRPr lang="ru-RU" sz="4000" b="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
        <p:nvSpPr>
          <p:cNvPr id="8" name="Прямоугольник 7"/>
          <p:cNvSpPr/>
          <p:nvPr/>
        </p:nvSpPr>
        <p:spPr>
          <a:xfrm rot="10800000" flipV="1">
            <a:off x="5772536" y="2204864"/>
            <a:ext cx="3146219" cy="923330"/>
          </a:xfrm>
          <a:prstGeom prst="rect">
            <a:avLst/>
          </a:prstGeom>
        </p:spPr>
        <p:txBody>
          <a:bodyPr wrap="square">
            <a:spAutoFit/>
          </a:bodyPr>
          <a:lstStyle/>
          <a:p>
            <a:pPr algn="ctr"/>
            <a:r>
              <a:rPr lang="ru-RU" b="1" dirty="0">
                <a:solidFill>
                  <a:srgbClr val="FF0000"/>
                </a:solidFill>
                <a:latin typeface="Georgia" panose="02040502050405020303" pitchFamily="18" charset="0"/>
              </a:rPr>
              <a:t>Консультативный материал </a:t>
            </a:r>
          </a:p>
          <a:p>
            <a:pPr algn="ctr"/>
            <a:r>
              <a:rPr lang="ru-RU" b="1" dirty="0">
                <a:solidFill>
                  <a:srgbClr val="FF0000"/>
                </a:solidFill>
                <a:latin typeface="Georgia" panose="02040502050405020303" pitchFamily="18" charset="0"/>
              </a:rPr>
              <a:t>для </a:t>
            </a:r>
            <a:r>
              <a:rPr lang="ru-RU" b="1" dirty="0" smtClean="0">
                <a:solidFill>
                  <a:srgbClr val="FF0000"/>
                </a:solidFill>
                <a:latin typeface="Georgia" panose="02040502050405020303" pitchFamily="18" charset="0"/>
              </a:rPr>
              <a:t> </a:t>
            </a:r>
            <a:r>
              <a:rPr lang="ru-RU" b="1" dirty="0" smtClean="0">
                <a:solidFill>
                  <a:srgbClr val="FF0000"/>
                </a:solidFill>
                <a:latin typeface="Georgia" panose="02040502050405020303" pitchFamily="18" charset="0"/>
              </a:rPr>
              <a:t>педагогов ДОУ</a:t>
            </a:r>
            <a:endParaRPr lang="ru-RU" b="1" dirty="0">
              <a:solidFill>
                <a:srgbClr val="FF0000"/>
              </a:solidFill>
              <a:latin typeface="Georgia" panose="02040502050405020303" pitchFamily="18" charset="0"/>
            </a:endParaRPr>
          </a:p>
        </p:txBody>
      </p:sp>
      <p:pic>
        <p:nvPicPr>
          <p:cNvPr id="1032" name="Picture 8" descr="http://ds6.baranovichi.edu.by/ru/sm.aspx?guid=87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56" y="1844824"/>
            <a:ext cx="5551279" cy="4392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apostolyuk.caduk.ru/images/0_e9d09_544ffd6e_ori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9230" y="4495341"/>
            <a:ext cx="2999525" cy="21020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adik7.edusite.ru/images/clipartzvez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014" y="5538171"/>
            <a:ext cx="952095" cy="9720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adik7.edusite.ru/images/clipartzvezd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6613" y="5427591"/>
            <a:ext cx="756357" cy="772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sadik7.edusite.ru/images/clipartzvezd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0440" y="5295148"/>
            <a:ext cx="476048" cy="48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136" y="4280503"/>
            <a:ext cx="3687722" cy="2376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468635"/>
            <a:ext cx="952095" cy="9720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408904"/>
            <a:ext cx="8424936" cy="5416868"/>
          </a:xfrm>
          <a:prstGeom prst="rect">
            <a:avLst/>
          </a:prstGeom>
        </p:spPr>
        <p:txBody>
          <a:bodyPr wrap="square">
            <a:spAutoFit/>
          </a:bodyPr>
          <a:lstStyle/>
          <a:p>
            <a:pPr algn="ctr"/>
            <a:r>
              <a:rPr lang="ru-RU" sz="2000" b="1" i="1" dirty="0" smtClean="0">
                <a:solidFill>
                  <a:srgbClr val="0070C0"/>
                </a:solidFill>
                <a:latin typeface="Georgia" panose="02040502050405020303" pitchFamily="18" charset="0"/>
              </a:rPr>
              <a:t>Методические рекомендации по заучиванию </a:t>
            </a:r>
            <a:r>
              <a:rPr lang="ru-RU" sz="2000" b="1" i="1" dirty="0">
                <a:solidFill>
                  <a:srgbClr val="0070C0"/>
                </a:solidFill>
                <a:latin typeface="Georgia" panose="02040502050405020303" pitchFamily="18" charset="0"/>
              </a:rPr>
              <a:t> </a:t>
            </a:r>
            <a:r>
              <a:rPr lang="ru-RU" sz="2000" b="1" i="1" dirty="0" smtClean="0">
                <a:solidFill>
                  <a:srgbClr val="0070C0"/>
                </a:solidFill>
                <a:latin typeface="Georgia" panose="02040502050405020303" pitchFamily="18" charset="0"/>
              </a:rPr>
              <a:t>стихов в ходе ООД</a:t>
            </a:r>
            <a:endParaRPr lang="ru-RU" sz="2000" b="1" dirty="0">
              <a:solidFill>
                <a:srgbClr val="0070C0"/>
              </a:solidFill>
              <a:latin typeface="Georgia" panose="02040502050405020303" pitchFamily="18" charset="0"/>
            </a:endParaRP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Обратите</a:t>
            </a:r>
            <a:r>
              <a:rPr lang="ru-RU" b="1" dirty="0">
                <a:solidFill>
                  <a:schemeClr val="accent6">
                    <a:lumMod val="50000"/>
                  </a:schemeClr>
                </a:solidFill>
                <a:latin typeface="Georgia" panose="02040502050405020303" pitchFamily="18" charset="0"/>
              </a:rPr>
              <a:t> внимание ребенка на интонацию каждой строчки, силу голоса при рассказывании стихотворения, логические ударения и паузы в тексте</a:t>
            </a:r>
            <a:r>
              <a:rPr lang="ru-RU" b="1" dirty="0" smtClean="0">
                <a:solidFill>
                  <a:schemeClr val="accent6">
                    <a:lumMod val="50000"/>
                  </a:schemeClr>
                </a:solidFill>
                <a:latin typeface="Georgia" panose="02040502050405020303" pitchFamily="18" charset="0"/>
              </a:rPr>
              <a:t>.</a:t>
            </a:r>
          </a:p>
          <a:p>
            <a:pPr marL="285750" indent="-285750" algn="just">
              <a:buFont typeface="Wingdings" panose="05000000000000000000" pitchFamily="2" charset="2"/>
              <a:buChar char="ü"/>
            </a:pPr>
            <a:r>
              <a:rPr lang="ru-RU" b="1" dirty="0">
                <a:solidFill>
                  <a:schemeClr val="accent6">
                    <a:lumMod val="50000"/>
                  </a:schemeClr>
                </a:solidFill>
                <a:latin typeface="Georgia" panose="02040502050405020303" pitchFamily="18" charset="0"/>
              </a:rPr>
              <a:t>За беседой вновь следует чтение воспитателя. Это способствует целостному восприятию произведения, особенностей исполнения. В старших группах перед повторным чтением детей предупреждают о том, что стихотворение нужно будет заучить (такая установка повышает качество запоминания</a:t>
            </a:r>
            <a:r>
              <a:rPr lang="ru-RU" b="1" dirty="0" smtClean="0">
                <a:solidFill>
                  <a:schemeClr val="accent6">
                    <a:lumMod val="50000"/>
                  </a:schemeClr>
                </a:solidFill>
                <a:latin typeface="Georgia" panose="02040502050405020303" pitchFamily="18" charset="0"/>
              </a:rPr>
              <a:t>).</a:t>
            </a:r>
            <a:endParaRPr lang="ru-RU" b="1" dirty="0">
              <a:solidFill>
                <a:schemeClr val="accent6">
                  <a:lumMod val="50000"/>
                </a:schemeClr>
              </a:solidFill>
              <a:latin typeface="Georgia" panose="02040502050405020303" pitchFamily="18" charset="0"/>
            </a:endParaRPr>
          </a:p>
          <a:p>
            <a:pPr marL="285750" indent="-285750" algn="just">
              <a:buFont typeface="Wingdings" panose="05000000000000000000" pitchFamily="2" charset="2"/>
              <a:buChar char="ü"/>
            </a:pPr>
            <a:r>
              <a:rPr lang="ru-RU" b="1" dirty="0">
                <a:solidFill>
                  <a:schemeClr val="accent6">
                    <a:lumMod val="50000"/>
                  </a:schemeClr>
                </a:solidFill>
                <a:latin typeface="Georgia" panose="02040502050405020303" pitchFamily="18" charset="0"/>
              </a:rPr>
              <a:t>Затем стихотворение читают дети</a:t>
            </a:r>
            <a:r>
              <a:rPr lang="ru-RU" b="1" dirty="0" smtClean="0">
                <a:solidFill>
                  <a:schemeClr val="accent6">
                    <a:lumMod val="50000"/>
                  </a:schemeClr>
                </a:solidFill>
                <a:latin typeface="Georgia" panose="02040502050405020303" pitchFamily="18" charset="0"/>
              </a:rPr>
              <a:t>.</a:t>
            </a:r>
          </a:p>
          <a:p>
            <a:pPr marL="285750" indent="-285750" algn="just">
              <a:buFont typeface="Wingdings" panose="05000000000000000000" pitchFamily="2" charset="2"/>
              <a:buChar char="ü"/>
            </a:pPr>
            <a:r>
              <a:rPr lang="ru-RU" b="1" dirty="0">
                <a:solidFill>
                  <a:schemeClr val="accent6">
                    <a:lumMod val="50000"/>
                  </a:schemeClr>
                </a:solidFill>
                <a:latin typeface="Georgia" panose="02040502050405020303" pitchFamily="18" charset="0"/>
              </a:rPr>
              <a:t>Стихотворение заучивается целиком (не по строкам или строфам), что обеспечивает осмысленность чтения и правильную тренировку памяти</a:t>
            </a:r>
            <a:r>
              <a:rPr lang="ru-RU" b="1" dirty="0" smtClean="0">
                <a:solidFill>
                  <a:schemeClr val="accent6">
                    <a:lumMod val="50000"/>
                  </a:schemeClr>
                </a:solidFill>
                <a:latin typeface="Georgia" panose="02040502050405020303" pitchFamily="18" charset="0"/>
              </a:rPr>
              <a:t>.</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 </a:t>
            </a:r>
            <a:r>
              <a:rPr lang="ru-RU" b="1" dirty="0">
                <a:solidFill>
                  <a:schemeClr val="accent6">
                    <a:lumMod val="50000"/>
                  </a:schemeClr>
                </a:solidFill>
                <a:latin typeface="Georgia" panose="02040502050405020303" pitchFamily="18" charset="0"/>
              </a:rPr>
              <a:t>Дети повторяют стихотворение индивидуально, а не хором; только так сохраняются самостоятельность ребенка в подборе средств выразительности и естественность последних</a:t>
            </a:r>
            <a:r>
              <a:rPr lang="ru-RU" b="1" dirty="0" smtClean="0">
                <a:solidFill>
                  <a:schemeClr val="accent6">
                    <a:lumMod val="50000"/>
                  </a:schemeClr>
                </a:solidFill>
              </a:rPr>
              <a:t>.</a:t>
            </a:r>
          </a:p>
          <a:p>
            <a:r>
              <a:rPr lang="ru-RU" dirty="0" smtClean="0"/>
              <a:t> </a:t>
            </a:r>
          </a:p>
          <a:p>
            <a:pPr marL="285750" indent="-285750" algn="just">
              <a:buFont typeface="Wingdings" panose="05000000000000000000" pitchFamily="2" charset="2"/>
              <a:buChar char="ü"/>
            </a:pPr>
            <a:endParaRPr lang="ru-RU" b="1" dirty="0">
              <a:solidFill>
                <a:schemeClr val="accent6">
                  <a:lumMod val="50000"/>
                </a:schemeClr>
              </a:solidFill>
              <a:latin typeface="Georgia" panose="02040502050405020303" pitchFamily="18" charset="0"/>
            </a:endParaRPr>
          </a:p>
        </p:txBody>
      </p:sp>
      <p:pic>
        <p:nvPicPr>
          <p:cNvPr id="10"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468635"/>
            <a:ext cx="952095" cy="972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4772" y="5235512"/>
            <a:ext cx="952095" cy="97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6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136" y="4280503"/>
            <a:ext cx="3687722" cy="237626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408904"/>
            <a:ext cx="8424936" cy="6524863"/>
          </a:xfrm>
          <a:prstGeom prst="rect">
            <a:avLst/>
          </a:prstGeom>
        </p:spPr>
        <p:txBody>
          <a:bodyPr wrap="square">
            <a:spAutoFit/>
          </a:bodyPr>
          <a:lstStyle/>
          <a:p>
            <a:pPr algn="ctr"/>
            <a:r>
              <a:rPr lang="ru-RU" sz="2000" b="1" i="1" dirty="0" smtClean="0">
                <a:solidFill>
                  <a:srgbClr val="0070C0"/>
                </a:solidFill>
                <a:latin typeface="Georgia" panose="02040502050405020303" pitchFamily="18" charset="0"/>
              </a:rPr>
              <a:t>Методические рекомендации по заучиванию </a:t>
            </a:r>
            <a:r>
              <a:rPr lang="ru-RU" sz="2000" b="1" i="1" dirty="0">
                <a:solidFill>
                  <a:srgbClr val="0070C0"/>
                </a:solidFill>
                <a:latin typeface="Georgia" panose="02040502050405020303" pitchFamily="18" charset="0"/>
              </a:rPr>
              <a:t> </a:t>
            </a:r>
            <a:r>
              <a:rPr lang="ru-RU" sz="2000" b="1" i="1" dirty="0" smtClean="0">
                <a:solidFill>
                  <a:srgbClr val="0070C0"/>
                </a:solidFill>
                <a:latin typeface="Georgia" panose="02040502050405020303" pitchFamily="18" charset="0"/>
              </a:rPr>
              <a:t>стихов в процессе  ООД</a:t>
            </a:r>
            <a:endParaRPr lang="ru-RU" sz="2000" b="1" dirty="0">
              <a:solidFill>
                <a:srgbClr val="0070C0"/>
              </a:solidFill>
              <a:latin typeface="Georgia" panose="02040502050405020303" pitchFamily="18" charset="0"/>
            </a:endParaRP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В </a:t>
            </a:r>
            <a:r>
              <a:rPr lang="ru-RU" b="1" dirty="0">
                <a:solidFill>
                  <a:schemeClr val="accent6">
                    <a:lumMod val="50000"/>
                  </a:schemeClr>
                </a:solidFill>
                <a:latin typeface="Georgia" panose="02040502050405020303" pitchFamily="18" charset="0"/>
              </a:rPr>
              <a:t>начале занятия, обеспечивая многократное прослушивание текста, повторение поручают тем детям, которые быстро запоминают. По ходу чтения воспитатель подсказывает текст, допускает </a:t>
            </a:r>
            <a:r>
              <a:rPr lang="ru-RU" b="1" dirty="0" err="1">
                <a:solidFill>
                  <a:schemeClr val="accent6">
                    <a:lumMod val="50000"/>
                  </a:schemeClr>
                </a:solidFill>
                <a:latin typeface="Georgia" panose="02040502050405020303" pitchFamily="18" charset="0"/>
              </a:rPr>
              <a:t>договаривание</a:t>
            </a:r>
            <a:r>
              <a:rPr lang="ru-RU" b="1" dirty="0">
                <a:solidFill>
                  <a:schemeClr val="accent6">
                    <a:lumMod val="50000"/>
                  </a:schemeClr>
                </a:solidFill>
                <a:latin typeface="Georgia" panose="02040502050405020303" pitchFamily="18" charset="0"/>
              </a:rPr>
              <a:t> строки детьми с места, повторяет свои указания и разъяснения по поводу характера чтения. Иногда дает развернутую оценку некоторым ответам.</a:t>
            </a:r>
          </a:p>
          <a:p>
            <a:pPr marL="285750" indent="-285750" algn="just">
              <a:buFont typeface="Wingdings" panose="05000000000000000000" pitchFamily="2" charset="2"/>
              <a:buChar char="ü"/>
            </a:pPr>
            <a:r>
              <a:rPr lang="ru-RU" b="1" dirty="0">
                <a:solidFill>
                  <a:schemeClr val="accent6">
                    <a:lumMod val="50000"/>
                  </a:schemeClr>
                </a:solidFill>
                <a:latin typeface="Georgia" panose="02040502050405020303" pitchFamily="18" charset="0"/>
              </a:rPr>
              <a:t>Если дети читают невыразительно, педагог может вновь предложить образец чтения. </a:t>
            </a:r>
            <a:endParaRPr lang="ru-RU" b="1" dirty="0" smtClean="0">
              <a:solidFill>
                <a:schemeClr val="accent6">
                  <a:lumMod val="50000"/>
                </a:schemeClr>
              </a:solidFill>
              <a:latin typeface="Georgia" panose="02040502050405020303" pitchFamily="18" charset="0"/>
            </a:endParaRP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В ходе ООД педагог </a:t>
            </a:r>
            <a:r>
              <a:rPr lang="ru-RU" b="1" dirty="0">
                <a:solidFill>
                  <a:schemeClr val="accent6">
                    <a:lumMod val="50000"/>
                  </a:schemeClr>
                </a:solidFill>
                <a:latin typeface="Georgia" panose="02040502050405020303" pitchFamily="18" charset="0"/>
              </a:rPr>
              <a:t>вызывает для ответа и тех, кто запоминает медленно, старается, чтобы они произнесли весь текст ритмично, без длинных пауз (активно подсказывает им, поощряет). Как в процессе разъяснительной беседы, так и при заучивании проводится большая работа по формированию </a:t>
            </a:r>
            <a:r>
              <a:rPr lang="ru-RU" b="1" dirty="0" smtClean="0">
                <a:solidFill>
                  <a:schemeClr val="accent6">
                    <a:lumMod val="50000"/>
                  </a:schemeClr>
                </a:solidFill>
                <a:latin typeface="Georgia" panose="02040502050405020303" pitchFamily="18" charset="0"/>
              </a:rPr>
              <a:t>выразительности. </a:t>
            </a:r>
            <a:endParaRPr lang="ru-RU" b="1" dirty="0">
              <a:solidFill>
                <a:schemeClr val="accent6">
                  <a:lumMod val="50000"/>
                </a:schemeClr>
              </a:solidFill>
              <a:latin typeface="Georgia" panose="02040502050405020303" pitchFamily="18" charset="0"/>
            </a:endParaRPr>
          </a:p>
          <a:p>
            <a:pPr marL="285750" indent="-285750" algn="just">
              <a:buFont typeface="Wingdings" panose="05000000000000000000" pitchFamily="2" charset="2"/>
              <a:buChar char="ü"/>
            </a:pPr>
            <a:r>
              <a:rPr lang="ru-RU" b="1" dirty="0">
                <a:solidFill>
                  <a:schemeClr val="accent6">
                    <a:lumMod val="50000"/>
                  </a:schemeClr>
                </a:solidFill>
                <a:latin typeface="Georgia" panose="02040502050405020303" pitchFamily="18" charset="0"/>
              </a:rPr>
              <a:t>Закончить </a:t>
            </a:r>
            <a:r>
              <a:rPr lang="ru-RU" b="1" dirty="0" smtClean="0">
                <a:solidFill>
                  <a:schemeClr val="accent6">
                    <a:lumMod val="50000"/>
                  </a:schemeClr>
                </a:solidFill>
                <a:latin typeface="Georgia" panose="02040502050405020303" pitchFamily="18" charset="0"/>
              </a:rPr>
              <a:t>ООД </a:t>
            </a:r>
            <a:r>
              <a:rPr lang="ru-RU" b="1" dirty="0">
                <a:solidFill>
                  <a:schemeClr val="accent6">
                    <a:lumMod val="50000"/>
                  </a:schemeClr>
                </a:solidFill>
                <a:latin typeface="Georgia" panose="02040502050405020303" pitchFamily="18" charset="0"/>
              </a:rPr>
              <a:t>следует наиболее ярким исполнением: вызвать выразительно читающего ребенка, внести любимую детьми игрушку, которой желающие могут прочитать новое стихотворение, и т. д.</a:t>
            </a:r>
          </a:p>
          <a:p>
            <a:pPr marL="285750" indent="-285750" algn="just">
              <a:buFont typeface="Wingdings" panose="05000000000000000000" pitchFamily="2" charset="2"/>
              <a:buChar char="ü"/>
            </a:pPr>
            <a:r>
              <a:rPr lang="ru-RU" b="1" dirty="0">
                <a:solidFill>
                  <a:schemeClr val="accent6">
                    <a:lumMod val="50000"/>
                  </a:schemeClr>
                </a:solidFill>
                <a:latin typeface="Georgia" panose="02040502050405020303" pitchFamily="18" charset="0"/>
              </a:rPr>
              <a:t>Обычно заучивание не занимает всего времени, отведенного на занятие. </a:t>
            </a:r>
            <a:endParaRPr lang="ru-RU" b="1" dirty="0">
              <a:solidFill>
                <a:schemeClr val="accent6">
                  <a:lumMod val="50000"/>
                </a:schemeClr>
              </a:solidFill>
              <a:latin typeface="Georgia" panose="02040502050405020303" pitchFamily="18" charset="0"/>
            </a:endParaRPr>
          </a:p>
          <a:p>
            <a:pPr marL="285750" indent="-285750" algn="just">
              <a:buFont typeface="Wingdings" panose="05000000000000000000" pitchFamily="2" charset="2"/>
              <a:buChar char="ü"/>
            </a:pPr>
            <a:endParaRPr lang="ru-RU" b="1"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1962539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95536" y="476672"/>
            <a:ext cx="5544616" cy="3477875"/>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r>
              <a:rPr lang="ru-RU" sz="2000" b="1" dirty="0" smtClean="0">
                <a:solidFill>
                  <a:srgbClr val="C00000"/>
                </a:solidFill>
                <a:latin typeface="Georgia" panose="02040502050405020303" pitchFamily="18" charset="0"/>
              </a:rPr>
              <a:t>О</a:t>
            </a:r>
            <a:r>
              <a:rPr lang="ru-RU" sz="2000" b="1" dirty="0" smtClean="0">
                <a:solidFill>
                  <a:srgbClr val="C00000"/>
                </a:solidFill>
                <a:latin typeface="Georgia" panose="02040502050405020303" pitchFamily="18" charset="0"/>
              </a:rPr>
              <a:t>дин из главных признаков готовности ребенка к школе – хорошо развитая память. Способности запоминать большие массивы информации ему помогают стихи. От того, как мы учим детей любить стихи, во многом зависит их готовность тренировать свою память. К тому же стихи помогают донести до ребенка важную информацию в простой и легко воспринимаемой форме.</a:t>
            </a:r>
            <a:endParaRPr lang="ru-RU" sz="2000" b="1" dirty="0">
              <a:solidFill>
                <a:srgbClr val="C00000"/>
              </a:solidFill>
              <a:latin typeface="Georgia" panose="02040502050405020303" pitchFamily="18" charset="0"/>
            </a:endParaRPr>
          </a:p>
        </p:txBody>
      </p:sp>
      <p:pic>
        <p:nvPicPr>
          <p:cNvPr id="2050" name="Picture 2" descr="https://deti.cbs-angarsk.ru/images/stories/kids/Slovotvorchestvo/Den_bibliotek/45440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7798" y="332656"/>
            <a:ext cx="209865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954547"/>
            <a:ext cx="4104456" cy="250413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15816" y="4293096"/>
            <a:ext cx="5760640" cy="1938992"/>
          </a:xfrm>
          <a:prstGeom prst="rect">
            <a:avLst/>
          </a:prstGeom>
        </p:spPr>
        <p:txBody>
          <a:bodyPr wrap="square">
            <a:spAutoFit/>
          </a:bodyPr>
          <a:lstStyle/>
          <a:p>
            <a:pPr algn="just"/>
            <a:r>
              <a:rPr lang="ru-RU" sz="2000" b="1" dirty="0" smtClean="0">
                <a:solidFill>
                  <a:srgbClr val="0070C0"/>
                </a:solidFill>
                <a:effectLst>
                  <a:outerShdw blurRad="38100" dist="38100" dir="2700000" algn="tl">
                    <a:srgbClr val="000000">
                      <a:alpha val="43137"/>
                    </a:srgbClr>
                  </a:outerShdw>
                </a:effectLst>
                <a:latin typeface="Georgia" panose="02040502050405020303" pitchFamily="18" charset="0"/>
              </a:rPr>
              <a:t>     </a:t>
            </a:r>
            <a:r>
              <a:rPr lang="ru-RU" sz="2000" b="1" dirty="0" smtClean="0">
                <a:solidFill>
                  <a:schemeClr val="accent3">
                    <a:lumMod val="50000"/>
                  </a:schemeClr>
                </a:solidFill>
                <a:latin typeface="Georgia" panose="02040502050405020303" pitchFamily="18" charset="0"/>
              </a:rPr>
              <a:t>Научный факт: Мозг ребенка </a:t>
            </a:r>
            <a:r>
              <a:rPr lang="ru-RU" sz="2000" dirty="0" smtClean="0">
                <a:solidFill>
                  <a:schemeClr val="accent3">
                    <a:lumMod val="50000"/>
                  </a:schemeClr>
                </a:solidFill>
                <a:latin typeface="Georgia" panose="02040502050405020303" pitchFamily="18" charset="0"/>
              </a:rPr>
              <a:t>способен</a:t>
            </a:r>
            <a:r>
              <a:rPr lang="ru-RU" sz="2000" b="1" dirty="0" smtClean="0">
                <a:solidFill>
                  <a:schemeClr val="accent3">
                    <a:lumMod val="50000"/>
                  </a:schemeClr>
                </a:solidFill>
                <a:latin typeface="Georgia" panose="02040502050405020303" pitchFamily="18" charset="0"/>
              </a:rPr>
              <a:t> удерживать в памяти от 100 до 200 коротких стихов…</a:t>
            </a:r>
          </a:p>
          <a:p>
            <a:pPr algn="just"/>
            <a:r>
              <a:rPr lang="ru-RU" sz="2000" b="1" dirty="0" smtClean="0">
                <a:solidFill>
                  <a:schemeClr val="accent3">
                    <a:lumMod val="50000"/>
                  </a:schemeClr>
                </a:solidFill>
                <a:latin typeface="Georgia" panose="02040502050405020303" pitchFamily="18" charset="0"/>
              </a:rPr>
              <a:t>     Чем интенсивнее используется память, тем лучше она функционирует и развивается</a:t>
            </a:r>
            <a:r>
              <a:rPr lang="ru-RU" b="1" dirty="0" smtClean="0">
                <a:solidFill>
                  <a:schemeClr val="accent3">
                    <a:lumMod val="50000"/>
                  </a:schemeClr>
                </a:solidFill>
                <a:latin typeface="Georgia" panose="02040502050405020303" pitchFamily="18" charset="0"/>
              </a:rPr>
              <a:t>.</a:t>
            </a:r>
            <a:endParaRPr lang="ru-RU" b="1" dirty="0">
              <a:solidFill>
                <a:schemeClr val="accent3">
                  <a:lumMod val="50000"/>
                </a:schemeClr>
              </a:solidFill>
              <a:latin typeface="Georgia" panose="02040502050405020303" pitchFamily="18" charset="0"/>
            </a:endParaRPr>
          </a:p>
        </p:txBody>
      </p:sp>
    </p:spTree>
    <p:extLst>
      <p:ext uri="{BB962C8B-B14F-4D97-AF65-F5344CB8AC3E}">
        <p14:creationId xmlns:p14="http://schemas.microsoft.com/office/powerpoint/2010/main" val="125683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37"/>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933056"/>
            <a:ext cx="4767842" cy="28083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88695"/>
            <a:ext cx="8250119" cy="5693866"/>
          </a:xfrm>
          <a:prstGeom prst="rect">
            <a:avLst/>
          </a:prstGeom>
        </p:spPr>
        <p:txBody>
          <a:bodyPr wrap="square">
            <a:spAutoFit/>
          </a:bodyPr>
          <a:lstStyle/>
          <a:p>
            <a:pPr algn="ctr"/>
            <a:r>
              <a:rPr lang="ru-RU" sz="2000" b="1" dirty="0">
                <a:solidFill>
                  <a:srgbClr val="0070C0"/>
                </a:solidFill>
                <a:latin typeface="Georgia" panose="02040502050405020303" pitchFamily="18" charset="0"/>
              </a:rPr>
              <a:t>При заучивании с детьми стихов перед воспитателем стоят две задачи:</a:t>
            </a:r>
          </a:p>
          <a:p>
            <a:pPr algn="just"/>
            <a:r>
              <a:rPr lang="ru-RU" b="1" dirty="0">
                <a:latin typeface="Georgia" panose="02040502050405020303" pitchFamily="18" charset="0"/>
              </a:rPr>
              <a:t>1. </a:t>
            </a:r>
            <a:r>
              <a:rPr lang="ru-RU" b="1" dirty="0">
                <a:solidFill>
                  <a:srgbClr val="002060"/>
                </a:solidFill>
                <a:latin typeface="Georgia" panose="02040502050405020303" pitchFamily="18" charset="0"/>
              </a:rPr>
              <a:t>Добиваться хорошего запоминания стихов, т.е. развивать способность к длительному удерживанию стихотворения в памяти.</a:t>
            </a:r>
          </a:p>
          <a:p>
            <a:pPr algn="just"/>
            <a:r>
              <a:rPr lang="ru-RU" b="1" dirty="0">
                <a:solidFill>
                  <a:srgbClr val="002060"/>
                </a:solidFill>
                <a:latin typeface="Georgia" panose="02040502050405020303" pitchFamily="18" charset="0"/>
              </a:rPr>
              <a:t>2. Учить детей читать стихи выразительно</a:t>
            </a:r>
            <a:r>
              <a:rPr lang="ru-RU" b="1" dirty="0" smtClean="0">
                <a:solidFill>
                  <a:srgbClr val="002060"/>
                </a:solidFill>
                <a:latin typeface="Georgia" panose="02040502050405020303" pitchFamily="18" charset="0"/>
              </a:rPr>
              <a:t>.</a:t>
            </a:r>
          </a:p>
          <a:p>
            <a:pPr algn="just"/>
            <a:endParaRPr lang="ru-RU" b="1" dirty="0">
              <a:solidFill>
                <a:srgbClr val="002060"/>
              </a:solidFill>
              <a:latin typeface="Georgia" panose="02040502050405020303" pitchFamily="18" charset="0"/>
            </a:endParaRPr>
          </a:p>
          <a:p>
            <a:pPr algn="just"/>
            <a:r>
              <a:rPr lang="ru-RU" b="1" dirty="0" smtClean="0">
                <a:solidFill>
                  <a:srgbClr val="002060"/>
                </a:solidFill>
                <a:latin typeface="Georgia" panose="02040502050405020303" pitchFamily="18" charset="0"/>
              </a:rPr>
              <a:t>     </a:t>
            </a:r>
            <a:r>
              <a:rPr lang="ru-RU" b="1" dirty="0" smtClean="0">
                <a:solidFill>
                  <a:schemeClr val="accent6">
                    <a:lumMod val="50000"/>
                  </a:schemeClr>
                </a:solidFill>
                <a:latin typeface="Georgia" panose="02040502050405020303" pitchFamily="18" charset="0"/>
              </a:rPr>
              <a:t>Выразительным </a:t>
            </a:r>
            <a:r>
              <a:rPr lang="ru-RU" b="1" dirty="0">
                <a:solidFill>
                  <a:schemeClr val="accent6">
                    <a:lumMod val="50000"/>
                  </a:schemeClr>
                </a:solidFill>
                <a:latin typeface="Georgia" panose="02040502050405020303" pitchFamily="18" charset="0"/>
              </a:rPr>
              <a:t>называется такое чтение, которое ясно, отчетливо передает мысли и чувства, выраженные в произведении. Выразительное чтение требует дословного знания текста, потому что пропуск или изменение порядка слов нарушает художественную форму</a:t>
            </a:r>
            <a:r>
              <a:rPr lang="ru-RU" b="1" dirty="0" smtClean="0">
                <a:solidFill>
                  <a:schemeClr val="accent6">
                    <a:lumMod val="50000"/>
                  </a:schemeClr>
                </a:solidFill>
                <a:latin typeface="Georgia" panose="02040502050405020303" pitchFamily="18" charset="0"/>
              </a:rPr>
              <a:t>.</a:t>
            </a:r>
          </a:p>
          <a:p>
            <a:pPr algn="just"/>
            <a:endParaRPr lang="ru-RU" b="1" dirty="0">
              <a:solidFill>
                <a:schemeClr val="accent6">
                  <a:lumMod val="50000"/>
                </a:schemeClr>
              </a:solidFill>
              <a:latin typeface="Georgia" panose="02040502050405020303" pitchFamily="18" charset="0"/>
            </a:endParaRPr>
          </a:p>
          <a:p>
            <a:pPr algn="just"/>
            <a:r>
              <a:rPr lang="ru-RU" b="1" dirty="0" smtClean="0">
                <a:solidFill>
                  <a:srgbClr val="002060"/>
                </a:solidFill>
                <a:latin typeface="Georgia" panose="02040502050405020303" pitchFamily="18" charset="0"/>
              </a:rPr>
              <a:t>     </a:t>
            </a:r>
            <a:r>
              <a:rPr lang="ru-RU" b="1" u="sng" dirty="0" smtClean="0">
                <a:solidFill>
                  <a:srgbClr val="002060"/>
                </a:solidFill>
                <a:latin typeface="Georgia" panose="02040502050405020303" pitchFamily="18" charset="0"/>
              </a:rPr>
              <a:t>Обе </a:t>
            </a:r>
            <a:r>
              <a:rPr lang="ru-RU" b="1" u="sng" dirty="0">
                <a:solidFill>
                  <a:srgbClr val="002060"/>
                </a:solidFill>
                <a:latin typeface="Georgia" panose="02040502050405020303" pitchFamily="18" charset="0"/>
              </a:rPr>
              <a:t>задачи решаются одновременно.</a:t>
            </a:r>
            <a:r>
              <a:rPr lang="ru-RU" b="1" dirty="0">
                <a:solidFill>
                  <a:srgbClr val="002060"/>
                </a:solidFill>
                <a:latin typeface="Georgia" panose="02040502050405020303" pitchFamily="18" charset="0"/>
              </a:rPr>
              <a:t> Если вначале работать над запоминанием текста, а потом над выразительностью, ребенка придется переучивать, так как он приобретет привычку читать невыразительно. С другой стороны, текст держит ребенка в плену. Поэтому на первый план выходит задача запоминания стихотворения, затем – его выразительного чтения.</a:t>
            </a:r>
            <a:endParaRPr lang="ru-RU" b="1" dirty="0">
              <a:solidFill>
                <a:srgbClr val="002060"/>
              </a:solidFill>
              <a:latin typeface="Georgia" panose="02040502050405020303" pitchFamily="18" charset="0"/>
            </a:endParaRPr>
          </a:p>
        </p:txBody>
      </p:sp>
      <p:pic>
        <p:nvPicPr>
          <p:cNvPr id="10"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5739059"/>
            <a:ext cx="952095" cy="972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sadik7.edusite.ru/images/clipartzvez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1" y="5932647"/>
            <a:ext cx="792088" cy="808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1873" y="5706325"/>
            <a:ext cx="952095" cy="97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92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93097"/>
            <a:ext cx="435597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355213"/>
            <a:ext cx="952095" cy="9720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149266"/>
            <a:ext cx="8208912" cy="5555367"/>
          </a:xfrm>
          <a:prstGeom prst="rect">
            <a:avLst/>
          </a:prstGeom>
        </p:spPr>
        <p:txBody>
          <a:bodyPr wrap="square">
            <a:spAutoFit/>
          </a:bodyPr>
          <a:lstStyle/>
          <a:p>
            <a:pPr algn="ctr"/>
            <a:r>
              <a:rPr lang="ru-RU" sz="2000" b="1" dirty="0">
                <a:solidFill>
                  <a:srgbClr val="0070C0"/>
                </a:solidFill>
                <a:latin typeface="Georgia" panose="02040502050405020303" pitchFamily="18" charset="0"/>
              </a:rPr>
              <a:t>М</a:t>
            </a:r>
            <a:r>
              <a:rPr lang="ru-RU" sz="2000" b="1" dirty="0" smtClean="0">
                <a:solidFill>
                  <a:srgbClr val="0070C0"/>
                </a:solidFill>
                <a:latin typeface="Georgia" panose="02040502050405020303" pitchFamily="18" charset="0"/>
              </a:rPr>
              <a:t>етодические </a:t>
            </a:r>
            <a:r>
              <a:rPr lang="ru-RU" sz="2000" b="1" dirty="0">
                <a:solidFill>
                  <a:srgbClr val="0070C0"/>
                </a:solidFill>
                <a:latin typeface="Georgia" panose="02040502050405020303" pitchFamily="18" charset="0"/>
              </a:rPr>
              <a:t>требования к заучиванию </a:t>
            </a:r>
            <a:r>
              <a:rPr lang="ru-RU" sz="2000" b="1" dirty="0" smtClean="0">
                <a:solidFill>
                  <a:srgbClr val="0070C0"/>
                </a:solidFill>
                <a:latin typeface="Georgia" panose="02040502050405020303" pitchFamily="18" charset="0"/>
              </a:rPr>
              <a:t>стихов</a:t>
            </a:r>
          </a:p>
          <a:p>
            <a:pPr algn="ctr"/>
            <a:endParaRPr lang="ru-RU" sz="900" b="1" dirty="0">
              <a:solidFill>
                <a:srgbClr val="0070C0"/>
              </a:solidFill>
              <a:latin typeface="Georgia" panose="02040502050405020303" pitchFamily="18" charset="0"/>
            </a:endParaRPr>
          </a:p>
          <a:p>
            <a:pPr algn="just"/>
            <a:r>
              <a:rPr lang="ru-RU" sz="2000" dirty="0" smtClean="0">
                <a:solidFill>
                  <a:srgbClr val="002060"/>
                </a:solidFill>
                <a:latin typeface="Georgia" panose="02040502050405020303" pitchFamily="18" charset="0"/>
              </a:rPr>
              <a:t>     </a:t>
            </a:r>
            <a:r>
              <a:rPr lang="ru-RU" b="1" dirty="0" smtClean="0">
                <a:solidFill>
                  <a:srgbClr val="002060"/>
                </a:solidFill>
                <a:latin typeface="Georgia" panose="02040502050405020303" pitchFamily="18" charset="0"/>
              </a:rPr>
              <a:t>Не </a:t>
            </a:r>
            <a:r>
              <a:rPr lang="ru-RU" b="1" dirty="0">
                <a:solidFill>
                  <a:srgbClr val="002060"/>
                </a:solidFill>
                <a:latin typeface="Georgia" panose="02040502050405020303" pitchFamily="18" charset="0"/>
              </a:rPr>
              <a:t>рекомендуется заучивать стихи хором, так как искажается или пропадает смысл стихотворения; появляются дефекты речи, закрепляется неправильное произношение; пассивные дети при хоровом чтении остаются пассивными. Хоровое повторение текста мешает выразительности, приводит к монотонности, ненужной тягучести, искажению окончаний слов, вызывает у детей быстрое утомление от шума</a:t>
            </a:r>
            <a:r>
              <a:rPr lang="ru-RU" b="1" dirty="0" smtClean="0">
                <a:solidFill>
                  <a:srgbClr val="002060"/>
                </a:solidFill>
                <a:latin typeface="Georgia" panose="02040502050405020303" pitchFamily="18" charset="0"/>
              </a:rPr>
              <a:t>.</a:t>
            </a:r>
          </a:p>
          <a:p>
            <a:pPr algn="just"/>
            <a:r>
              <a:rPr lang="ru-RU" b="1" dirty="0" smtClean="0">
                <a:solidFill>
                  <a:srgbClr val="002060"/>
                </a:solidFill>
                <a:latin typeface="Georgia" panose="02040502050405020303" pitchFamily="18" charset="0"/>
              </a:rPr>
              <a:t>     Для </a:t>
            </a:r>
            <a:r>
              <a:rPr lang="ru-RU" b="1" dirty="0">
                <a:solidFill>
                  <a:srgbClr val="002060"/>
                </a:solidFill>
                <a:latin typeface="Georgia" panose="02040502050405020303" pitchFamily="18" charset="0"/>
              </a:rPr>
              <a:t>запоминания рекомендуются короткие стихи (объем памяти у детей невелик), стихотворение заучивается целиком (не по строкам и строфам), именно это обеспечивает осмысленность чтения и правильную тренировку памяти.</a:t>
            </a:r>
          </a:p>
          <a:p>
            <a:pPr algn="just"/>
            <a:r>
              <a:rPr lang="ru-RU" b="1" dirty="0" smtClean="0">
                <a:solidFill>
                  <a:srgbClr val="002060"/>
                </a:solidFill>
                <a:latin typeface="Georgia" panose="02040502050405020303" pitchFamily="18" charset="0"/>
              </a:rPr>
              <a:t>     Не </a:t>
            </a:r>
            <a:r>
              <a:rPr lang="ru-RU" b="1" dirty="0">
                <a:solidFill>
                  <a:srgbClr val="002060"/>
                </a:solidFill>
                <a:latin typeface="Georgia" panose="02040502050405020303" pitchFamily="18" charset="0"/>
              </a:rPr>
              <a:t>следует требовать полного запоминания стихотворения на одном занятии. Психологи отмечают, что для этого необходимо от 8 до 10 повторений, которые следует распределить в течение какого-то отрезка времени. Для лучшего </a:t>
            </a:r>
            <a:r>
              <a:rPr lang="ru-RU" b="1" dirty="0" smtClean="0">
                <a:solidFill>
                  <a:srgbClr val="002060"/>
                </a:solidFill>
                <a:latin typeface="Georgia" panose="02040502050405020303" pitchFamily="18" charset="0"/>
              </a:rPr>
              <a:t>запоминания </a:t>
            </a:r>
            <a:r>
              <a:rPr lang="ru-RU" b="1" dirty="0">
                <a:solidFill>
                  <a:srgbClr val="002060"/>
                </a:solidFill>
                <a:latin typeface="Georgia" panose="02040502050405020303" pitchFamily="18" charset="0"/>
              </a:rPr>
              <a:t>рекомендуют менять форму повторения, читать по ролям, повторять стихи при подходящих обстоятельствах.</a:t>
            </a:r>
          </a:p>
          <a:p>
            <a:pPr algn="just"/>
            <a:endParaRPr lang="ru-RU" dirty="0">
              <a:latin typeface="Georgia" panose="02040502050405020303" pitchFamily="18" charset="0"/>
            </a:endParaRPr>
          </a:p>
        </p:txBody>
      </p:sp>
      <p:pic>
        <p:nvPicPr>
          <p:cNvPr id="11"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5823144"/>
            <a:ext cx="952095" cy="9720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929" y="5337100"/>
            <a:ext cx="952095" cy="97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70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oksana7372007-ds157archangelsk.eduface.ru/uploads/8000/29256/persona/folders/knigi.png?14932033877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21266"/>
            <a:ext cx="288437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209" y="4428309"/>
            <a:ext cx="4179884" cy="237626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7173" y="357146"/>
            <a:ext cx="8064895" cy="4247317"/>
          </a:xfrm>
          <a:prstGeom prst="rect">
            <a:avLst/>
          </a:prstGeom>
        </p:spPr>
        <p:txBody>
          <a:bodyPr wrap="square">
            <a:spAutoFit/>
          </a:bodyPr>
          <a:lstStyle/>
          <a:p>
            <a:pPr algn="just"/>
            <a:r>
              <a:rPr lang="ru-RU" b="1" dirty="0" smtClean="0">
                <a:solidFill>
                  <a:srgbClr val="002060"/>
                </a:solidFill>
                <a:latin typeface="Georgia" panose="02040502050405020303" pitchFamily="18" charset="0"/>
              </a:rPr>
              <a:t>     В </a:t>
            </a:r>
            <a:r>
              <a:rPr lang="ru-RU" b="1" dirty="0">
                <a:solidFill>
                  <a:srgbClr val="002060"/>
                </a:solidFill>
                <a:latin typeface="Georgia" panose="02040502050405020303" pitchFamily="18" charset="0"/>
              </a:rPr>
              <a:t>процессе заучивания стихов следует учитывать индивидуальные особенности детей, их склонности и вкусы, отсутствие у отдельных детей интереса к поэзии. Молчаливым детям предлагаются ритмичные стихи, </a:t>
            </a:r>
            <a:r>
              <a:rPr lang="ru-RU" b="1" dirty="0" err="1">
                <a:solidFill>
                  <a:srgbClr val="002060"/>
                </a:solidFill>
                <a:latin typeface="Georgia" panose="02040502050405020303" pitchFamily="18" charset="0"/>
              </a:rPr>
              <a:t>потешки</a:t>
            </a:r>
            <a:r>
              <a:rPr lang="ru-RU" b="1" dirty="0">
                <a:solidFill>
                  <a:srgbClr val="002060"/>
                </a:solidFill>
                <a:latin typeface="Georgia" panose="02040502050405020303" pitchFamily="18" charset="0"/>
              </a:rPr>
              <a:t>, песенки. Застенчивым – приятно услышать свое имя в </a:t>
            </a:r>
            <a:r>
              <a:rPr lang="ru-RU" b="1" dirty="0" err="1">
                <a:solidFill>
                  <a:srgbClr val="002060"/>
                </a:solidFill>
                <a:latin typeface="Georgia" panose="02040502050405020303" pitchFamily="18" charset="0"/>
              </a:rPr>
              <a:t>потешке</a:t>
            </a:r>
            <a:r>
              <a:rPr lang="ru-RU" b="1" dirty="0">
                <a:solidFill>
                  <a:srgbClr val="002060"/>
                </a:solidFill>
                <a:latin typeface="Georgia" panose="02040502050405020303" pitchFamily="18" charset="0"/>
              </a:rPr>
              <a:t>, поставить себя на место действующего лица. Внимания требуют дети со слабой восприимчивостью к ритму и рифме стиха.</a:t>
            </a:r>
          </a:p>
          <a:p>
            <a:pPr algn="just"/>
            <a:r>
              <a:rPr lang="ru-RU" b="1" dirty="0" smtClean="0">
                <a:solidFill>
                  <a:srgbClr val="002060"/>
                </a:solidFill>
                <a:latin typeface="Georgia" panose="02040502050405020303" pitchFamily="18" charset="0"/>
              </a:rPr>
              <a:t>     Необходимо </a:t>
            </a:r>
            <a:r>
              <a:rPr lang="ru-RU" b="1" dirty="0">
                <a:solidFill>
                  <a:srgbClr val="002060"/>
                </a:solidFill>
                <a:latin typeface="Georgia" panose="02040502050405020303" pitchFamily="18" charset="0"/>
              </a:rPr>
              <a:t>создавать «атмосферу поэзии» в детском саду, когда поэтическое слово звучит на прогулке, в повседневном общении, на природе. </a:t>
            </a:r>
            <a:r>
              <a:rPr lang="ru-RU" b="1" dirty="0" smtClean="0">
                <a:solidFill>
                  <a:srgbClr val="002060"/>
                </a:solidFill>
                <a:latin typeface="Georgia" panose="02040502050405020303" pitchFamily="18" charset="0"/>
              </a:rPr>
              <a:t>   </a:t>
            </a:r>
          </a:p>
          <a:p>
            <a:pPr algn="just"/>
            <a:r>
              <a:rPr lang="ru-RU" b="1" dirty="0">
                <a:solidFill>
                  <a:srgbClr val="002060"/>
                </a:solidFill>
                <a:latin typeface="Georgia" panose="02040502050405020303" pitchFamily="18" charset="0"/>
              </a:rPr>
              <a:t> </a:t>
            </a:r>
            <a:r>
              <a:rPr lang="ru-RU" b="1" dirty="0" smtClean="0">
                <a:solidFill>
                  <a:srgbClr val="002060"/>
                </a:solidFill>
                <a:latin typeface="Georgia" panose="02040502050405020303" pitchFamily="18" charset="0"/>
              </a:rPr>
              <a:t>    Важно </a:t>
            </a:r>
            <a:r>
              <a:rPr lang="ru-RU" b="1" dirty="0">
                <a:solidFill>
                  <a:srgbClr val="002060"/>
                </a:solidFill>
                <a:latin typeface="Georgia" panose="02040502050405020303" pitchFamily="18" charset="0"/>
              </a:rPr>
              <a:t>читать детям стихи, заучивать их не от случая к случаю, не только к праздникам, а систематически в </a:t>
            </a:r>
            <a:r>
              <a:rPr lang="ru-RU" b="1" dirty="0" smtClean="0">
                <a:solidFill>
                  <a:srgbClr val="002060"/>
                </a:solidFill>
                <a:latin typeface="Georgia" panose="02040502050405020303" pitchFamily="18" charset="0"/>
              </a:rPr>
              <a:t>течение учебного </a:t>
            </a:r>
            <a:r>
              <a:rPr lang="ru-RU" b="1" dirty="0">
                <a:solidFill>
                  <a:srgbClr val="002060"/>
                </a:solidFill>
                <a:latin typeface="Georgia" panose="02040502050405020303" pitchFamily="18" charset="0"/>
              </a:rPr>
              <a:t>года, развивать потребность слушать и </a:t>
            </a:r>
            <a:r>
              <a:rPr lang="ru-RU" b="1" dirty="0" smtClean="0">
                <a:solidFill>
                  <a:srgbClr val="002060"/>
                </a:solidFill>
                <a:latin typeface="Georgia" panose="02040502050405020303" pitchFamily="18" charset="0"/>
              </a:rPr>
              <a:t>запоминать их.</a:t>
            </a:r>
            <a:endParaRPr lang="ru-RU" b="1" dirty="0">
              <a:solidFill>
                <a:srgbClr val="002060"/>
              </a:solidFill>
              <a:latin typeface="Georgia" panose="02040502050405020303" pitchFamily="18" charset="0"/>
            </a:endParaRPr>
          </a:p>
        </p:txBody>
      </p:sp>
      <p:pic>
        <p:nvPicPr>
          <p:cNvPr id="12" name="Picture 12" descr="http://www.sadik7.edusite.ru/images/clipartzvez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5603622"/>
            <a:ext cx="952095" cy="9720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adik7.edusite.ru/images/clipartzvez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4321266"/>
            <a:ext cx="952095" cy="97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ossiynochka25.my1.ru/dizain/deti-chitay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845" y="4398939"/>
            <a:ext cx="3041129" cy="22848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46" y="4293096"/>
            <a:ext cx="3687722" cy="2376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sadik7.edusite.ru/images/clipartzvez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5235859"/>
            <a:ext cx="952095" cy="9720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2572" y="260648"/>
            <a:ext cx="8208912" cy="4555093"/>
          </a:xfrm>
          <a:prstGeom prst="rect">
            <a:avLst/>
          </a:prstGeom>
        </p:spPr>
        <p:txBody>
          <a:bodyPr wrap="square">
            <a:spAutoFit/>
          </a:bodyPr>
          <a:lstStyle/>
          <a:p>
            <a:pPr algn="ctr"/>
            <a:r>
              <a:rPr lang="ru-RU" sz="2000" b="1" dirty="0">
                <a:solidFill>
                  <a:srgbClr val="0070C0"/>
                </a:solidFill>
                <a:latin typeface="Georgia" panose="02040502050405020303" pitchFamily="18" charset="0"/>
              </a:rPr>
              <a:t>Подбор стихотворений для </a:t>
            </a:r>
            <a:r>
              <a:rPr lang="ru-RU" sz="2000" b="1" dirty="0" smtClean="0">
                <a:solidFill>
                  <a:srgbClr val="0070C0"/>
                </a:solidFill>
                <a:latin typeface="Georgia" panose="02040502050405020303" pitchFamily="18" charset="0"/>
              </a:rPr>
              <a:t>заучивания</a:t>
            </a:r>
          </a:p>
          <a:p>
            <a:pPr algn="just"/>
            <a:r>
              <a:rPr lang="ru-RU" b="1" dirty="0" smtClean="0">
                <a:solidFill>
                  <a:schemeClr val="accent6">
                    <a:lumMod val="50000"/>
                  </a:schemeClr>
                </a:solidFill>
                <a:latin typeface="Georgia" panose="02040502050405020303" pitchFamily="18" charset="0"/>
              </a:rPr>
              <a:t>     На </a:t>
            </a:r>
            <a:r>
              <a:rPr lang="ru-RU" b="1" dirty="0">
                <a:solidFill>
                  <a:schemeClr val="accent6">
                    <a:lumMod val="50000"/>
                  </a:schemeClr>
                </a:solidFill>
                <a:latin typeface="Georgia" panose="02040502050405020303" pitchFamily="18" charset="0"/>
              </a:rPr>
              <a:t>первом месте стоит материал народного творчества. Прелестные народные песенки, шутки, прибаутки, </a:t>
            </a:r>
            <a:r>
              <a:rPr lang="ru-RU" b="1" dirty="0" err="1">
                <a:solidFill>
                  <a:schemeClr val="accent6">
                    <a:lumMod val="50000"/>
                  </a:schemeClr>
                </a:solidFill>
                <a:latin typeface="Georgia" panose="02040502050405020303" pitchFamily="18" charset="0"/>
              </a:rPr>
              <a:t>потешки</a:t>
            </a:r>
            <a:r>
              <a:rPr lang="ru-RU" b="1" dirty="0">
                <a:solidFill>
                  <a:schemeClr val="accent6">
                    <a:lumMod val="50000"/>
                  </a:schemeClr>
                </a:solidFill>
                <a:latin typeface="Georgia" panose="02040502050405020303" pitchFamily="18" charset="0"/>
              </a:rPr>
              <a:t> как по содержанию, так и по форме и языку более чем что-либо отвечают требованиям, которые должны предъявляться к стихам для маленьких.</a:t>
            </a:r>
          </a:p>
          <a:p>
            <a:pPr algn="just"/>
            <a:r>
              <a:rPr lang="ru-RU" dirty="0">
                <a:latin typeface="Georgia" panose="02040502050405020303" pitchFamily="18" charset="0"/>
              </a:rPr>
              <a:t> </a:t>
            </a:r>
            <a:r>
              <a:rPr lang="ru-RU" b="1" dirty="0">
                <a:solidFill>
                  <a:srgbClr val="0070C0"/>
                </a:solidFill>
                <a:latin typeface="Georgia" panose="02040502050405020303" pitchFamily="18" charset="0"/>
              </a:rPr>
              <a:t>А требования эти таковы:</a:t>
            </a:r>
            <a:endParaRPr lang="ru-RU" dirty="0">
              <a:solidFill>
                <a:srgbClr val="0070C0"/>
              </a:solidFill>
              <a:latin typeface="Georgia" panose="02040502050405020303" pitchFamily="18" charset="0"/>
            </a:endParaRPr>
          </a:p>
          <a:p>
            <a:pPr algn="just"/>
            <a:r>
              <a:rPr lang="ru-RU" b="1" dirty="0">
                <a:solidFill>
                  <a:schemeClr val="accent6">
                    <a:lumMod val="50000"/>
                  </a:schemeClr>
                </a:solidFill>
                <a:latin typeface="Georgia" panose="02040502050405020303" pitchFamily="18" charset="0"/>
              </a:rPr>
              <a:t>1) </a:t>
            </a:r>
            <a:r>
              <a:rPr lang="ru-RU" b="1" i="1" dirty="0">
                <a:solidFill>
                  <a:schemeClr val="accent6">
                    <a:lumMod val="50000"/>
                  </a:schemeClr>
                </a:solidFill>
                <a:latin typeface="Georgia" panose="02040502050405020303" pitchFamily="18" charset="0"/>
              </a:rPr>
              <a:t>простота и четкость ритма,</a:t>
            </a:r>
            <a:endParaRPr lang="ru-RU" b="1" dirty="0">
              <a:solidFill>
                <a:schemeClr val="accent6">
                  <a:lumMod val="50000"/>
                </a:schemeClr>
              </a:solidFill>
              <a:latin typeface="Georgia" panose="02040502050405020303" pitchFamily="18" charset="0"/>
            </a:endParaRPr>
          </a:p>
          <a:p>
            <a:pPr algn="just"/>
            <a:r>
              <a:rPr lang="ru-RU" b="1" i="1" dirty="0">
                <a:solidFill>
                  <a:schemeClr val="accent6">
                    <a:lumMod val="50000"/>
                  </a:schemeClr>
                </a:solidFill>
                <a:latin typeface="Georgia" panose="02040502050405020303" pitchFamily="18" charset="0"/>
              </a:rPr>
              <a:t>2) краткость самого стишка и отдельных строк,</a:t>
            </a:r>
            <a:endParaRPr lang="ru-RU" b="1" dirty="0">
              <a:solidFill>
                <a:schemeClr val="accent6">
                  <a:lumMod val="50000"/>
                </a:schemeClr>
              </a:solidFill>
              <a:latin typeface="Georgia" panose="02040502050405020303" pitchFamily="18" charset="0"/>
            </a:endParaRPr>
          </a:p>
          <a:p>
            <a:pPr algn="just"/>
            <a:r>
              <a:rPr lang="ru-RU" b="1" i="1" dirty="0">
                <a:solidFill>
                  <a:schemeClr val="accent6">
                    <a:lumMod val="50000"/>
                  </a:schemeClr>
                </a:solidFill>
                <a:latin typeface="Georgia" panose="02040502050405020303" pitchFamily="18" charset="0"/>
              </a:rPr>
              <a:t>3) простота и ясность знакомых детям образов,</a:t>
            </a:r>
            <a:endParaRPr lang="ru-RU" b="1" dirty="0">
              <a:solidFill>
                <a:schemeClr val="accent6">
                  <a:lumMod val="50000"/>
                </a:schemeClr>
              </a:solidFill>
              <a:latin typeface="Georgia" panose="02040502050405020303" pitchFamily="18" charset="0"/>
            </a:endParaRPr>
          </a:p>
          <a:p>
            <a:pPr algn="just"/>
            <a:r>
              <a:rPr lang="ru-RU" b="1" i="1" dirty="0">
                <a:solidFill>
                  <a:schemeClr val="accent6">
                    <a:lumMod val="50000"/>
                  </a:schemeClr>
                </a:solidFill>
                <a:latin typeface="Georgia" panose="02040502050405020303" pitchFamily="18" charset="0"/>
              </a:rPr>
              <a:t>4) отсутствие описательного и созерцательного моментов при ярко выраженной действенности</a:t>
            </a:r>
            <a:r>
              <a:rPr lang="ru-RU" b="1" i="1" dirty="0" smtClean="0">
                <a:solidFill>
                  <a:schemeClr val="accent6">
                    <a:lumMod val="50000"/>
                  </a:schemeClr>
                </a:solidFill>
                <a:latin typeface="Georgia" panose="02040502050405020303" pitchFamily="18" charset="0"/>
              </a:rPr>
              <a:t>.</a:t>
            </a:r>
          </a:p>
          <a:p>
            <a:pPr algn="just"/>
            <a:r>
              <a:rPr lang="ru-RU" dirty="0" smtClean="0"/>
              <a:t>     </a:t>
            </a:r>
            <a:r>
              <a:rPr lang="ru-RU" b="1" dirty="0" smtClean="0">
                <a:solidFill>
                  <a:schemeClr val="accent6">
                    <a:lumMod val="50000"/>
                  </a:schemeClr>
                </a:solidFill>
                <a:latin typeface="Georgia" panose="02040502050405020303" pitchFamily="18" charset="0"/>
              </a:rPr>
              <a:t>Другой </a:t>
            </a:r>
            <a:r>
              <a:rPr lang="ru-RU" b="1" dirty="0">
                <a:solidFill>
                  <a:schemeClr val="accent6">
                    <a:lumMod val="50000"/>
                  </a:schemeClr>
                </a:solidFill>
                <a:latin typeface="Georgia" panose="02040502050405020303" pitchFamily="18" charset="0"/>
              </a:rPr>
              <a:t>источник, из которого можно черпать поэтический материал для детей, - это мировая литература, произведения великих мастеров и художников слова</a:t>
            </a:r>
            <a:r>
              <a:rPr lang="ru-RU" b="1" dirty="0" smtClean="0">
                <a:solidFill>
                  <a:schemeClr val="accent6">
                    <a:lumMod val="50000"/>
                  </a:schemeClr>
                </a:solidFill>
                <a:latin typeface="Georgia" panose="02040502050405020303" pitchFamily="18" charset="0"/>
              </a:rPr>
              <a:t>.</a:t>
            </a:r>
          </a:p>
          <a:p>
            <a:pPr algn="just"/>
            <a:endParaRPr lang="ru-RU" b="1"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335482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7033"/>
            <a:ext cx="4392274" cy="3140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5238" y="5078945"/>
            <a:ext cx="952095" cy="9720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404664"/>
            <a:ext cx="8407313" cy="4862870"/>
          </a:xfrm>
          <a:prstGeom prst="rect">
            <a:avLst/>
          </a:prstGeom>
        </p:spPr>
        <p:txBody>
          <a:bodyPr wrap="square">
            <a:spAutoFit/>
          </a:bodyPr>
          <a:lstStyle/>
          <a:p>
            <a:pPr algn="ctr"/>
            <a:r>
              <a:rPr lang="ru-RU" sz="2000" b="1" dirty="0">
                <a:solidFill>
                  <a:srgbClr val="0070C0"/>
                </a:solidFill>
                <a:latin typeface="Georgia" panose="02040502050405020303" pitchFamily="18" charset="0"/>
              </a:rPr>
              <a:t>Приемы, способствующие заучиванию </a:t>
            </a:r>
            <a:r>
              <a:rPr lang="ru-RU" sz="2000" b="1" dirty="0" smtClean="0">
                <a:solidFill>
                  <a:srgbClr val="0070C0"/>
                </a:solidFill>
                <a:latin typeface="Georgia" panose="02040502050405020303" pitchFamily="18" charset="0"/>
              </a:rPr>
              <a:t>стихотворений:</a:t>
            </a:r>
          </a:p>
          <a:p>
            <a:pPr algn="ctr"/>
            <a:endParaRPr lang="ru-RU" sz="1000" dirty="0">
              <a:solidFill>
                <a:srgbClr val="0070C0"/>
              </a:solidFill>
              <a:latin typeface="Georgia" panose="02040502050405020303" pitchFamily="18" charset="0"/>
            </a:endParaRP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игровые </a:t>
            </a:r>
            <a:r>
              <a:rPr lang="ru-RU" b="1" dirty="0">
                <a:solidFill>
                  <a:schemeClr val="accent6">
                    <a:lumMod val="50000"/>
                  </a:schemeClr>
                </a:solidFill>
                <a:latin typeface="Georgia" panose="02040502050405020303" pitchFamily="18" charset="0"/>
              </a:rPr>
              <a:t>(обыгрывание с игрушками);</a:t>
            </a:r>
          </a:p>
          <a:p>
            <a:pPr marL="285750" indent="-285750" algn="just">
              <a:buFont typeface="Wingdings" panose="05000000000000000000" pitchFamily="2" charset="2"/>
              <a:buChar char="ü"/>
            </a:pPr>
            <a:r>
              <a:rPr lang="ru-RU" b="1" dirty="0" err="1" smtClean="0">
                <a:solidFill>
                  <a:schemeClr val="accent6">
                    <a:lumMod val="50000"/>
                  </a:schemeClr>
                </a:solidFill>
                <a:latin typeface="Georgia" panose="02040502050405020303" pitchFamily="18" charset="0"/>
              </a:rPr>
              <a:t>досказывание</a:t>
            </a:r>
            <a:r>
              <a:rPr lang="ru-RU" b="1" dirty="0" smtClean="0">
                <a:solidFill>
                  <a:schemeClr val="accent6">
                    <a:lumMod val="50000"/>
                  </a:schemeClr>
                </a:solidFill>
                <a:latin typeface="Georgia" panose="02040502050405020303" pitchFamily="18" charset="0"/>
              </a:rPr>
              <a:t> </a:t>
            </a:r>
            <a:r>
              <a:rPr lang="ru-RU" b="1" dirty="0">
                <a:solidFill>
                  <a:schemeClr val="accent6">
                    <a:lumMod val="50000"/>
                  </a:schemeClr>
                </a:solidFill>
                <a:latin typeface="Georgia" panose="02040502050405020303" pitchFamily="18" charset="0"/>
              </a:rPr>
              <a:t>детьми рифмующегося слова;</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воспроизведение </a:t>
            </a:r>
            <a:r>
              <a:rPr lang="ru-RU" b="1" dirty="0">
                <a:solidFill>
                  <a:schemeClr val="accent6">
                    <a:lumMod val="50000"/>
                  </a:schemeClr>
                </a:solidFill>
                <a:latin typeface="Georgia" panose="02040502050405020303" pitchFamily="18" charset="0"/>
              </a:rPr>
              <a:t>стихотворения по цепочке;</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чтение </a:t>
            </a:r>
            <a:r>
              <a:rPr lang="ru-RU" b="1" dirty="0">
                <a:solidFill>
                  <a:schemeClr val="accent6">
                    <a:lumMod val="50000"/>
                  </a:schemeClr>
                </a:solidFill>
                <a:latin typeface="Georgia" panose="02040502050405020303" pitchFamily="18" charset="0"/>
              </a:rPr>
              <a:t>по ролям стихов, написанных в диалогической форме;</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частичное </a:t>
            </a:r>
            <a:r>
              <a:rPr lang="ru-RU" b="1" dirty="0">
                <a:solidFill>
                  <a:schemeClr val="accent6">
                    <a:lumMod val="50000"/>
                  </a:schemeClr>
                </a:solidFill>
                <a:latin typeface="Georgia" panose="02040502050405020303" pitchFamily="18" charset="0"/>
              </a:rPr>
              <a:t>воспроизведение текста всей группой;</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драматизация </a:t>
            </a:r>
            <a:r>
              <a:rPr lang="ru-RU" b="1" dirty="0">
                <a:solidFill>
                  <a:schemeClr val="accent6">
                    <a:lumMod val="50000"/>
                  </a:schemeClr>
                </a:solidFill>
                <a:latin typeface="Georgia" panose="02040502050405020303" pitchFamily="18" charset="0"/>
              </a:rPr>
              <a:t>с игрушками, если стихотворение дает возможность использовать игрушку;</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воспроизведение </a:t>
            </a:r>
            <a:r>
              <a:rPr lang="ru-RU" b="1" dirty="0">
                <a:solidFill>
                  <a:schemeClr val="accent6">
                    <a:lumMod val="50000"/>
                  </a:schemeClr>
                </a:solidFill>
                <a:latin typeface="Georgia" panose="02040502050405020303" pitchFamily="18" charset="0"/>
              </a:rPr>
              <a:t>игровых стихов методом игры;</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чтение </a:t>
            </a:r>
            <a:r>
              <a:rPr lang="ru-RU" b="1" dirty="0">
                <a:solidFill>
                  <a:schemeClr val="accent6">
                    <a:lumMod val="50000"/>
                  </a:schemeClr>
                </a:solidFill>
                <a:latin typeface="Georgia" panose="02040502050405020303" pitchFamily="18" charset="0"/>
              </a:rPr>
              <a:t>стихотворения по схеме </a:t>
            </a:r>
            <a:r>
              <a:rPr lang="ru-RU" b="1" dirty="0" smtClean="0">
                <a:solidFill>
                  <a:schemeClr val="accent6">
                    <a:lumMod val="50000"/>
                  </a:schemeClr>
                </a:solidFill>
                <a:latin typeface="Georgia" panose="02040502050405020303" pitchFamily="18" charset="0"/>
              </a:rPr>
              <a:t>(по </a:t>
            </a:r>
            <a:r>
              <a:rPr lang="ru-RU" b="1" dirty="0" err="1" smtClean="0">
                <a:solidFill>
                  <a:schemeClr val="accent6">
                    <a:lumMod val="50000"/>
                  </a:schemeClr>
                </a:solidFill>
                <a:latin typeface="Georgia" panose="02040502050405020303" pitchFamily="18" charset="0"/>
              </a:rPr>
              <a:t>мнемотаблицам</a:t>
            </a:r>
            <a:r>
              <a:rPr lang="ru-RU" b="1" dirty="0" smtClean="0">
                <a:solidFill>
                  <a:schemeClr val="accent6">
                    <a:lumMod val="50000"/>
                  </a:schemeClr>
                </a:solidFill>
                <a:latin typeface="Georgia" panose="02040502050405020303" pitchFamily="18" charset="0"/>
              </a:rPr>
              <a:t>);</a:t>
            </a:r>
            <a:endParaRPr lang="ru-RU" b="1" dirty="0">
              <a:solidFill>
                <a:schemeClr val="accent6">
                  <a:lumMod val="50000"/>
                </a:schemeClr>
              </a:solidFill>
              <a:latin typeface="Georgia" panose="02040502050405020303" pitchFamily="18" charset="0"/>
            </a:endParaRP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использование </a:t>
            </a:r>
            <a:r>
              <a:rPr lang="ru-RU" b="1" dirty="0">
                <a:solidFill>
                  <a:schemeClr val="accent6">
                    <a:lumMod val="50000"/>
                  </a:schemeClr>
                </a:solidFill>
                <a:latin typeface="Georgia" panose="02040502050405020303" pitchFamily="18" charset="0"/>
              </a:rPr>
              <a:t>музыки в качестве фона</a:t>
            </a:r>
            <a:r>
              <a:rPr lang="ru-RU" b="1" dirty="0" smtClean="0">
                <a:solidFill>
                  <a:schemeClr val="accent6">
                    <a:lumMod val="50000"/>
                  </a:schemeClr>
                </a:solidFill>
                <a:latin typeface="Georgia" panose="02040502050405020303" pitchFamily="18" charset="0"/>
              </a:rPr>
              <a:t>; </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рисование </a:t>
            </a:r>
            <a:r>
              <a:rPr lang="ru-RU" b="1" dirty="0">
                <a:solidFill>
                  <a:schemeClr val="accent6">
                    <a:lumMod val="50000"/>
                  </a:schemeClr>
                </a:solidFill>
                <a:latin typeface="Georgia" panose="02040502050405020303" pitchFamily="18" charset="0"/>
              </a:rPr>
              <a:t>и лепка детьми того, о чем говорится в тексте;</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создание </a:t>
            </a:r>
            <a:r>
              <a:rPr lang="ru-RU" b="1" dirty="0">
                <a:solidFill>
                  <a:schemeClr val="accent6">
                    <a:lumMod val="50000"/>
                  </a:schemeClr>
                </a:solidFill>
                <a:latin typeface="Georgia" panose="02040502050405020303" pitchFamily="18" charset="0"/>
              </a:rPr>
              <a:t>мысленного образа;</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изображение</a:t>
            </a:r>
            <a:r>
              <a:rPr lang="ru-RU" b="1" dirty="0">
                <a:solidFill>
                  <a:schemeClr val="accent6">
                    <a:lumMod val="50000"/>
                  </a:schemeClr>
                </a:solidFill>
                <a:latin typeface="Georgia" panose="02040502050405020303" pitchFamily="18" charset="0"/>
              </a:rPr>
              <a:t> в </a:t>
            </a:r>
            <a:r>
              <a:rPr lang="ru-RU" b="1" dirty="0" smtClean="0">
                <a:solidFill>
                  <a:schemeClr val="accent6">
                    <a:lumMod val="50000"/>
                  </a:schemeClr>
                </a:solidFill>
                <a:latin typeface="Georgia" panose="02040502050405020303" pitchFamily="18" charset="0"/>
              </a:rPr>
              <a:t>действии (к </a:t>
            </a:r>
            <a:r>
              <a:rPr lang="ru-RU" b="1" dirty="0">
                <a:solidFill>
                  <a:schemeClr val="accent6">
                    <a:lumMod val="50000"/>
                  </a:schemeClr>
                </a:solidFill>
                <a:latin typeface="Georgia" panose="02040502050405020303" pitchFamily="18" charset="0"/>
              </a:rPr>
              <a:t>слову или строке подбираются движения, которые взрослый, а затем и ребенок самостоятельно выполняют по ходу чтения текста</a:t>
            </a:r>
            <a:r>
              <a:rPr lang="ru-RU" b="1" dirty="0" smtClean="0">
                <a:solidFill>
                  <a:schemeClr val="accent6">
                    <a:lumMod val="50000"/>
                  </a:schemeClr>
                </a:solidFill>
                <a:latin typeface="Georgia" panose="02040502050405020303" pitchFamily="18" charset="0"/>
              </a:rPr>
              <a:t>).</a:t>
            </a:r>
            <a:endParaRPr lang="ru-RU" b="1" dirty="0">
              <a:solidFill>
                <a:schemeClr val="accent6">
                  <a:lumMod val="50000"/>
                </a:schemeClr>
              </a:solidFill>
              <a:latin typeface="Georgia" panose="02040502050405020303" pitchFamily="18" charset="0"/>
            </a:endParaRPr>
          </a:p>
        </p:txBody>
      </p:sp>
      <p:pic>
        <p:nvPicPr>
          <p:cNvPr id="10"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9389" y="5661248"/>
            <a:ext cx="952095" cy="972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62" y="5078945"/>
            <a:ext cx="952095" cy="97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9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980" y="4517092"/>
            <a:ext cx="3687722" cy="2376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020405"/>
            <a:ext cx="952095" cy="9720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3952" y="290573"/>
            <a:ext cx="8290906" cy="6278642"/>
          </a:xfrm>
          <a:prstGeom prst="rect">
            <a:avLst/>
          </a:prstGeom>
        </p:spPr>
        <p:txBody>
          <a:bodyPr wrap="square">
            <a:spAutoFit/>
          </a:bodyPr>
          <a:lstStyle/>
          <a:p>
            <a:pPr algn="ctr"/>
            <a:r>
              <a:rPr lang="ru-RU" sz="2000" b="1" dirty="0">
                <a:solidFill>
                  <a:srgbClr val="0070C0"/>
                </a:solidFill>
                <a:latin typeface="Georgia" panose="02040502050405020303" pitchFamily="18" charset="0"/>
              </a:rPr>
              <a:t>Приемы, способствующие выразительному чтению </a:t>
            </a:r>
            <a:r>
              <a:rPr lang="ru-RU" sz="2000" b="1" dirty="0" smtClean="0">
                <a:solidFill>
                  <a:srgbClr val="0070C0"/>
                </a:solidFill>
                <a:latin typeface="Georgia" panose="02040502050405020303" pitchFamily="18" charset="0"/>
              </a:rPr>
              <a:t>стихотворений:</a:t>
            </a:r>
            <a:endParaRPr lang="ru-RU" sz="2000" dirty="0">
              <a:solidFill>
                <a:srgbClr val="0070C0"/>
              </a:solidFill>
              <a:latin typeface="Georgia" panose="02040502050405020303" pitchFamily="18" charset="0"/>
            </a:endParaRPr>
          </a:p>
          <a:p>
            <a:pPr marL="285750" indent="-285750">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образец </a:t>
            </a:r>
            <a:r>
              <a:rPr lang="ru-RU" b="1" dirty="0">
                <a:solidFill>
                  <a:schemeClr val="accent6">
                    <a:lumMod val="50000"/>
                  </a:schemeClr>
                </a:solidFill>
                <a:latin typeface="Georgia" panose="02040502050405020303" pitchFamily="18" charset="0"/>
              </a:rPr>
              <a:t>выразительного </a:t>
            </a:r>
            <a:r>
              <a:rPr lang="ru-RU" b="1" dirty="0" smtClean="0">
                <a:solidFill>
                  <a:schemeClr val="accent6">
                    <a:lumMod val="50000"/>
                  </a:schemeClr>
                </a:solidFill>
                <a:latin typeface="Georgia" panose="02040502050405020303" pitchFamily="18" charset="0"/>
              </a:rPr>
              <a:t>чтения;</a:t>
            </a:r>
          </a:p>
          <a:p>
            <a:pPr marL="285750" indent="-285750">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 </a:t>
            </a:r>
            <a:r>
              <a:rPr lang="ru-RU" b="1" dirty="0">
                <a:solidFill>
                  <a:schemeClr val="accent6">
                    <a:lumMod val="50000"/>
                  </a:schemeClr>
                </a:solidFill>
                <a:latin typeface="Georgia" panose="02040502050405020303" pitchFamily="18" charset="0"/>
              </a:rPr>
              <a:t>пример выразительного чтения </a:t>
            </a:r>
            <a:r>
              <a:rPr lang="ru-RU" b="1" dirty="0" smtClean="0">
                <a:solidFill>
                  <a:schemeClr val="accent6">
                    <a:lumMod val="50000"/>
                  </a:schemeClr>
                </a:solidFill>
                <a:latin typeface="Georgia" panose="02040502050405020303" pitchFamily="18" charset="0"/>
              </a:rPr>
              <a:t>ребенка;</a:t>
            </a:r>
          </a:p>
          <a:p>
            <a:pPr marL="285750" indent="-285750">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оценка чтения;</a:t>
            </a:r>
          </a:p>
          <a:p>
            <a:pPr marL="285750" indent="-285750">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подсказ </a:t>
            </a:r>
            <a:r>
              <a:rPr lang="ru-RU" b="1" dirty="0">
                <a:solidFill>
                  <a:schemeClr val="accent6">
                    <a:lumMod val="50000"/>
                  </a:schemeClr>
                </a:solidFill>
                <a:latin typeface="Georgia" panose="02040502050405020303" pitchFamily="18" charset="0"/>
              </a:rPr>
              <a:t>нужной </a:t>
            </a:r>
            <a:r>
              <a:rPr lang="ru-RU" b="1" dirty="0" smtClean="0">
                <a:solidFill>
                  <a:schemeClr val="accent6">
                    <a:lumMod val="50000"/>
                  </a:schemeClr>
                </a:solidFill>
                <a:latin typeface="Georgia" panose="02040502050405020303" pitchFamily="18" charset="0"/>
              </a:rPr>
              <a:t>интонации;</a:t>
            </a:r>
            <a:endParaRPr lang="ru-RU" b="1" dirty="0">
              <a:solidFill>
                <a:schemeClr val="accent6">
                  <a:lumMod val="50000"/>
                </a:schemeClr>
              </a:solidFill>
              <a:latin typeface="Georgia" panose="02040502050405020303" pitchFamily="18" charset="0"/>
            </a:endParaRPr>
          </a:p>
          <a:p>
            <a:pPr marL="285750" indent="-285750">
              <a:buFont typeface="Wingdings" panose="05000000000000000000" pitchFamily="2" charset="2"/>
              <a:buChar char="ü"/>
            </a:pPr>
            <a:r>
              <a:rPr lang="ru-RU" b="1" dirty="0">
                <a:solidFill>
                  <a:schemeClr val="accent6">
                    <a:lumMod val="50000"/>
                  </a:schemeClr>
                </a:solidFill>
                <a:latin typeface="Georgia" panose="02040502050405020303" pitchFamily="18" charset="0"/>
              </a:rPr>
              <a:t>н</a:t>
            </a:r>
            <a:r>
              <a:rPr lang="ru-RU" b="1" dirty="0" smtClean="0">
                <a:solidFill>
                  <a:schemeClr val="accent6">
                    <a:lumMod val="50000"/>
                  </a:schemeClr>
                </a:solidFill>
                <a:latin typeface="Georgia" panose="02040502050405020303" pitchFamily="18" charset="0"/>
              </a:rPr>
              <a:t>апоминание </a:t>
            </a:r>
            <a:r>
              <a:rPr lang="ru-RU" b="1" dirty="0">
                <a:solidFill>
                  <a:schemeClr val="accent6">
                    <a:lumMod val="50000"/>
                  </a:schemeClr>
                </a:solidFill>
                <a:latin typeface="Georgia" panose="02040502050405020303" pitchFamily="18" charset="0"/>
              </a:rPr>
              <a:t>о похожем случае из жизни ребенка, оживляющее пережитые чувства; </a:t>
            </a:r>
            <a:endParaRPr lang="ru-RU" b="1" dirty="0" smtClean="0">
              <a:solidFill>
                <a:schemeClr val="accent6">
                  <a:lumMod val="50000"/>
                </a:schemeClr>
              </a:solidFill>
              <a:latin typeface="Georgia" panose="02040502050405020303" pitchFamily="18" charset="0"/>
            </a:endParaRPr>
          </a:p>
          <a:p>
            <a:pPr marL="285750" indent="-285750">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объяснения </a:t>
            </a:r>
            <a:r>
              <a:rPr lang="ru-RU" b="1" dirty="0">
                <a:solidFill>
                  <a:schemeClr val="accent6">
                    <a:lumMod val="50000"/>
                  </a:schemeClr>
                </a:solidFill>
                <a:latin typeface="Georgia" panose="02040502050405020303" pitchFamily="18" charset="0"/>
              </a:rPr>
              <a:t>и указания по поводу выразительной формы чтения; характеристика персонажей, помогающая подобрать нужные </a:t>
            </a:r>
            <a:r>
              <a:rPr lang="ru-RU" b="1" dirty="0" smtClean="0">
                <a:solidFill>
                  <a:schemeClr val="accent6">
                    <a:lumMod val="50000"/>
                  </a:schemeClr>
                </a:solidFill>
                <a:latin typeface="Georgia" panose="02040502050405020303" pitchFamily="18" charset="0"/>
              </a:rPr>
              <a:t>интонации.</a:t>
            </a:r>
            <a:endParaRPr lang="ru-RU" b="1" dirty="0">
              <a:solidFill>
                <a:schemeClr val="accent6">
                  <a:lumMod val="50000"/>
                </a:schemeClr>
              </a:solidFill>
              <a:latin typeface="Georgia" panose="02040502050405020303" pitchFamily="18" charset="0"/>
            </a:endParaRPr>
          </a:p>
          <a:p>
            <a:endParaRPr lang="ru-RU" sz="1000" dirty="0" smtClean="0">
              <a:latin typeface="Georgia" panose="02040502050405020303" pitchFamily="18" charset="0"/>
            </a:endParaRPr>
          </a:p>
          <a:p>
            <a:pPr algn="just"/>
            <a:r>
              <a:rPr lang="ru-RU" dirty="0" smtClean="0">
                <a:latin typeface="Georgia" panose="02040502050405020303" pitchFamily="18" charset="0"/>
              </a:rPr>
              <a:t>     </a:t>
            </a:r>
            <a:r>
              <a:rPr lang="ru-RU" b="1" dirty="0" smtClean="0">
                <a:solidFill>
                  <a:schemeClr val="accent6">
                    <a:lumMod val="50000"/>
                  </a:schemeClr>
                </a:solidFill>
                <a:latin typeface="Georgia" panose="02040502050405020303" pitchFamily="18" charset="0"/>
              </a:rPr>
              <a:t>Выразительное </a:t>
            </a:r>
            <a:r>
              <a:rPr lang="ru-RU" b="1" dirty="0">
                <a:solidFill>
                  <a:schemeClr val="accent6">
                    <a:lumMod val="50000"/>
                  </a:schemeClr>
                </a:solidFill>
                <a:latin typeface="Georgia" panose="02040502050405020303" pitchFamily="18" charset="0"/>
              </a:rPr>
              <a:t>чтение ребенка зависит от правильного речевого дыхания (глубокий вдох, длительный выдох), умения регулировать силу голоса, темп речи, от хорошей артикуляции звуков и слов. Выразительность исполнения требует развития техники речи: дикции, дыхания; овладения орфоэпией</a:t>
            </a:r>
            <a:r>
              <a:rPr lang="ru-RU" b="1" dirty="0" smtClean="0">
                <a:solidFill>
                  <a:schemeClr val="accent6">
                    <a:lumMod val="50000"/>
                  </a:schemeClr>
                </a:solidFill>
                <a:latin typeface="Georgia" panose="02040502050405020303" pitchFamily="18" charset="0"/>
              </a:rPr>
              <a:t>.</a:t>
            </a:r>
          </a:p>
          <a:p>
            <a:pPr algn="just"/>
            <a:endParaRPr lang="ru-RU" sz="1000" b="1" dirty="0">
              <a:solidFill>
                <a:schemeClr val="accent6">
                  <a:lumMod val="50000"/>
                </a:schemeClr>
              </a:solidFill>
              <a:latin typeface="Georgia" panose="02040502050405020303" pitchFamily="18" charset="0"/>
            </a:endParaRPr>
          </a:p>
          <a:p>
            <a:pPr algn="just"/>
            <a:r>
              <a:rPr lang="ru-RU" b="1" dirty="0" smtClean="0">
                <a:solidFill>
                  <a:schemeClr val="accent6">
                    <a:lumMod val="50000"/>
                  </a:schemeClr>
                </a:solidFill>
                <a:latin typeface="Georgia" panose="02040502050405020303" pitchFamily="18" charset="0"/>
              </a:rPr>
              <a:t>     С </a:t>
            </a:r>
            <a:r>
              <a:rPr lang="ru-RU" b="1" dirty="0">
                <a:solidFill>
                  <a:schemeClr val="accent6">
                    <a:lumMod val="50000"/>
                  </a:schemeClr>
                </a:solidFill>
                <a:latin typeface="Georgia" panose="02040502050405020303" pitchFamily="18" charset="0"/>
              </a:rPr>
              <a:t>этой целью проводятся разнообразные упражнения, развивающие речевой слух, отчетливое произношение звуков и слов; упражнения на развитие интонационной выразительности, воспитание умения определять смысл логических ударений и др.</a:t>
            </a:r>
          </a:p>
        </p:txBody>
      </p:sp>
    </p:spTree>
    <p:extLst>
      <p:ext uri="{BB962C8B-B14F-4D97-AF65-F5344CB8AC3E}">
        <p14:creationId xmlns:p14="http://schemas.microsoft.com/office/powerpoint/2010/main" val="379266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vseoboi.com.ua/uploads/posts/2009-12/1261247778_allday.ru_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900igr.net/up/datai/250042/0003-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136" y="4280503"/>
            <a:ext cx="3687722" cy="2376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9948" y="5583437"/>
            <a:ext cx="952095" cy="9720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408904"/>
            <a:ext cx="8424936" cy="5970865"/>
          </a:xfrm>
          <a:prstGeom prst="rect">
            <a:avLst/>
          </a:prstGeom>
        </p:spPr>
        <p:txBody>
          <a:bodyPr wrap="square">
            <a:spAutoFit/>
          </a:bodyPr>
          <a:lstStyle/>
          <a:p>
            <a:pPr algn="ctr"/>
            <a:r>
              <a:rPr lang="ru-RU" sz="2000" b="1" i="1" dirty="0" smtClean="0">
                <a:solidFill>
                  <a:srgbClr val="0070C0"/>
                </a:solidFill>
                <a:latin typeface="Georgia" panose="02040502050405020303" pitchFamily="18" charset="0"/>
              </a:rPr>
              <a:t>Методические рекомендации по заучиванию </a:t>
            </a:r>
            <a:r>
              <a:rPr lang="ru-RU" sz="2000" b="1" i="1" dirty="0">
                <a:solidFill>
                  <a:srgbClr val="0070C0"/>
                </a:solidFill>
                <a:latin typeface="Georgia" panose="02040502050405020303" pitchFamily="18" charset="0"/>
              </a:rPr>
              <a:t> </a:t>
            </a:r>
            <a:r>
              <a:rPr lang="ru-RU" sz="2000" b="1" i="1" dirty="0" smtClean="0">
                <a:solidFill>
                  <a:srgbClr val="0070C0"/>
                </a:solidFill>
                <a:latin typeface="Georgia" panose="02040502050405020303" pitchFamily="18" charset="0"/>
              </a:rPr>
              <a:t>стихов в ходе ООД</a:t>
            </a:r>
            <a:endParaRPr lang="ru-RU" sz="2000" b="1" dirty="0">
              <a:solidFill>
                <a:srgbClr val="0070C0"/>
              </a:solidFill>
              <a:latin typeface="Georgia" panose="02040502050405020303" pitchFamily="18" charset="0"/>
            </a:endParaRP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Сначала </a:t>
            </a:r>
            <a:r>
              <a:rPr lang="ru-RU" b="1" dirty="0">
                <a:solidFill>
                  <a:schemeClr val="accent6">
                    <a:lumMod val="50000"/>
                  </a:schemeClr>
                </a:solidFill>
                <a:latin typeface="Georgia" panose="02040502050405020303" pitchFamily="18" charset="0"/>
              </a:rPr>
              <a:t>стихотворение ребенку читает взрослый, эмоционально, красиво, не торопясь. Обращайте внимание ребенка на то, какие чувства, настроения вызывает тот или иной текст. Попробуйте придумать вместе, почему поэт написал то или иное стихотворение.</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Затем </a:t>
            </a:r>
            <a:r>
              <a:rPr lang="ru-RU" b="1" dirty="0">
                <a:solidFill>
                  <a:schemeClr val="accent6">
                    <a:lumMod val="50000"/>
                  </a:schemeClr>
                </a:solidFill>
                <a:latin typeface="Georgia" panose="02040502050405020303" pitchFamily="18" charset="0"/>
              </a:rPr>
              <a:t>проводится словарная работа, т.е. уточняется, все ли слова понятны ребенку, объясняются малознакомые слова и выражения</a:t>
            </a:r>
            <a:r>
              <a:rPr lang="ru-RU" b="1" dirty="0" smtClean="0">
                <a:solidFill>
                  <a:schemeClr val="accent6">
                    <a:lumMod val="50000"/>
                  </a:schemeClr>
                </a:solidFill>
                <a:latin typeface="Georgia" panose="02040502050405020303" pitchFamily="18" charset="0"/>
              </a:rPr>
              <a:t>.</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Задайте</a:t>
            </a:r>
            <a:r>
              <a:rPr lang="ru-RU" b="1" dirty="0">
                <a:solidFill>
                  <a:schemeClr val="accent6">
                    <a:lumMod val="50000"/>
                  </a:schemeClr>
                </a:solidFill>
                <a:latin typeface="Georgia" panose="02040502050405020303" pitchFamily="18" charset="0"/>
              </a:rPr>
              <a:t> вопросы ребенку по содержанию стихотворения, которые помогут ему лучше понять текст, а </a:t>
            </a:r>
            <a:r>
              <a:rPr lang="ru-RU" b="1" dirty="0" smtClean="0">
                <a:solidFill>
                  <a:schemeClr val="accent6">
                    <a:lumMod val="50000"/>
                  </a:schemeClr>
                </a:solidFill>
                <a:latin typeface="Georgia" panose="02040502050405020303" pitchFamily="18" charset="0"/>
              </a:rPr>
              <a:t>педагогу </a:t>
            </a:r>
            <a:r>
              <a:rPr lang="ru-RU" b="1" dirty="0">
                <a:solidFill>
                  <a:schemeClr val="accent6">
                    <a:lumMod val="50000"/>
                  </a:schemeClr>
                </a:solidFill>
                <a:latin typeface="Georgia" panose="02040502050405020303" pitchFamily="18" charset="0"/>
              </a:rPr>
              <a:t>проверить это понимание.</a:t>
            </a:r>
          </a:p>
          <a:p>
            <a:pPr marL="285750" indent="-285750" algn="just">
              <a:buFont typeface="Wingdings" panose="05000000000000000000" pitchFamily="2" charset="2"/>
              <a:buChar char="ü"/>
            </a:pPr>
            <a:r>
              <a:rPr lang="ru-RU" b="1" dirty="0" smtClean="0">
                <a:solidFill>
                  <a:schemeClr val="accent6">
                    <a:lumMod val="50000"/>
                  </a:schemeClr>
                </a:solidFill>
                <a:latin typeface="Georgia" panose="02040502050405020303" pitchFamily="18" charset="0"/>
              </a:rPr>
              <a:t>Не </a:t>
            </a:r>
            <a:r>
              <a:rPr lang="ru-RU" b="1" dirty="0">
                <a:solidFill>
                  <a:schemeClr val="accent6">
                    <a:lumMod val="50000"/>
                  </a:schemeClr>
                </a:solidFill>
                <a:latin typeface="Georgia" panose="02040502050405020303" pitchFamily="18" charset="0"/>
              </a:rPr>
              <a:t>забывайте о произношении тех звуков, которые ребенок уже умеет говорить, но не всегда еще употребляет правильно. Необходимо сразу попросит произносить все слова в стихотворении точно, поправить ребенка, если это необходимо; т.к. после заучивания текста это будет сделать уже очень трудно.</a:t>
            </a:r>
          </a:p>
          <a:p>
            <a:pPr marL="285750" indent="-285750" algn="just">
              <a:buFont typeface="Wingdings" panose="05000000000000000000" pitchFamily="2" charset="2"/>
              <a:buChar char="ü"/>
            </a:pPr>
            <a:endParaRPr lang="ru-RU" b="1" dirty="0">
              <a:solidFill>
                <a:schemeClr val="accent6">
                  <a:lumMod val="50000"/>
                </a:schemeClr>
              </a:solidFill>
              <a:latin typeface="Georgia" panose="02040502050405020303" pitchFamily="18" charset="0"/>
            </a:endParaRPr>
          </a:p>
          <a:p>
            <a:pPr marL="285750" indent="-285750" algn="just">
              <a:buFont typeface="Wingdings" panose="05000000000000000000" pitchFamily="2" charset="2"/>
              <a:buChar char="ü"/>
            </a:pPr>
            <a:endParaRPr lang="ru-RU" b="1" dirty="0">
              <a:solidFill>
                <a:schemeClr val="accent6">
                  <a:lumMod val="50000"/>
                </a:schemeClr>
              </a:solidFill>
              <a:latin typeface="Georgia" panose="02040502050405020303" pitchFamily="18" charset="0"/>
            </a:endParaRPr>
          </a:p>
        </p:txBody>
      </p:sp>
      <p:pic>
        <p:nvPicPr>
          <p:cNvPr id="10"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511772"/>
            <a:ext cx="952095" cy="972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sadik7.edusite.ru/images/clipartzvezd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5730142"/>
            <a:ext cx="952095" cy="97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01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4660</TotalTime>
  <Words>721</Words>
  <Application>Microsoft Office PowerPoint</Application>
  <PresentationFormat>Экран (4:3)</PresentationFormat>
  <Paragraphs>73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128</cp:revision>
  <dcterms:created xsi:type="dcterms:W3CDTF">2017-03-31T16:27:02Z</dcterms:created>
  <dcterms:modified xsi:type="dcterms:W3CDTF">2018-04-03T11:22:26Z</dcterms:modified>
</cp:coreProperties>
</file>