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DF29-43A0-4CB5-B460-C3575CE70700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D66E-645B-4AEC-A897-D7A705E51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564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DF29-43A0-4CB5-B460-C3575CE70700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D66E-645B-4AEC-A897-D7A705E51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31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DF29-43A0-4CB5-B460-C3575CE70700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D66E-645B-4AEC-A897-D7A705E51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98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DF29-43A0-4CB5-B460-C3575CE70700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D66E-645B-4AEC-A897-D7A705E51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237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DF29-43A0-4CB5-B460-C3575CE70700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D66E-645B-4AEC-A897-D7A705E51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697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DF29-43A0-4CB5-B460-C3575CE70700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D66E-645B-4AEC-A897-D7A705E51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DF29-43A0-4CB5-B460-C3575CE70700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D66E-645B-4AEC-A897-D7A705E51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08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DF29-43A0-4CB5-B460-C3575CE70700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D66E-645B-4AEC-A897-D7A705E51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523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DF29-43A0-4CB5-B460-C3575CE70700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D66E-645B-4AEC-A897-D7A705E51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04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DF29-43A0-4CB5-B460-C3575CE70700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D66E-645B-4AEC-A897-D7A705E51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95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DF29-43A0-4CB5-B460-C3575CE70700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D66E-645B-4AEC-A897-D7A705E51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037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9DF29-43A0-4CB5-B460-C3575CE70700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AD66E-645B-4AEC-A897-D7A705E51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80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RANSCEND\картинки на прозрачном фоне\img_s531108_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6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21506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Муниципальное автономное образовательное учреждение детский сад №3 «Светлячок»</a:t>
            </a:r>
            <a:endParaRPr lang="ru-RU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5212237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Подготовила учитель – логопед </a:t>
            </a:r>
          </a:p>
          <a:p>
            <a:r>
              <a:rPr lang="ru-RU" b="1" dirty="0" err="1" smtClean="0"/>
              <a:t>Багина</a:t>
            </a:r>
            <a:r>
              <a:rPr lang="ru-RU" b="1" dirty="0" smtClean="0"/>
              <a:t> А.А.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2167156"/>
            <a:ext cx="7056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B0F0"/>
                </a:solidFill>
                <a:latin typeface="Bahnschrift SemiBold" pitchFamily="34" charset="0"/>
              </a:rPr>
              <a:t>Автоматизация свистящих звуков.</a:t>
            </a:r>
            <a:endParaRPr lang="ru-RU" sz="6000" dirty="0">
              <a:solidFill>
                <a:srgbClr val="00B0F0"/>
              </a:solidFill>
              <a:latin typeface="Bahnschrift Semi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6550223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Г. Кировград 2022 г.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8740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TRANSCEND\картинки на прозрачном фоне\1617311575_47-p-fon-dlya-prezentatsii-shkola-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4070" y="0"/>
            <a:ext cx="33843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solidFill>
                  <a:srgbClr val="C00000"/>
                </a:solidFill>
              </a:rPr>
              <a:t>Задачи:</a:t>
            </a:r>
            <a:endParaRPr lang="ru-RU" sz="66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107996"/>
            <a:ext cx="64807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/>
              <a:t>Закрепление правильной артикуляции свистящих звуков;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Автоматизация свистящих звуков в словах;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Закрепление знаний </a:t>
            </a:r>
            <a:r>
              <a:rPr lang="ru-RU" sz="3200" dirty="0" err="1" smtClean="0"/>
              <a:t>звуко</a:t>
            </a:r>
            <a:r>
              <a:rPr lang="ru-RU" sz="3200" dirty="0" smtClean="0"/>
              <a:t>–слоговой структуры слов;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Расширение словарного запаса;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Развитие памяти и внимания.</a:t>
            </a:r>
            <a:endParaRPr lang="ru-RU" sz="3200" dirty="0"/>
          </a:p>
        </p:txBody>
      </p:sp>
      <p:pic>
        <p:nvPicPr>
          <p:cNvPr id="2055" name="Picture 7" descr="Детский лагерь рисун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238071"/>
            <a:ext cx="5976664" cy="161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76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TRANSCEND\картинки на прозрачном фоне\1617311575_47-p-fon-dlya-prezentatsii-shkola-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61"/>
            <a:ext cx="98275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15255"/>
            <a:ext cx="71162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Определи место звука </a:t>
            </a:r>
            <a:r>
              <a:rPr lang="en-US" sz="4400" b="1" i="1" dirty="0" smtClean="0">
                <a:solidFill>
                  <a:srgbClr val="C00000"/>
                </a:solidFill>
              </a:rPr>
              <a:t>[ C ] </a:t>
            </a:r>
            <a:r>
              <a:rPr lang="ru-RU" sz="4400" b="1" i="1" dirty="0" smtClean="0">
                <a:solidFill>
                  <a:srgbClr val="C00000"/>
                </a:solidFill>
              </a:rPr>
              <a:t>в словах. </a:t>
            </a:r>
          </a:p>
          <a:p>
            <a:pPr algn="ctr"/>
            <a:r>
              <a:rPr lang="ru-RU" sz="3200" i="1" dirty="0" smtClean="0"/>
              <a:t>( начало, середина или конец слова).</a:t>
            </a:r>
            <a:endParaRPr lang="ru-RU" sz="3200" i="1" dirty="0"/>
          </a:p>
        </p:txBody>
      </p:sp>
      <p:pic>
        <p:nvPicPr>
          <p:cNvPr id="3078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723" y="1628800"/>
            <a:ext cx="1512168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F:\TRANSCEND\картинки на прозрачном фоне\pngwing.com(25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373216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Илья\Downloads\pngwing.com(27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1800200" cy="152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Илья\Downloads\pngwing.com(28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69368"/>
            <a:ext cx="244827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Илья\Downloads\pngwing.com(29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2103437" cy="28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829618" y="1912440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2744018" y="1912439"/>
            <a:ext cx="891878" cy="9143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635896" y="1912438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5" name="Picture 13" descr="C:\Users\Илья\Downloads\pngwing.com(30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6978">
            <a:off x="6770780" y="4171781"/>
            <a:ext cx="1958787" cy="19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60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TRANSCEND\картинки на прозрачном фоне\1617311575_47-p-fon-dlya-prezentatsii-shkola-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11663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Посмотри и запомни.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pic>
        <p:nvPicPr>
          <p:cNvPr id="4101" name="Picture 5" descr="C:\Users\Илья\Downloads\pngwing.com(3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54" y="1221371"/>
            <a:ext cx="1427406" cy="201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Илья\Downloads\pngwing.com(3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96191"/>
            <a:ext cx="1502336" cy="228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Илья\Downloads\pngwing.com(33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20521"/>
            <a:ext cx="2062432" cy="293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Илья\Downloads\pngwing.com(34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45024"/>
            <a:ext cx="3587646" cy="203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Илья\Downloads\pngwing.com(35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013" y="4509120"/>
            <a:ext cx="1819554" cy="230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Илья\Downloads\pngwing.com(36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2000152" cy="179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86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TRANSCEND\картинки на прозрачном фоне\1617311575_47-p-fon-dlya-prezentatsii-shkola-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50412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Что изменилось?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pic>
        <p:nvPicPr>
          <p:cNvPr id="4" name="Picture 5" descr="C:\Users\Илья\Downloads\pngwing.com(3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1427406" cy="201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:\Users\Илья\Downloads\pngwing.com(34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54850"/>
            <a:ext cx="3587646" cy="203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Илья\Downloads\pngwing.com(3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284984"/>
            <a:ext cx="1502336" cy="228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Илья\Downloads\pngwing.com(33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73016"/>
            <a:ext cx="2062432" cy="293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Илья\Downloads\pngwing.com(35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013" y="4509120"/>
            <a:ext cx="1819554" cy="230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лья\Downloads\pngwing.com(36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42" y="908720"/>
            <a:ext cx="2000152" cy="179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49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TRANSCEND\картинки на прозрачном фоне\1617311575_47-p-fon-dlya-prezentatsii-shkola-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192455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Отгадай загадки. 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279800"/>
            <a:ext cx="2736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tx2"/>
                </a:solidFill>
              </a:rPr>
              <a:t>Вдруг из чёрной темноты</a:t>
            </a:r>
          </a:p>
          <a:p>
            <a:r>
              <a:rPr lang="ru-RU" b="1" i="1" dirty="0">
                <a:solidFill>
                  <a:schemeClr val="tx2"/>
                </a:solidFill>
              </a:rPr>
              <a:t>В небе выросли кусты,</a:t>
            </a:r>
          </a:p>
          <a:p>
            <a:r>
              <a:rPr lang="ru-RU" b="1" i="1" dirty="0">
                <a:solidFill>
                  <a:schemeClr val="tx2"/>
                </a:solidFill>
              </a:rPr>
              <a:t>А на них-то голубые,</a:t>
            </a:r>
          </a:p>
          <a:p>
            <a:r>
              <a:rPr lang="ru-RU" b="1" i="1" dirty="0">
                <a:solidFill>
                  <a:schemeClr val="tx2"/>
                </a:solidFill>
              </a:rPr>
              <a:t>Пунцовые, золотые</a:t>
            </a:r>
          </a:p>
          <a:p>
            <a:r>
              <a:rPr lang="ru-RU" b="1" i="1" dirty="0">
                <a:solidFill>
                  <a:schemeClr val="tx2"/>
                </a:solidFill>
              </a:rPr>
              <a:t>Распускаются цветы</a:t>
            </a:r>
          </a:p>
          <a:p>
            <a:r>
              <a:rPr lang="ru-RU" b="1" i="1" dirty="0">
                <a:solidFill>
                  <a:schemeClr val="tx2"/>
                </a:solidFill>
              </a:rPr>
              <a:t>Небывалой красоты. </a:t>
            </a:r>
          </a:p>
        </p:txBody>
      </p:sp>
      <p:pic>
        <p:nvPicPr>
          <p:cNvPr id="3075" name="Picture 3" descr="C:\Users\Илья\Downloads\pngwing.com(37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2736"/>
            <a:ext cx="2736304" cy="185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7984" y="3068960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tx2"/>
                </a:solidFill>
              </a:rPr>
              <a:t>Разных три имеет глаза,</a:t>
            </a:r>
          </a:p>
          <a:p>
            <a:r>
              <a:rPr lang="ru-RU" b="1" i="1" dirty="0">
                <a:solidFill>
                  <a:schemeClr val="tx2"/>
                </a:solidFill>
              </a:rPr>
              <a:t>Но откроет их не сразу:</a:t>
            </a:r>
          </a:p>
          <a:p>
            <a:r>
              <a:rPr lang="ru-RU" b="1" i="1" dirty="0">
                <a:solidFill>
                  <a:schemeClr val="tx2"/>
                </a:solidFill>
              </a:rPr>
              <a:t>Если глаз откроет красный —</a:t>
            </a:r>
          </a:p>
          <a:p>
            <a:r>
              <a:rPr lang="ru-RU" b="1" i="1" dirty="0">
                <a:solidFill>
                  <a:schemeClr val="tx2"/>
                </a:solidFill>
              </a:rPr>
              <a:t>Стоп! Идти нельзя, опасно!</a:t>
            </a:r>
          </a:p>
          <a:p>
            <a:r>
              <a:rPr lang="ru-RU" b="1" i="1" dirty="0">
                <a:solidFill>
                  <a:schemeClr val="tx2"/>
                </a:solidFill>
              </a:rPr>
              <a:t>Жёлтый глаз — погоди.</a:t>
            </a:r>
          </a:p>
          <a:p>
            <a:r>
              <a:rPr lang="ru-RU" b="1" i="1" dirty="0">
                <a:solidFill>
                  <a:schemeClr val="tx2"/>
                </a:solidFill>
              </a:rPr>
              <a:t>А зелёный — проходи. </a:t>
            </a:r>
          </a:p>
        </p:txBody>
      </p:sp>
      <p:pic>
        <p:nvPicPr>
          <p:cNvPr id="3076" name="Picture 4" descr="C:\Users\Илья\Downloads\pngwing.com(38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46183"/>
            <a:ext cx="1296144" cy="206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2803" y="4803545"/>
            <a:ext cx="2736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tx2"/>
                </a:solidFill>
              </a:rPr>
              <a:t>Ходит длинный, пасть с клыками,</a:t>
            </a:r>
          </a:p>
          <a:p>
            <a:r>
              <a:rPr lang="ru-RU" b="1" i="1" dirty="0">
                <a:solidFill>
                  <a:schemeClr val="tx2"/>
                </a:solidFill>
              </a:rPr>
              <a:t>Ноги кажутся столбами.</a:t>
            </a:r>
          </a:p>
          <a:p>
            <a:r>
              <a:rPr lang="ru-RU" b="1" i="1" dirty="0">
                <a:solidFill>
                  <a:schemeClr val="tx2"/>
                </a:solidFill>
              </a:rPr>
              <a:t>Как гора, огромен он.</a:t>
            </a:r>
          </a:p>
          <a:p>
            <a:r>
              <a:rPr lang="ru-RU" b="1" i="1" dirty="0">
                <a:solidFill>
                  <a:schemeClr val="tx2"/>
                </a:solidFill>
              </a:rPr>
              <a:t>Вы узнали? Это .... </a:t>
            </a:r>
          </a:p>
        </p:txBody>
      </p:sp>
      <p:pic>
        <p:nvPicPr>
          <p:cNvPr id="3077" name="Picture 5" descr="C:\Users\Илья\Downloads\pngwing.com(39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042399"/>
            <a:ext cx="2358716" cy="180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72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TRANSCEND\картинки на прозрачном фоне\1617311575_47-p-fon-dlya-prezentatsii-shkola-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0"/>
            <a:ext cx="91805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188640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Найд</a:t>
            </a:r>
            <a:r>
              <a:rPr lang="ru-RU" sz="4800" b="1" dirty="0">
                <a:solidFill>
                  <a:srgbClr val="C00000"/>
                </a:solidFill>
              </a:rPr>
              <a:t>и</a:t>
            </a:r>
            <a:r>
              <a:rPr lang="ru-RU" sz="4800" b="1" dirty="0" smtClean="0">
                <a:solidFill>
                  <a:srgbClr val="C00000"/>
                </a:solidFill>
              </a:rPr>
              <a:t> слова со звуком </a:t>
            </a:r>
            <a:r>
              <a:rPr lang="en-US" sz="4800" b="1" dirty="0" smtClean="0">
                <a:solidFill>
                  <a:srgbClr val="C00000"/>
                </a:solidFill>
              </a:rPr>
              <a:t>[</a:t>
            </a:r>
            <a:r>
              <a:rPr lang="ru-RU" sz="4800" b="1" dirty="0" smtClean="0">
                <a:solidFill>
                  <a:srgbClr val="C00000"/>
                </a:solidFill>
              </a:rPr>
              <a:t>С</a:t>
            </a:r>
            <a:r>
              <a:rPr lang="en-US" sz="4800" b="1" dirty="0" smtClean="0">
                <a:solidFill>
                  <a:srgbClr val="C00000"/>
                </a:solidFill>
              </a:rPr>
              <a:t>]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099" name="Picture 3" descr="C:\Users\Илья\Downloads\pngwing.com(40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7560">
            <a:off x="6607147" y="1025553"/>
            <a:ext cx="1697089" cy="169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Илья\Downloads\pngwing.com(4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6657">
            <a:off x="953115" y="1070847"/>
            <a:ext cx="2531947" cy="148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Илья\Downloads\pngwing.com(4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7381">
            <a:off x="3275856" y="3041018"/>
            <a:ext cx="3092389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Илья\Downloads\pngwing.com(43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5233">
            <a:off x="1293992" y="4514385"/>
            <a:ext cx="1417906" cy="203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Илья\Downloads\pngwing.com(44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376" y="5373216"/>
            <a:ext cx="316835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Илья\Downloads\pngwing.com(45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172725"/>
            <a:ext cx="1942336" cy="224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Илья\Downloads\pngegg(33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0529">
            <a:off x="856364" y="3177113"/>
            <a:ext cx="2214597" cy="108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Илья\Downloads\pngegg(34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186" y="1124744"/>
            <a:ext cx="2177668" cy="163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1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TRANSCEND\картинки на прозрачном фоне\1617311575_47-p-fon-dlya-prezentatsii-shkola-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3999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31716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Доскажи словечко.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5493319"/>
            <a:ext cx="56166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СА – СА – СА </a:t>
            </a:r>
            <a:r>
              <a:rPr lang="ru-RU" sz="3200" dirty="0" smtClean="0"/>
              <a:t>– у Анечки длинная …</a:t>
            </a:r>
          </a:p>
          <a:p>
            <a:endParaRPr lang="ru-RU" dirty="0"/>
          </a:p>
        </p:txBody>
      </p:sp>
      <p:pic>
        <p:nvPicPr>
          <p:cNvPr id="5123" name="Picture 3" descr="C:\Users\Илья\Downloads\pngwing.com(47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13671"/>
            <a:ext cx="2267092" cy="283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41259" y="1105655"/>
            <a:ext cx="43204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СО – СО – СО </a:t>
            </a:r>
            <a:r>
              <a:rPr lang="ru-RU" sz="3200" dirty="0" smtClean="0"/>
              <a:t>– покатилось колесо …</a:t>
            </a:r>
            <a:endParaRPr lang="ru-RU" sz="3200" dirty="0"/>
          </a:p>
        </p:txBody>
      </p:sp>
      <p:pic>
        <p:nvPicPr>
          <p:cNvPr id="7" name="Picture 3" descr="C:\Users\Илья\Downloads\pngwing.com(40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1659">
            <a:off x="5990302" y="1017502"/>
            <a:ext cx="1887748" cy="188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2600786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СУ – СУ – СУ </a:t>
            </a:r>
            <a:r>
              <a:rPr lang="ru-RU" sz="3200" dirty="0" smtClean="0"/>
              <a:t>– мы увидели лису…</a:t>
            </a:r>
            <a:endParaRPr lang="ru-RU" sz="3200" dirty="0"/>
          </a:p>
        </p:txBody>
      </p:sp>
      <p:pic>
        <p:nvPicPr>
          <p:cNvPr id="1026" name="Picture 2" descr="C:\Users\Илья\Downloads\free-png.r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54308"/>
            <a:ext cx="1584176" cy="20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5856" y="4235868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СЫ – СЫ – СЫ </a:t>
            </a:r>
            <a:r>
              <a:rPr lang="ru-RU" sz="3200" dirty="0" smtClean="0"/>
              <a:t>– у сома усы…</a:t>
            </a:r>
            <a:endParaRPr lang="ru-RU" sz="3200" dirty="0"/>
          </a:p>
        </p:txBody>
      </p:sp>
      <p:pic>
        <p:nvPicPr>
          <p:cNvPr id="1027" name="Picture 3" descr="C:\Users\Илья\Downloads\pngegg(32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7669">
            <a:off x="755576" y="3594563"/>
            <a:ext cx="2359828" cy="235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64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TRANSCEND\картинки на прозрачном фоне\1617311575_47-p-fon-dlya-prezentatsii-shkola-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6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188640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Чистоговорка.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166870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Повтори чистоговорку, четко произноси </a:t>
            </a:r>
            <a:r>
              <a:rPr lang="ru-RU" sz="2800" i="1" dirty="0">
                <a:solidFill>
                  <a:srgbClr val="FF0000"/>
                </a:solidFill>
              </a:rPr>
              <a:t>з</a:t>
            </a:r>
            <a:r>
              <a:rPr lang="ru-RU" sz="2800" i="1" dirty="0" smtClean="0">
                <a:solidFill>
                  <a:srgbClr val="FF0000"/>
                </a:solidFill>
              </a:rPr>
              <a:t>вук </a:t>
            </a:r>
            <a:r>
              <a:rPr lang="en-US" sz="2800" i="1" dirty="0" smtClean="0">
                <a:solidFill>
                  <a:srgbClr val="FF0000"/>
                </a:solidFill>
              </a:rPr>
              <a:t>[</a:t>
            </a:r>
            <a:r>
              <a:rPr lang="ru-RU" sz="2800" i="1" dirty="0" smtClean="0">
                <a:solidFill>
                  <a:srgbClr val="FF0000"/>
                </a:solidFill>
              </a:rPr>
              <a:t>С</a:t>
            </a:r>
            <a:r>
              <a:rPr lang="en-US" sz="2800" i="1" dirty="0" smtClean="0">
                <a:solidFill>
                  <a:srgbClr val="FF0000"/>
                </a:solidFill>
              </a:rPr>
              <a:t>]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2188" y="4017624"/>
            <a:ext cx="468052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Ест киска суп из миски - 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Сыта киска, пуста миска.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3075" name="Picture 3" descr="F:\TRANSCEND\картинки на прозрачном фоне\кош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448" y="5013176"/>
            <a:ext cx="4103888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40420" y="2303313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Солнце-Солнце – золотое донце.</a:t>
            </a:r>
            <a:br>
              <a:rPr lang="ru-RU" sz="2400" dirty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>Солнце – солнышко свети.</a:t>
            </a:r>
            <a:br>
              <a:rPr lang="ru-RU" sz="2400" dirty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>Солнце – солнышко гори.</a:t>
            </a:r>
          </a:p>
        </p:txBody>
      </p:sp>
      <p:pic>
        <p:nvPicPr>
          <p:cNvPr id="3076" name="Picture 4" descr="C:\Users\Илья\Downloads\pngegg(35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29885"/>
            <a:ext cx="2232248" cy="234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59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238</Words>
  <Application>Microsoft Office PowerPoint</Application>
  <PresentationFormat>Экран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</dc:creator>
  <cp:lastModifiedBy>Илья</cp:lastModifiedBy>
  <cp:revision>22</cp:revision>
  <dcterms:created xsi:type="dcterms:W3CDTF">2022-11-11T12:35:46Z</dcterms:created>
  <dcterms:modified xsi:type="dcterms:W3CDTF">2022-11-21T07:40:52Z</dcterms:modified>
</cp:coreProperties>
</file>