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75" r:id="rId5"/>
    <p:sldId id="276" r:id="rId6"/>
    <p:sldId id="280" r:id="rId7"/>
    <p:sldId id="281" r:id="rId8"/>
    <p:sldId id="264" r:id="rId9"/>
    <p:sldId id="265" r:id="rId10"/>
    <p:sldId id="266" r:id="rId11"/>
    <p:sldId id="268" r:id="rId12"/>
    <p:sldId id="269" r:id="rId13"/>
    <p:sldId id="267" r:id="rId14"/>
    <p:sldId id="270" r:id="rId15"/>
    <p:sldId id="279" r:id="rId16"/>
    <p:sldId id="277" r:id="rId17"/>
    <p:sldId id="278" r:id="rId18"/>
    <p:sldId id="282" r:id="rId19"/>
    <p:sldId id="271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429001"/>
            <a:ext cx="7358063" cy="192882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ВОЗРАСТНЫЕ  ОСОБЕННОСТИ 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ДЕТЕЙ  5-6 ЛЕТ</a:t>
            </a:r>
            <a:endParaRPr 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6444208" y="5497264"/>
            <a:ext cx="2088233" cy="767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solidFill>
                <a:srgbClr val="000066"/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2357430"/>
            <a:ext cx="9144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МЫШЛЕНИЕ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определять последовательность событий;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складывать разрезанную картинку из 9 частей;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находить и объяснять несоответствия на рисунках;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находить и объяснять отличия между предметами и явлениями;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находить среди предложенных 4 предметов лишний, объяснять свой выбор.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2071678"/>
            <a:ext cx="914400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ПОЗНАНИЕ</a:t>
            </a:r>
            <a:endParaRPr kumimoji="0" lang="ru-RU" sz="24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Различать и называть виды транспорта, предметы, облегчающие труд человека в быту.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Классифицировать предметы, определять материалы, из которых они сделаны.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Знать название родного города, страны, ее столицы, домашний адрес, И. О.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родителей, их профессии.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Знать о взаимодействии человека с природой в разное время года.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Знать о значении солнца, воздуха, воды для человека, животных, растений.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Бережно относится к природе.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2143116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МАТЕМАТИКА</a:t>
            </a:r>
            <a:endParaRPr kumimoji="0" lang="ru-RU" sz="2000" b="1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Счет в пределах 10.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Правильно пользоваться количественными и порядковыми числительными (в пределах 10), отвечает на вопросы: «Сколько?». «Который по счету?»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Уравнивать неравные группы предметов двумя способами.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Сравнивать предметы на глаз(по длине, ширине, высоте, толщине); проверяет точность определенным путем наложения или приложения.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Размещать предметы различной величины (до 7-10) в порядке возрастания, убывания их длины, ширины, высоты, толщины.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Выражать местонахождение предмета по отношению к себе, к другим предметам.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Знать некоторые характерные особенности знакомых геометрических фигур.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Называть утро, день, вечер, ночь; иметь представление о смене частей суток.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Называть текущий день недели.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2428868"/>
            <a:ext cx="914400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РЕЧИ</a:t>
            </a:r>
            <a:endParaRPr kumimoji="0" lang="ru-RU" sz="22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Иметь достаточно богатый словарный запас,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около 4000 слов.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Может участвовать в беседе, высказывать свое мнение.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Уметь аргументировано и доброжелательно оценить ответ, высказывание сверстника.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Составлять по образцу рассказ по сюжетной картине, по набору картинок; последовательно, без существенных пропусков пересказывать небольшие литературные произведения.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Уметь подбирать к существительным несколько прилагательных; заменять слова другим словом со сходным значением.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Работать над интонационной выразительностью речи.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2571744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ЧТЕНИЕ ХУДОЖЕСТВЕННОЙ ЛИТЕРАТУРЫ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Знать 2-3 стихотворения, 2-3 считалки, 2-3 загадки.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Называть жанр произведения.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Драматизировать небольшие сказки, читать по ролям стихотворения.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Называть любимого детского автора, любимые сказки и рассказы.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9"/>
            <a:ext cx="9144000" cy="4011358"/>
          </a:xfrm>
        </p:spPr>
        <p:txBody>
          <a:bodyPr/>
          <a:lstStyle/>
          <a:p>
            <a:pPr marL="0" indent="35560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Нравственное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старшего дошкольника во многом зависит от степени участия в нем взрослого, т.к. именно в общении со взрослым ребенок узнает, осмысливает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нравственные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нормы и правила.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У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ребенка необходимо формировать привычку нравственного поведения. Этому способствует создание проблемных ситуаций и включение в них детей в процессе повседневной жизни.</a:t>
            </a:r>
          </a:p>
        </p:txBody>
      </p:sp>
    </p:spTree>
    <p:extLst>
      <p:ext uri="{BB962C8B-B14F-4D97-AF65-F5344CB8AC3E}">
        <p14:creationId xmlns="" xmlns:p14="http://schemas.microsoft.com/office/powerpoint/2010/main" val="19740571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571744"/>
            <a:ext cx="9144000" cy="1785950"/>
          </a:xfrm>
        </p:spPr>
        <p:txBody>
          <a:bodyPr/>
          <a:lstStyle/>
          <a:p>
            <a:pPr marL="0" indent="35560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На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фоне эмоциональной зависимости от оценок взрослого у ребенка 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развивается притязание на признание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выраженное в стремлении получить одобрение и похвалу, подтвердить свою значимость.</a:t>
            </a:r>
          </a:p>
        </p:txBody>
      </p:sp>
    </p:spTree>
    <p:extLst>
      <p:ext uri="{BB962C8B-B14F-4D97-AF65-F5344CB8AC3E}">
        <p14:creationId xmlns="" xmlns:p14="http://schemas.microsoft.com/office/powerpoint/2010/main" val="25276711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71678"/>
            <a:ext cx="9144000" cy="4525963"/>
          </a:xfrm>
        </p:spPr>
        <p:txBody>
          <a:bodyPr/>
          <a:lstStyle/>
          <a:p>
            <a:pPr marL="0" indent="355600">
              <a:buNone/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Достаточно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часто в этом возрасте у детей появляется такая черта, как </a:t>
            </a:r>
            <a:r>
              <a:rPr lang="ru-RU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лживость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т.е. целенаправленное искажение истины. Развитию этой черты способствует нарушение детско-родительских отношений, когда близкий взрослый чрезмерной строгостью или негативным отношением блокирует развитие у ребенка позитивного самоощущения, уверенности в своих силах. И чтобы не потерять доверия взрослого, а часто и оградить себя от нападок, ребенок начинает придумывать оправдания своим оплошностям, перекладывать вину на других.</a:t>
            </a:r>
          </a:p>
        </p:txBody>
      </p:sp>
    </p:spTree>
    <p:extLst>
      <p:ext uri="{BB962C8B-B14F-4D97-AF65-F5344CB8AC3E}">
        <p14:creationId xmlns="" xmlns:p14="http://schemas.microsoft.com/office/powerpoint/2010/main" val="24328700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14554"/>
            <a:ext cx="9144000" cy="4353347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Причины серьезных нарушений поведения детей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Борьба за внимание: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ребенку не хватает внимания, которое ему так необходимо для нормального развития и эмоционального благополучия. Дети часто обижены на родителей. Причины могут быть разными.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Борьба за самоутверждение: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борьба против чрезмерной родительской опеки.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Потеря веры в собственный успех: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переживает свое неблагополучие в какой-то одной области, а неудачи у него возникают совсем в другой. Он приходит к выводу: «Нечего стараться, все равно ничего не выйдет»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2471411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55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 продолжают оставаться примером для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детей и помогут им справиться со всеми трудностями.     </a:t>
            </a:r>
          </a:p>
          <a:p>
            <a:pPr marR="0" lvl="0" indent="355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Если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 несут позитивную информацию, если у ребенка на душе хорошо, нет страха, обиды, тревоги, то любую информацию (личностную и интеллектуальную) можно заложить в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ребенка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00174"/>
            <a:ext cx="68580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 5-6 лет - это старший дошкольный возраст. Он является очень важным возрастом в развитии познавательной сферы ребенка, интеллектуальной и личностной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5560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5-6 лет ребенок как губка впитывает всю познавательную информацию.</a:t>
            </a: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714620"/>
            <a:ext cx="9144000" cy="3154672"/>
          </a:xfrm>
        </p:spPr>
        <p:txBody>
          <a:bodyPr/>
          <a:lstStyle/>
          <a:p>
            <a:pPr marL="0" indent="35560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больший интерес ребенка 5-ти лет направляется на сферу 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взаимоотношений между людьми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взрослого подвергаются критическому анализу и сравнению со своими собственными.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воздействием этих оценок представления ребёнка о Я-реальном и Я-идеальном дифференцируются более четко.</a:t>
            </a:r>
          </a:p>
        </p:txBody>
      </p:sp>
    </p:spTree>
    <p:extLst>
      <p:ext uri="{BB962C8B-B14F-4D97-AF65-F5344CB8AC3E}">
        <p14:creationId xmlns="" xmlns:p14="http://schemas.microsoft.com/office/powerpoint/2010/main" val="22147387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132856"/>
            <a:ext cx="9144000" cy="4525963"/>
          </a:xfrm>
        </p:spPr>
        <p:txBody>
          <a:bodyPr/>
          <a:lstStyle/>
          <a:p>
            <a:pPr marL="0" indent="35560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К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этому периоду жизни у ребенка накапливается достаточно большой багаж знаний, который продолжает интенсивно пополняться.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Ребенок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стремится поделиться своими знаниями и впечатлениями со сверстниками, что способствует появлению 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познавательной мотивации в общении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другой стороны, широкий кругозор ребенка может являться фактором, позитивно влияющем на его успешность среди сверстников.</a:t>
            </a:r>
          </a:p>
        </p:txBody>
      </p:sp>
    </p:spTree>
    <p:extLst>
      <p:ext uri="{BB962C8B-B14F-4D97-AF65-F5344CB8AC3E}">
        <p14:creationId xmlns="" xmlns:p14="http://schemas.microsoft.com/office/powerpoint/2010/main" val="38959174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04864"/>
            <a:ext cx="9144000" cy="4309939"/>
          </a:xfrm>
        </p:spPr>
        <p:txBody>
          <a:bodyPr/>
          <a:lstStyle/>
          <a:p>
            <a:pPr marL="0">
              <a:spcBef>
                <a:spcPts val="0"/>
              </a:spcBef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происходит дальнейшее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познавательной сферы ребенка;</a:t>
            </a:r>
          </a:p>
          <a:p>
            <a:pPr marL="0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произвольности и волевых качеств;</a:t>
            </a:r>
          </a:p>
          <a:p>
            <a:pPr marL="0">
              <a:spcBef>
                <a:spcPts val="0"/>
              </a:spcBef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появляется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 к арифметике и чтению;</a:t>
            </a:r>
          </a:p>
          <a:p>
            <a:pPr marL="0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запоминание становится целенаправленным;</a:t>
            </a:r>
          </a:p>
          <a:p>
            <a:pPr marL="0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развивается  коммуникативная  и планирующая функция речи;</a:t>
            </a:r>
          </a:p>
          <a:p>
            <a:pPr marL="0">
              <a:spcBef>
                <a:spcPts val="0"/>
              </a:spcBef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ребенка появляются устойчивые чувства и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отношения.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344613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329642" cy="465601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Формируются высшие чувства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Моральные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-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чувство гордости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- чувство стыда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-чувство дружбы.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Интеллектуальные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-любознательность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-интерес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-удивление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Эстетические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      -чувство прекрасного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-чувство героического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                                        </a:t>
            </a:r>
          </a:p>
          <a:p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36913"/>
            <a:ext cx="9144000" cy="1506468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Этот период благоприятный для развития всех познавательных процессов: внимания, восприятия, мышления, памяти, воображения.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2643182"/>
            <a:ext cx="91440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-выполнить задание, не отвлекаясь в течение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минут;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удерживать в поле зрения 5-6 предметов;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находить 6 отличий между предметами;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выполнять самостоятельно задания по предложенному образцу;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находить 6-7 пар одинаковых предметов.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2714620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запоминать 6-8 картинок в течение 1-2 минут;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рассказывать наизусть несколько стихотворений;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пересказать близко к тексту прочитанное произведение;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сравнивать два изображения по памяти.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1392</TotalTime>
  <Words>808</Words>
  <Application>Microsoft Office PowerPoint</Application>
  <PresentationFormat>Экран (4:3)</PresentationFormat>
  <Paragraphs>86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Шаблон 2</vt:lpstr>
      <vt:lpstr>ВОЗРАСТНЫЕ  ОСОБЕННОСТИ       ДЕТЕЙ  5-6 ЛЕТ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 ОСОБЕННОСТИ       ДЕТЕЙ  5-6 ЛЕТ</dc:title>
  <dc:creator>Пользователь</dc:creator>
  <cp:lastModifiedBy>Пользователь</cp:lastModifiedBy>
  <cp:revision>40</cp:revision>
  <dcterms:created xsi:type="dcterms:W3CDTF">2013-10-18T17:44:48Z</dcterms:created>
  <dcterms:modified xsi:type="dcterms:W3CDTF">2022-09-28T01:54:18Z</dcterms:modified>
</cp:coreProperties>
</file>