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3" r:id="rId2"/>
    <p:sldId id="325" r:id="rId3"/>
    <p:sldId id="324" r:id="rId4"/>
    <p:sldId id="323" r:id="rId5"/>
    <p:sldId id="314" r:id="rId6"/>
    <p:sldId id="340" r:id="rId7"/>
    <p:sldId id="378" r:id="rId8"/>
    <p:sldId id="351" r:id="rId9"/>
    <p:sldId id="362" r:id="rId10"/>
    <p:sldId id="360" r:id="rId11"/>
    <p:sldId id="363" r:id="rId12"/>
    <p:sldId id="377" r:id="rId13"/>
    <p:sldId id="309" r:id="rId14"/>
    <p:sldId id="3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A2"/>
    <a:srgbClr val="008A3E"/>
    <a:srgbClr val="007635"/>
    <a:srgbClr val="3F589F"/>
    <a:srgbClr val="415BA5"/>
    <a:srgbClr val="294711"/>
    <a:srgbClr val="A3D3FF"/>
    <a:srgbClr val="396317"/>
    <a:srgbClr val="A7FFA7"/>
    <a:srgbClr val="192C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03" autoAdjust="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C7714C-AAF6-4ADB-A610-417CEB08427D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1F156A-1DFC-4016-BD67-A2D336492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F156A-1DFC-4016-BD67-A2D33649213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F156A-1DFC-4016-BD67-A2D33649213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F156A-1DFC-4016-BD67-A2D33649213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F156A-1DFC-4016-BD67-A2D33649213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9C183-4210-4588-92D7-609A6522A94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6810-1BE6-46FE-B4F3-13E28DAF2E69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C6AEF-B498-4EA7-8869-90A2AF5ED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9786-9D61-4C3B-9FCC-055A0687D6DC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4CAB0-8E93-474E-8CAE-9E09C7477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1F3C5-3A2A-4251-B409-573BB8441DFC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D464F-C256-4872-B3F2-75B1D67B7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9F6B-4CA9-409E-B146-D675BA85F255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A9C4-B202-4007-87D0-5E1B82F8E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0A44-CCB8-46CB-AB13-C92560492094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B607-A87C-4057-BDEB-5AAEF6F01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6337-3117-4850-9028-D73A4AF831FA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176E-0E66-49C1-BC05-A67925BD6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2025-2D29-46CC-94FA-A5FCDF6A7854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CC92-BD6A-4689-9865-99BB3B03E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2ABB-D645-4A2D-8C89-C779C23B679A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1B8CF-1350-4218-A6AB-8E2CEE35A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715C-C03D-49F3-AE86-BE20050D5360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9A30F-F1CD-4478-BA16-F90B7C317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C0C22-B368-4DD6-BBE5-BDCEBF517E8E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6439-0114-482F-9439-7246FE30C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EF81-A975-44BB-BBE4-111593F8AC88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37272-9CF8-4F2E-84FD-D783C8830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9D2637-3712-4E14-8F73-DA5CFEDAEC81}" type="datetimeFigureOut">
              <a:rPr lang="ru-RU"/>
              <a:pPr>
                <a:defRPr/>
              </a:pPr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20E1B2-F3C4-461F-B60B-067C9053F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7.png"/><Relationship Id="rId3" Type="http://schemas.openxmlformats.org/officeDocument/2006/relationships/slide" Target="slide13.xml"/><Relationship Id="rId7" Type="http://schemas.openxmlformats.org/officeDocument/2006/relationships/image" Target="../media/image4.png"/><Relationship Id="rId12" Type="http://schemas.openxmlformats.org/officeDocument/2006/relationships/slide" Target="slide7.xml"/><Relationship Id="rId17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slide" Target="slide14.xml"/><Relationship Id="rId10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0.png"/><Relationship Id="rId5" Type="http://schemas.openxmlformats.org/officeDocument/2006/relationships/audio" Target="../media/audio13.wav"/><Relationship Id="rId15" Type="http://schemas.openxmlformats.org/officeDocument/2006/relationships/image" Target="../media/image66.png"/><Relationship Id="rId10" Type="http://schemas.openxmlformats.org/officeDocument/2006/relationships/image" Target="../media/image59.png"/><Relationship Id="rId4" Type="http://schemas.openxmlformats.org/officeDocument/2006/relationships/audio" Target="../media/audio10.wav"/><Relationship Id="rId9" Type="http://schemas.openxmlformats.org/officeDocument/2006/relationships/image" Target="../media/image17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7.png"/><Relationship Id="rId3" Type="http://schemas.openxmlformats.org/officeDocument/2006/relationships/audio" Target="../media/audio10.wav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audio" Target="../media/audio14.wav"/><Relationship Id="rId15" Type="http://schemas.openxmlformats.org/officeDocument/2006/relationships/image" Target="../media/image35.png"/><Relationship Id="rId10" Type="http://schemas.openxmlformats.org/officeDocument/2006/relationships/image" Target="../media/image61.png"/><Relationship Id="rId4" Type="http://schemas.openxmlformats.org/officeDocument/2006/relationships/audio" Target="../media/audio3.wav"/><Relationship Id="rId9" Type="http://schemas.openxmlformats.org/officeDocument/2006/relationships/image" Target="../media/image60.png"/><Relationship Id="rId1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3.png"/><Relationship Id="rId18" Type="http://schemas.openxmlformats.org/officeDocument/2006/relationships/image" Target="../media/image77.png"/><Relationship Id="rId3" Type="http://schemas.openxmlformats.org/officeDocument/2006/relationships/audio" Target="../media/audio15.wav"/><Relationship Id="rId21" Type="http://schemas.openxmlformats.org/officeDocument/2006/relationships/image" Target="../media/image80.png"/><Relationship Id="rId7" Type="http://schemas.openxmlformats.org/officeDocument/2006/relationships/image" Target="../media/image68.jpeg"/><Relationship Id="rId12" Type="http://schemas.openxmlformats.org/officeDocument/2006/relationships/image" Target="../media/image72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8.wav"/><Relationship Id="rId11" Type="http://schemas.openxmlformats.org/officeDocument/2006/relationships/image" Target="../media/image71.png"/><Relationship Id="rId5" Type="http://schemas.openxmlformats.org/officeDocument/2006/relationships/audio" Target="../media/audio17.wav"/><Relationship Id="rId15" Type="http://schemas.openxmlformats.org/officeDocument/2006/relationships/image" Target="../media/image74.png"/><Relationship Id="rId10" Type="http://schemas.openxmlformats.org/officeDocument/2006/relationships/image" Target="../media/image70.png"/><Relationship Id="rId19" Type="http://schemas.openxmlformats.org/officeDocument/2006/relationships/image" Target="../media/image78.png"/><Relationship Id="rId4" Type="http://schemas.openxmlformats.org/officeDocument/2006/relationships/audio" Target="../media/audio16.wav"/><Relationship Id="rId9" Type="http://schemas.openxmlformats.org/officeDocument/2006/relationships/slide" Target="slide1.xml"/><Relationship Id="rId1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3" Type="http://schemas.openxmlformats.org/officeDocument/2006/relationships/audio" Target="../media/audio3.wav"/><Relationship Id="rId7" Type="http://schemas.openxmlformats.org/officeDocument/2006/relationships/image" Target="../media/image81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audio" Target="../media/audio19.wav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11" Type="http://schemas.openxmlformats.org/officeDocument/2006/relationships/image" Target="../media/image35.png"/><Relationship Id="rId5" Type="http://schemas.openxmlformats.org/officeDocument/2006/relationships/audio" Target="../media/audio17.wav"/><Relationship Id="rId15" Type="http://schemas.openxmlformats.org/officeDocument/2006/relationships/image" Target="../media/image87.png"/><Relationship Id="rId10" Type="http://schemas.openxmlformats.org/officeDocument/2006/relationships/slide" Target="slide1.xml"/><Relationship Id="rId4" Type="http://schemas.openxmlformats.org/officeDocument/2006/relationships/audio" Target="../media/audio10.wav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korablik.edusite.ru/p13aa1.html" TargetMode="External"/><Relationship Id="rId13" Type="http://schemas.openxmlformats.org/officeDocument/2006/relationships/hyperlink" Target="http://www.liveinternet.ru/users/lagrimosa/post176852839/" TargetMode="External"/><Relationship Id="rId18" Type="http://schemas.openxmlformats.org/officeDocument/2006/relationships/hyperlink" Target="http://www.lenagold.ru/fon/clipart/o/odeg3.html" TargetMode="External"/><Relationship Id="rId26" Type="http://schemas.openxmlformats.org/officeDocument/2006/relationships/hyperlink" Target="http://www.lenagold.ru/fon/clipart/s/strel4.html" TargetMode="External"/><Relationship Id="rId39" Type="http://schemas.openxmlformats.org/officeDocument/2006/relationships/hyperlink" Target="http://wooi.ru/dock/fonoteca1.php" TargetMode="External"/><Relationship Id="rId3" Type="http://schemas.openxmlformats.org/officeDocument/2006/relationships/hyperlink" Target="http://www.lenagold.ru/fon/clipart/o/odeg.html" TargetMode="External"/><Relationship Id="rId21" Type="http://schemas.openxmlformats.org/officeDocument/2006/relationships/hyperlink" Target="http://www.lenagold.ru/fon/clipart/s/soln2.html" TargetMode="External"/><Relationship Id="rId34" Type="http://schemas.openxmlformats.org/officeDocument/2006/relationships/hyperlink" Target="http://www.sadkomebel.ru/catalog/children_furniture/81/490/" TargetMode="External"/><Relationship Id="rId7" Type="http://schemas.openxmlformats.org/officeDocument/2006/relationships/hyperlink" Target="http://www.lenagold.ru/fon/clipart/sh/shar/raz2.html" TargetMode="External"/><Relationship Id="rId12" Type="http://schemas.openxmlformats.org/officeDocument/2006/relationships/hyperlink" Target="http://www.lenagold.ru/fon/clipart/l/lagu3.html" TargetMode="External"/><Relationship Id="rId17" Type="http://schemas.openxmlformats.org/officeDocument/2006/relationships/hyperlink" Target="http://www.liveinternet.ru/users/maknika/rubric/2878961/" TargetMode="External"/><Relationship Id="rId25" Type="http://schemas.openxmlformats.org/officeDocument/2006/relationships/hyperlink" Target="http://smeshariki.akxa.ru/index-2_1.html" TargetMode="External"/><Relationship Id="rId33" Type="http://schemas.openxmlformats.org/officeDocument/2006/relationships/hyperlink" Target="http://www.lenagold.ru/fon/clipart/v/vozd.html" TargetMode="External"/><Relationship Id="rId38" Type="http://schemas.openxmlformats.org/officeDocument/2006/relationships/hyperlink" Target="http://www.lenagold.ru/fon/clipart/ja/jabl/kras3.html" TargetMode="External"/><Relationship Id="rId2" Type="http://schemas.openxmlformats.org/officeDocument/2006/relationships/hyperlink" Target="http://www.lenagold.ru/fon/clipart/r/ryb13.html" TargetMode="External"/><Relationship Id="rId16" Type="http://schemas.openxmlformats.org/officeDocument/2006/relationships/hyperlink" Target="http://www.lenagold.ru/fon/clipart/p/palm.html" TargetMode="External"/><Relationship Id="rId20" Type="http://schemas.openxmlformats.org/officeDocument/2006/relationships/hyperlink" Target="http://www.lenagold.ru/fon/clipart/p/pred.html" TargetMode="External"/><Relationship Id="rId29" Type="http://schemas.openxmlformats.org/officeDocument/2006/relationships/slide" Target="slide1.xml"/><Relationship Id="rId41" Type="http://schemas.openxmlformats.org/officeDocument/2006/relationships/hyperlink" Target="http://gig-torrent.3dn.ru/load/soft/audiomast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enagold.ru/fon/clipart/sh/shar/zel.html" TargetMode="External"/><Relationship Id="rId11" Type="http://schemas.openxmlformats.org/officeDocument/2006/relationships/hyperlink" Target="http://www.lenagold.ru/fon/clipart/k/kras6.html" TargetMode="External"/><Relationship Id="rId24" Type="http://schemas.openxmlformats.org/officeDocument/2006/relationships/hyperlink" Target="http://www.lenagold.ru/fon/clipart/s/stol.html" TargetMode="External"/><Relationship Id="rId32" Type="http://schemas.openxmlformats.org/officeDocument/2006/relationships/hyperlink" Target="http://www.freestyle.ru/catalog/aksessuary/sharfy/sharf-detskiy-roxy-first-lover-taupe/" TargetMode="External"/><Relationship Id="rId37" Type="http://schemas.openxmlformats.org/officeDocument/2006/relationships/hyperlink" Target="http://www.lenagold.ru/fon/clipart/sh/shl10.html" TargetMode="External"/><Relationship Id="rId40" Type="http://schemas.openxmlformats.org/officeDocument/2006/relationships/hyperlink" Target="http://smartfon7610.narod.ru/melodi3.html" TargetMode="External"/><Relationship Id="rId5" Type="http://schemas.openxmlformats.org/officeDocument/2006/relationships/hyperlink" Target="http://www.lenagold.ru/fon/clipart/d/der8.html" TargetMode="External"/><Relationship Id="rId15" Type="http://schemas.openxmlformats.org/officeDocument/2006/relationships/hyperlink" Target="http://www.lenagold.ru/fon/clipart/k/korab3.html" TargetMode="External"/><Relationship Id="rId23" Type="http://schemas.openxmlformats.org/officeDocument/2006/relationships/hyperlink" Target="http://www.lenagold.ru/fon/clipart/s/stak3.html" TargetMode="External"/><Relationship Id="rId28" Type="http://schemas.openxmlformats.org/officeDocument/2006/relationships/hyperlink" Target="http://www.lenagold.ru/fon/clipart/ch/cha7.html" TargetMode="External"/><Relationship Id="rId36" Type="http://schemas.openxmlformats.org/officeDocument/2006/relationships/hyperlink" Target="http://www.lenagold.ru/fon/clipart/sh/shl.html" TargetMode="External"/><Relationship Id="rId10" Type="http://schemas.openxmlformats.org/officeDocument/2006/relationships/hyperlink" Target="http://www.lenagold.ru/fon/clipart/k/korz10.html" TargetMode="External"/><Relationship Id="rId19" Type="http://schemas.openxmlformats.org/officeDocument/2006/relationships/hyperlink" Target="http://dutsadok.com.ua/publ/transport/9" TargetMode="External"/><Relationship Id="rId31" Type="http://schemas.openxmlformats.org/officeDocument/2006/relationships/hyperlink" Target="http://www.lenagold.ru/fon/clipart/n/nas4.html" TargetMode="External"/><Relationship Id="rId4" Type="http://schemas.openxmlformats.org/officeDocument/2006/relationships/hyperlink" Target="http://www.liveinternet.ru/users/3994271/post161546469/" TargetMode="External"/><Relationship Id="rId9" Type="http://schemas.openxmlformats.org/officeDocument/2006/relationships/hyperlink" Target="http://www.lenagold.ru/fon/clipart/s/skre3.html" TargetMode="External"/><Relationship Id="rId14" Type="http://schemas.openxmlformats.org/officeDocument/2006/relationships/hyperlink" Target="http://www.lenagold.ru/fon/clipart/m/molb.html" TargetMode="External"/><Relationship Id="rId22" Type="http://schemas.openxmlformats.org/officeDocument/2006/relationships/hyperlink" Target="http://www.lenagold.ru/fon/clipart/l/lar5.html" TargetMode="External"/><Relationship Id="rId27" Type="http://schemas.openxmlformats.org/officeDocument/2006/relationships/hyperlink" Target="http://www.liveinternet.ru/users/plotvi4ka/post176787579" TargetMode="External"/><Relationship Id="rId30" Type="http://schemas.openxmlformats.org/officeDocument/2006/relationships/image" Target="../media/image90.png"/><Relationship Id="rId35" Type="http://schemas.openxmlformats.org/officeDocument/2006/relationships/hyperlink" Target="http://www.lenagold.ru/fon/clipart/sh/shoko2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1.jpeg"/><Relationship Id="rId15" Type="http://schemas.openxmlformats.org/officeDocument/2006/relationships/image" Target="../media/image23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audio6.wav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.png"/><Relationship Id="rId3" Type="http://schemas.openxmlformats.org/officeDocument/2006/relationships/audio" Target="../media/audio7.wav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22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2.png"/><Relationship Id="rId3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3.png"/><Relationship Id="rId1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5.png"/><Relationship Id="rId3" Type="http://schemas.openxmlformats.org/officeDocument/2006/relationships/audio" Target="../media/audio3.wav"/><Relationship Id="rId21" Type="http://schemas.openxmlformats.org/officeDocument/2006/relationships/image" Target="../media/image52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4.png"/><Relationship Id="rId2" Type="http://schemas.openxmlformats.org/officeDocument/2006/relationships/audio" Target="../media/audio2.wav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24" Type="http://schemas.openxmlformats.org/officeDocument/2006/relationships/image" Target="../media/image35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23" Type="http://schemas.openxmlformats.org/officeDocument/2006/relationships/slide" Target="slide1.xml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6.jpeg"/><Relationship Id="rId9" Type="http://schemas.openxmlformats.org/officeDocument/2006/relationships/slide" Target="slide7.xml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audio" Target="../media/audio9.wav"/><Relationship Id="rId7" Type="http://schemas.openxmlformats.org/officeDocument/2006/relationships/image" Target="../media/image57.jpe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11" Type="http://schemas.openxmlformats.org/officeDocument/2006/relationships/image" Target="../media/image59.png"/><Relationship Id="rId5" Type="http://schemas.openxmlformats.org/officeDocument/2006/relationships/audio" Target="../media/audio10.wav"/><Relationship Id="rId15" Type="http://schemas.openxmlformats.org/officeDocument/2006/relationships/image" Target="../media/image63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slide" Target="slide9.xml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62.png"/><Relationship Id="rId3" Type="http://schemas.openxmlformats.org/officeDocument/2006/relationships/audio" Target="../media/audio10.wav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0.png"/><Relationship Id="rId5" Type="http://schemas.openxmlformats.org/officeDocument/2006/relationships/audio" Target="../media/audio12.wav"/><Relationship Id="rId15" Type="http://schemas.openxmlformats.org/officeDocument/2006/relationships/image" Target="../media/image65.png"/><Relationship Id="rId10" Type="http://schemas.openxmlformats.org/officeDocument/2006/relationships/image" Target="../media/image59.png"/><Relationship Id="rId4" Type="http://schemas.openxmlformats.org/officeDocument/2006/relationships/audio" Target="../media/audio3.wav"/><Relationship Id="rId9" Type="http://schemas.openxmlformats.org/officeDocument/2006/relationships/image" Target="../media/image17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539" cy="6858000"/>
          </a:xfrm>
          <a:prstGeom prst="rect">
            <a:avLst/>
          </a:prstGeom>
          <a:noFill/>
        </p:spPr>
      </p:pic>
      <p:pic>
        <p:nvPicPr>
          <p:cNvPr id="1028" name="Picture 4" descr="F:\опыт новое\смешарики\копатыч\мен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3717032"/>
            <a:ext cx="1725613" cy="1550462"/>
          </a:xfrm>
          <a:prstGeom prst="rect">
            <a:avLst/>
          </a:prstGeom>
          <a:noFill/>
        </p:spPr>
      </p:pic>
      <p:grpSp>
        <p:nvGrpSpPr>
          <p:cNvPr id="17" name="Группа 59"/>
          <p:cNvGrpSpPr/>
          <p:nvPr/>
        </p:nvGrpSpPr>
        <p:grpSpPr>
          <a:xfrm>
            <a:off x="0" y="1052736"/>
            <a:ext cx="9144000" cy="2160240"/>
            <a:chOff x="1157937" y="3826772"/>
            <a:chExt cx="5688632" cy="1643050"/>
          </a:xfrm>
        </p:grpSpPr>
        <p:sp>
          <p:nvSpPr>
            <p:cNvPr id="24" name="Облако 23"/>
            <p:cNvSpPr/>
            <p:nvPr/>
          </p:nvSpPr>
          <p:spPr bwMode="auto">
            <a:xfrm>
              <a:off x="1362214" y="3826772"/>
              <a:ext cx="5478255" cy="164305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TextBox 103"/>
            <p:cNvSpPr txBox="1">
              <a:spLocks noChangeArrowheads="1"/>
            </p:cNvSpPr>
            <p:nvPr/>
          </p:nvSpPr>
          <p:spPr bwMode="auto">
            <a:xfrm>
              <a:off x="1157937" y="4098874"/>
              <a:ext cx="5688632" cy="120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2">
                      <a:lumMod val="25000"/>
                    </a:schemeClr>
                  </a:solidFill>
                  <a:latin typeface="Monotype Corsiva" pitchFamily="66" charset="0"/>
                  <a:cs typeface="Arial" pitchFamily="34" charset="0"/>
                </a:rPr>
                <a:t>Выбери, с кем ты хочешь </a:t>
              </a:r>
            </a:p>
            <a:p>
              <a:pPr algn="ctr"/>
              <a:r>
                <a:rPr lang="ru-RU" sz="2800" dirty="0" smtClean="0">
                  <a:solidFill>
                    <a:schemeClr val="bg2">
                      <a:lumMod val="25000"/>
                    </a:schemeClr>
                  </a:solidFill>
                  <a:latin typeface="Monotype Corsiva" pitchFamily="66" charset="0"/>
                  <a:cs typeface="Arial" pitchFamily="34" charset="0"/>
                </a:rPr>
                <a:t>поиграть и щелкни по картинке.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6" name="Рисунок 52" descr="81386303_Solnce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1430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опыт новое\смешарики\лосяш\мен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8064" y="4941168"/>
            <a:ext cx="2446391" cy="1607127"/>
          </a:xfrm>
          <a:prstGeom prst="rect">
            <a:avLst/>
          </a:prstGeom>
          <a:noFill/>
        </p:spPr>
      </p:pic>
      <p:pic>
        <p:nvPicPr>
          <p:cNvPr id="1030" name="Picture 6" descr="F:\опыт новое\смешарики\взяла\мен 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27584" y="4221088"/>
            <a:ext cx="2381386" cy="2039724"/>
          </a:xfrm>
          <a:prstGeom prst="rect">
            <a:avLst/>
          </a:prstGeom>
          <a:noFill/>
        </p:spPr>
      </p:pic>
      <p:pic>
        <p:nvPicPr>
          <p:cNvPr id="4" name="Picture 3" descr="F:\опыт новое\смешарики\взяла\Рисунок2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1520" y="2852936"/>
            <a:ext cx="2143140" cy="1561112"/>
          </a:xfrm>
          <a:prstGeom prst="rect">
            <a:avLst/>
          </a:prstGeom>
          <a:noFill/>
        </p:spPr>
      </p:pic>
      <p:pic>
        <p:nvPicPr>
          <p:cNvPr id="1027" name="Picture 3" descr="F:\опыт новое\смешарики\нюша\может мен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5508104" y="2564904"/>
            <a:ext cx="1944216" cy="1713204"/>
          </a:xfrm>
          <a:prstGeom prst="rect">
            <a:avLst/>
          </a:prstGeom>
          <a:noFill/>
        </p:spPr>
      </p:pic>
      <p:pic>
        <p:nvPicPr>
          <p:cNvPr id="27" name="Рисунок 26" descr="12345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3563888" y="5301208"/>
            <a:ext cx="1222383" cy="14286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59632" y="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860000"/>
                </a:solidFill>
                <a:latin typeface="Comic Sans MS" pitchFamily="66" charset="0"/>
                <a:cs typeface="Arial" pitchFamily="34" charset="0"/>
              </a:rPr>
              <a:t>Муниципальное автономное дошкольное образовательное учреждение детский сад №3 «Светлячок»</a:t>
            </a:r>
            <a:endParaRPr lang="ru-RU" sz="1400" dirty="0">
              <a:solidFill>
                <a:srgbClr val="86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0" name="Рисунок 29" descr="ааааке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42844" y="5929330"/>
            <a:ext cx="1186573" cy="77985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267744" y="620688"/>
            <a:ext cx="4919938" cy="523220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/>
        </p:spPr>
        <p:txBody>
          <a:bodyPr wrap="none" lIns="91440" tIns="45720" rIns="91440" bIns="45720">
            <a:spAutoFit/>
            <a:scene3d>
              <a:camera prst="perspective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0059A2"/>
                </a:solidFill>
                <a:effectLst/>
                <a:latin typeface="Verdana" pitchFamily="34" charset="0"/>
              </a:rPr>
              <a:t>Различай Звуки С-Ш</a:t>
            </a:r>
            <a:endParaRPr lang="ru-RU" sz="2800" b="1" cap="all" spc="0" dirty="0">
              <a:ln w="0"/>
              <a:solidFill>
                <a:srgbClr val="0059A2"/>
              </a:solidFill>
              <a:effectLst/>
              <a:latin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2204864"/>
            <a:ext cx="31683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Учитель-логопед:</a:t>
            </a:r>
          </a:p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Хузина Ольга Михайловна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915816" y="2852936"/>
            <a:ext cx="2857520" cy="3111499"/>
            <a:chOff x="2857488" y="2214554"/>
            <a:chExt cx="3097213" cy="3254375"/>
          </a:xfrm>
        </p:grpSpPr>
        <p:pic>
          <p:nvPicPr>
            <p:cNvPr id="18" name="Picture 6" descr="F:\опыт новое\смешарики\разное\значки\Рисунок7.png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2857488" y="2214554"/>
              <a:ext cx="3097213" cy="325437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 rot="21312638">
              <a:off x="2944446" y="2487134"/>
              <a:ext cx="141373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421E"/>
                  </a:solidFill>
                  <a:latin typeface="Arial" pitchFamily="34" charset="0"/>
                  <a:cs typeface="Arial" pitchFamily="34" charset="0"/>
                </a:rPr>
                <a:t>НЮША</a:t>
              </a:r>
              <a:endParaRPr lang="ru-RU" sz="2200" b="1" dirty="0">
                <a:solidFill>
                  <a:srgbClr val="00421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7554" y="2857496"/>
              <a:ext cx="176623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421E"/>
                  </a:solidFill>
                  <a:latin typeface="Arial" pitchFamily="34" charset="0"/>
                  <a:cs typeface="Arial" pitchFamily="34" charset="0"/>
                </a:rPr>
                <a:t>КОПАТЫЧ</a:t>
              </a:r>
              <a:endParaRPr lang="ru-RU" sz="2200" b="1" dirty="0">
                <a:solidFill>
                  <a:srgbClr val="00421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6629">
              <a:off x="4116965" y="2513900"/>
              <a:ext cx="141373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421E"/>
                  </a:solidFill>
                  <a:latin typeface="Arial" pitchFamily="34" charset="0"/>
                  <a:cs typeface="Arial" pitchFamily="34" charset="0"/>
                </a:rPr>
                <a:t>ЛОСЯШ</a:t>
              </a:r>
              <a:endParaRPr lang="ru-RU" sz="2200" b="1" dirty="0">
                <a:solidFill>
                  <a:srgbClr val="00421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305679">
              <a:off x="3445331" y="3490920"/>
              <a:ext cx="141373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421E"/>
                  </a:solidFill>
                  <a:latin typeface="Arial" pitchFamily="34" charset="0"/>
                  <a:cs typeface="Arial" pitchFamily="34" charset="0"/>
                </a:rPr>
                <a:t>БАРАШ</a:t>
              </a:r>
              <a:endParaRPr lang="ru-RU" sz="2200" b="1" dirty="0">
                <a:solidFill>
                  <a:srgbClr val="00421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309810">
              <a:off x="3142818" y="3862061"/>
              <a:ext cx="2079731" cy="440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rgbClr val="00421E"/>
                  </a:solidFill>
                  <a:latin typeface="Arial" pitchFamily="34" charset="0"/>
                  <a:cs typeface="Arial" pitchFamily="34" charset="0"/>
                </a:rPr>
                <a:t>КАР КАРЫЧ</a:t>
              </a:r>
              <a:endParaRPr lang="ru-RU" sz="2200" b="1" dirty="0">
                <a:solidFill>
                  <a:srgbClr val="00421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опыт новое\смешарики\разное\дома\мен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071810"/>
            <a:ext cx="791980" cy="805882"/>
          </a:xfrm>
          <a:prstGeom prst="rect">
            <a:avLst/>
          </a:prstGeom>
          <a:noFill/>
        </p:spPr>
      </p:pic>
      <p:pic>
        <p:nvPicPr>
          <p:cNvPr id="9218" name="Picture 2" descr="C:\Users\Сергей\Pictures\6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12360" y="5589240"/>
            <a:ext cx="1152525" cy="1158875"/>
          </a:xfrm>
          <a:prstGeom prst="rect">
            <a:avLst/>
          </a:prstGeom>
          <a:noFill/>
        </p:spPr>
      </p:pic>
      <p:grpSp>
        <p:nvGrpSpPr>
          <p:cNvPr id="2" name="Группа 24"/>
          <p:cNvGrpSpPr/>
          <p:nvPr/>
        </p:nvGrpSpPr>
        <p:grpSpPr>
          <a:xfrm>
            <a:off x="1547664" y="908720"/>
            <a:ext cx="6292767" cy="5834302"/>
            <a:chOff x="1571604" y="857232"/>
            <a:chExt cx="6292767" cy="5834302"/>
          </a:xfrm>
        </p:grpSpPr>
        <p:grpSp>
          <p:nvGrpSpPr>
            <p:cNvPr id="3" name="Группа 23"/>
            <p:cNvGrpSpPr/>
            <p:nvPr/>
          </p:nvGrpSpPr>
          <p:grpSpPr>
            <a:xfrm>
              <a:off x="1571604" y="857232"/>
              <a:ext cx="6292767" cy="5834302"/>
              <a:chOff x="1571604" y="857232"/>
              <a:chExt cx="6292767" cy="5834302"/>
            </a:xfrm>
          </p:grpSpPr>
          <p:pic>
            <p:nvPicPr>
              <p:cNvPr id="18" name="Picture 2" descr="C:\Users\Сергей\Pictures\Рисунок1.pn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1571604" y="857232"/>
                <a:ext cx="6292767" cy="5834302"/>
              </a:xfrm>
              <a:prstGeom prst="rect">
                <a:avLst/>
              </a:prstGeom>
              <a:noFill/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2071670" y="1714488"/>
                <a:ext cx="5286412" cy="3357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Picture 24" descr="F:\опыт новое\смешарики\разное\Рисунок2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2123728" y="1484784"/>
                <a:ext cx="36287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24" descr="F:\опыт новое\смешарики\разное\Рисунок2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7164288" y="1484784"/>
                <a:ext cx="36287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579716" y="4241608"/>
              <a:ext cx="4286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/>
                <a:t>НО . ОРОГ</a:t>
              </a:r>
              <a:endParaRPr lang="ru-RU" sz="4800" b="1" dirty="0"/>
            </a:p>
          </p:txBody>
        </p:sp>
      </p:grpSp>
      <p:pic>
        <p:nvPicPr>
          <p:cNvPr id="27" name="Рисунок 52" descr="81386303_Solnce.pn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512" y="188640"/>
            <a:ext cx="138965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F:\опыт новое\смешарики\бараш\Рисунок1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4283" y="3929066"/>
            <a:ext cx="2430544" cy="274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267744" y="2780928"/>
            <a:ext cx="720080" cy="83099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</a:t>
            </a:r>
            <a:endParaRPr lang="ru-RU" sz="4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44208" y="2780928"/>
            <a:ext cx="720080" cy="83099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Ш</a:t>
            </a:r>
            <a:endParaRPr lang="ru-RU" sz="4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95936" y="4293096"/>
            <a:ext cx="576064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</a:t>
            </a:r>
            <a:endParaRPr lang="ru-RU" sz="4800" b="1" dirty="0"/>
          </a:p>
        </p:txBody>
      </p:sp>
      <p:pic>
        <p:nvPicPr>
          <p:cNvPr id="23" name="Picture 2" descr="C:\Users\Сергей\Pictures\Р4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16216" y="3717032"/>
            <a:ext cx="1248309" cy="970657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3286116" y="1714488"/>
            <a:ext cx="3003898" cy="2547949"/>
            <a:chOff x="3286116" y="1714488"/>
            <a:chExt cx="3003898" cy="2547949"/>
          </a:xfrm>
        </p:grpSpPr>
        <p:sp>
          <p:nvSpPr>
            <p:cNvPr id="20" name="Овал 19"/>
            <p:cNvSpPr/>
            <p:nvPr/>
          </p:nvSpPr>
          <p:spPr>
            <a:xfrm>
              <a:off x="4786314" y="3857628"/>
              <a:ext cx="214314" cy="21431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 descr="C:\Users\Сергей\Pictures\все подряд\игрушки\Рисунок6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3286116" y="1714488"/>
              <a:ext cx="3003898" cy="2547949"/>
            </a:xfrm>
            <a:prstGeom prst="rect">
              <a:avLst/>
            </a:prstGeom>
            <a:noFill/>
          </p:spPr>
        </p:pic>
      </p:grpSp>
      <p:grpSp>
        <p:nvGrpSpPr>
          <p:cNvPr id="21" name="Группа 59"/>
          <p:cNvGrpSpPr/>
          <p:nvPr/>
        </p:nvGrpSpPr>
        <p:grpSpPr>
          <a:xfrm>
            <a:off x="1428728" y="0"/>
            <a:ext cx="6715172" cy="1714488"/>
            <a:chOff x="1270891" y="3719481"/>
            <a:chExt cx="5704163" cy="1601005"/>
          </a:xfrm>
        </p:grpSpPr>
        <p:sp>
          <p:nvSpPr>
            <p:cNvPr id="24" name="Облако 23"/>
            <p:cNvSpPr/>
            <p:nvPr/>
          </p:nvSpPr>
          <p:spPr bwMode="auto">
            <a:xfrm>
              <a:off x="1270891" y="3719481"/>
              <a:ext cx="5704163" cy="1601005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TextBox 103"/>
            <p:cNvSpPr txBox="1">
              <a:spLocks noChangeArrowheads="1"/>
            </p:cNvSpPr>
            <p:nvPr/>
          </p:nvSpPr>
          <p:spPr bwMode="auto">
            <a:xfrm>
              <a:off x="1270891" y="3986318"/>
              <a:ext cx="5688633" cy="112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Нужна </a:t>
              </a:r>
              <a:r>
                <a:rPr lang="ru-RU" sz="36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помощь</a:t>
              </a:r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  <a:p>
              <a:pPr algn="ctr"/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Щелкни по картинке!</a:t>
              </a:r>
              <a:endParaRPr lang="ru-RU" sz="3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осоро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опыт новое\смешарики\разное\дома\мен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071810"/>
            <a:ext cx="791980" cy="805882"/>
          </a:xfrm>
          <a:prstGeom prst="rect">
            <a:avLst/>
          </a:prstGeom>
          <a:noFill/>
        </p:spPr>
      </p:pic>
      <p:grpSp>
        <p:nvGrpSpPr>
          <p:cNvPr id="2" name="Группа 24"/>
          <p:cNvGrpSpPr/>
          <p:nvPr/>
        </p:nvGrpSpPr>
        <p:grpSpPr>
          <a:xfrm>
            <a:off x="1547664" y="908720"/>
            <a:ext cx="6292767" cy="5834302"/>
            <a:chOff x="1571604" y="857232"/>
            <a:chExt cx="6292767" cy="5834302"/>
          </a:xfrm>
        </p:grpSpPr>
        <p:grpSp>
          <p:nvGrpSpPr>
            <p:cNvPr id="3" name="Группа 23"/>
            <p:cNvGrpSpPr/>
            <p:nvPr/>
          </p:nvGrpSpPr>
          <p:grpSpPr>
            <a:xfrm>
              <a:off x="1571604" y="857232"/>
              <a:ext cx="6292767" cy="5834302"/>
              <a:chOff x="1571604" y="857232"/>
              <a:chExt cx="6292767" cy="5834302"/>
            </a:xfrm>
          </p:grpSpPr>
          <p:pic>
            <p:nvPicPr>
              <p:cNvPr id="18" name="Picture 2" descr="C:\Users\Сергей\Pictures\Рисунок1.pn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1571604" y="857232"/>
                <a:ext cx="6292767" cy="5834302"/>
              </a:xfrm>
              <a:prstGeom prst="rect">
                <a:avLst/>
              </a:prstGeom>
              <a:noFill/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2071670" y="1714488"/>
                <a:ext cx="5286412" cy="3357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Picture 24" descr="F:\опыт новое\смешарики\разное\Рисунок2.p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2123728" y="1484784"/>
                <a:ext cx="36287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24" descr="F:\опыт новое\смешарики\разное\Рисунок2.p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164288" y="1484784"/>
                <a:ext cx="36287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579716" y="4241608"/>
              <a:ext cx="4286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/>
                <a:t>МИ</a:t>
              </a:r>
              <a:r>
                <a:rPr lang="ru-RU" sz="800" b="1" dirty="0" smtClean="0"/>
                <a:t> </a:t>
              </a:r>
              <a:r>
                <a:rPr lang="ru-RU" sz="4800" b="1" dirty="0" smtClean="0"/>
                <a:t> </a:t>
              </a:r>
              <a:r>
                <a:rPr lang="ru-RU" sz="1200" b="1" dirty="0" smtClean="0"/>
                <a:t> </a:t>
              </a:r>
              <a:r>
                <a:rPr lang="ru-RU" sz="800" b="1" dirty="0" smtClean="0"/>
                <a:t> </a:t>
              </a:r>
              <a:r>
                <a:rPr lang="ru-RU" sz="4800" b="1" dirty="0" smtClean="0"/>
                <a:t>. </a:t>
              </a:r>
              <a:r>
                <a:rPr lang="ru-RU" sz="1200" b="1" dirty="0" smtClean="0"/>
                <a:t> </a:t>
              </a:r>
              <a:r>
                <a:rPr lang="ru-RU" sz="800" b="1" dirty="0" smtClean="0"/>
                <a:t> </a:t>
              </a:r>
              <a:r>
                <a:rPr lang="ru-RU" sz="4800" b="1" dirty="0" smtClean="0"/>
                <a:t>КА</a:t>
              </a:r>
              <a:endParaRPr lang="ru-RU" sz="4800" b="1" dirty="0"/>
            </a:p>
          </p:txBody>
        </p:sp>
      </p:grpSp>
      <p:pic>
        <p:nvPicPr>
          <p:cNvPr id="27" name="Рисунок 52" descr="81386303_Solnce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504" y="0"/>
            <a:ext cx="138965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F:\опыт новое\смешарики\бараш\Рисунок1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4283" y="3929066"/>
            <a:ext cx="2430544" cy="274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267744" y="2780928"/>
            <a:ext cx="720080" cy="83099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</a:t>
            </a:r>
            <a:endParaRPr lang="ru-RU" sz="4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44208" y="2780928"/>
            <a:ext cx="720080" cy="83099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Ш</a:t>
            </a:r>
            <a:endParaRPr lang="ru-RU" sz="4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499992" y="4293096"/>
            <a:ext cx="576064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Ш</a:t>
            </a:r>
            <a:endParaRPr lang="ru-RU" sz="4800" b="1" dirty="0"/>
          </a:p>
        </p:txBody>
      </p:sp>
      <p:pic>
        <p:nvPicPr>
          <p:cNvPr id="22" name="Picture 2" descr="C:\Users\Сергей\Pictures\Р4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95736" y="3429000"/>
            <a:ext cx="1248309" cy="970657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3857620" y="1785926"/>
            <a:ext cx="2000264" cy="2473948"/>
            <a:chOff x="3923928" y="1844824"/>
            <a:chExt cx="2009384" cy="2545386"/>
          </a:xfrm>
        </p:grpSpPr>
        <p:sp>
          <p:nvSpPr>
            <p:cNvPr id="20" name="Овал 19"/>
            <p:cNvSpPr/>
            <p:nvPr/>
          </p:nvSpPr>
          <p:spPr>
            <a:xfrm>
              <a:off x="5000628" y="3929066"/>
              <a:ext cx="142876" cy="14287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C:\Users\Сергей\Pictures\все подряд\игрушки\Рисунок7.pn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3923928" y="1844824"/>
              <a:ext cx="2009384" cy="2545386"/>
            </a:xfrm>
            <a:prstGeom prst="rect">
              <a:avLst/>
            </a:prstGeom>
            <a:noFill/>
          </p:spPr>
        </p:pic>
      </p:grpSp>
      <p:grpSp>
        <p:nvGrpSpPr>
          <p:cNvPr id="23" name="Группа 59"/>
          <p:cNvGrpSpPr/>
          <p:nvPr/>
        </p:nvGrpSpPr>
        <p:grpSpPr>
          <a:xfrm>
            <a:off x="1428728" y="0"/>
            <a:ext cx="6715172" cy="1714488"/>
            <a:chOff x="1270891" y="3719481"/>
            <a:chExt cx="5704163" cy="1601005"/>
          </a:xfrm>
        </p:grpSpPr>
        <p:sp>
          <p:nvSpPr>
            <p:cNvPr id="24" name="Облако 23"/>
            <p:cNvSpPr/>
            <p:nvPr/>
          </p:nvSpPr>
          <p:spPr bwMode="auto">
            <a:xfrm>
              <a:off x="1270891" y="3719481"/>
              <a:ext cx="5704163" cy="1601005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TextBox 103"/>
            <p:cNvSpPr txBox="1">
              <a:spLocks noChangeArrowheads="1"/>
            </p:cNvSpPr>
            <p:nvPr/>
          </p:nvSpPr>
          <p:spPr bwMode="auto">
            <a:xfrm>
              <a:off x="1270891" y="3986318"/>
              <a:ext cx="5688633" cy="112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Нужна </a:t>
              </a:r>
              <a:r>
                <a:rPr lang="ru-RU" sz="36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помощь</a:t>
              </a:r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  <a:p>
              <a:pPr algn="ctr"/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Щелкни по картинке!</a:t>
              </a:r>
              <a:endParaRPr lang="ru-RU" sz="3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" name="Picture 2" descr="C:\Users\Сергей\Pictures\8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858148" y="5572140"/>
            <a:ext cx="1158875" cy="1152525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1714480" y="1857364"/>
            <a:ext cx="5500726" cy="3143272"/>
            <a:chOff x="1696880" y="280234"/>
            <a:chExt cx="4464357" cy="1450768"/>
          </a:xfrm>
        </p:grpSpPr>
        <p:sp>
          <p:nvSpPr>
            <p:cNvPr id="33" name="Выноска-облако 32"/>
            <p:cNvSpPr/>
            <p:nvPr/>
          </p:nvSpPr>
          <p:spPr>
            <a:xfrm>
              <a:off x="1696880" y="280234"/>
              <a:ext cx="4464357" cy="1450768"/>
            </a:xfrm>
            <a:prstGeom prst="cloudCallout">
              <a:avLst>
                <a:gd name="adj1" fmla="val -41112"/>
                <a:gd name="adj2" fmla="val 66489"/>
              </a:avLst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103"/>
            <p:cNvSpPr txBox="1">
              <a:spLocks noChangeArrowheads="1"/>
            </p:cNvSpPr>
            <p:nvPr/>
          </p:nvSpPr>
          <p:spPr bwMode="auto">
            <a:xfrm>
              <a:off x="2160709" y="642926"/>
              <a:ext cx="3429023" cy="952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Спасибо</a:t>
              </a:r>
            </a:p>
            <a:p>
              <a:pPr algn="ctr"/>
              <a:r>
                <a:rPr lang="ru-RU" sz="40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за помощь!</a:t>
              </a:r>
              <a:endParaRPr lang="ru-RU" sz="40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и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Сергей\Pictures\11 мая\5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348880"/>
            <a:ext cx="9144000" cy="4586046"/>
          </a:xfrm>
          <a:prstGeom prst="rect">
            <a:avLst/>
          </a:prstGeom>
          <a:noFill/>
        </p:spPr>
      </p:pic>
      <p:pic>
        <p:nvPicPr>
          <p:cNvPr id="68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noFill/>
        </p:spPr>
      </p:pic>
      <p:sp>
        <p:nvSpPr>
          <p:cNvPr id="66" name="Прямоугольник 65"/>
          <p:cNvSpPr/>
          <p:nvPr/>
        </p:nvSpPr>
        <p:spPr>
          <a:xfrm>
            <a:off x="0" y="0"/>
            <a:ext cx="9144000" cy="2276872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C:\Users\Сергей\Pictures\9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983908" y="5572140"/>
            <a:ext cx="1160092" cy="1154112"/>
          </a:xfrm>
          <a:prstGeom prst="rect">
            <a:avLst/>
          </a:prstGeom>
          <a:noFill/>
        </p:spPr>
      </p:pic>
      <p:sp>
        <p:nvSpPr>
          <p:cNvPr id="108" name="Овал 107"/>
          <p:cNvSpPr/>
          <p:nvPr/>
        </p:nvSpPr>
        <p:spPr bwMode="auto">
          <a:xfrm>
            <a:off x="7455296" y="2093210"/>
            <a:ext cx="1536501" cy="907143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Группа 52"/>
          <p:cNvGrpSpPr>
            <a:grpSpLocks/>
          </p:cNvGrpSpPr>
          <p:nvPr/>
        </p:nvGrpSpPr>
        <p:grpSpPr bwMode="auto">
          <a:xfrm>
            <a:off x="1885474" y="5445224"/>
            <a:ext cx="2450552" cy="872641"/>
            <a:chOff x="571472" y="1699097"/>
            <a:chExt cx="2450569" cy="872647"/>
          </a:xfrm>
        </p:grpSpPr>
        <p:sp>
          <p:nvSpPr>
            <p:cNvPr id="37" name="Двойная волна 36"/>
            <p:cNvSpPr/>
            <p:nvPr/>
          </p:nvSpPr>
          <p:spPr>
            <a:xfrm>
              <a:off x="571472" y="1699097"/>
              <a:ext cx="2450569" cy="872647"/>
            </a:xfrm>
            <a:prstGeom prst="doubleWave">
              <a:avLst/>
            </a:prstGeom>
            <a:solidFill>
              <a:srgbClr val="81C3FF"/>
            </a:solidFill>
            <a:ln>
              <a:solidFill>
                <a:srgbClr val="005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9728" y="1843114"/>
              <a:ext cx="2016238" cy="6463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. АРИК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25"/>
          <p:cNvGrpSpPr/>
          <p:nvPr/>
        </p:nvGrpSpPr>
        <p:grpSpPr>
          <a:xfrm>
            <a:off x="2987824" y="4581128"/>
            <a:ext cx="2571768" cy="864661"/>
            <a:chOff x="2214546" y="3786190"/>
            <a:chExt cx="2571768" cy="864661"/>
          </a:xfrm>
        </p:grpSpPr>
        <p:sp>
          <p:nvSpPr>
            <p:cNvPr id="27" name="Двойная волна 26"/>
            <p:cNvSpPr/>
            <p:nvPr/>
          </p:nvSpPr>
          <p:spPr bwMode="auto">
            <a:xfrm>
              <a:off x="2214546" y="3786190"/>
              <a:ext cx="2571768" cy="864661"/>
            </a:xfrm>
            <a:prstGeom prst="doubleWave">
              <a:avLst/>
            </a:prstGeom>
            <a:solidFill>
              <a:srgbClr val="81C3FF"/>
            </a:solidFill>
            <a:ln>
              <a:solidFill>
                <a:srgbClr val="005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2285984" y="3929066"/>
              <a:ext cx="247651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. АПОГИ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" name="Рисунок 28" descr="монетка.png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580112" y="5805264"/>
            <a:ext cx="357190" cy="761797"/>
          </a:xfrm>
          <a:prstGeom prst="rect">
            <a:avLst/>
          </a:prstGeom>
        </p:spPr>
      </p:pic>
      <p:grpSp>
        <p:nvGrpSpPr>
          <p:cNvPr id="5" name="Группа 29"/>
          <p:cNvGrpSpPr/>
          <p:nvPr/>
        </p:nvGrpSpPr>
        <p:grpSpPr>
          <a:xfrm>
            <a:off x="3635896" y="3356992"/>
            <a:ext cx="2571768" cy="864661"/>
            <a:chOff x="2285984" y="4286256"/>
            <a:chExt cx="2571768" cy="864661"/>
          </a:xfrm>
        </p:grpSpPr>
        <p:sp>
          <p:nvSpPr>
            <p:cNvPr id="31" name="Двойная волна 30"/>
            <p:cNvSpPr/>
            <p:nvPr/>
          </p:nvSpPr>
          <p:spPr bwMode="auto">
            <a:xfrm>
              <a:off x="2285984" y="4286256"/>
              <a:ext cx="2571768" cy="864661"/>
            </a:xfrm>
            <a:prstGeom prst="doubleWave">
              <a:avLst/>
            </a:prstGeom>
            <a:solidFill>
              <a:srgbClr val="81C3FF"/>
            </a:solidFill>
            <a:ln>
              <a:solidFill>
                <a:srgbClr val="005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2285984" y="4429132"/>
              <a:ext cx="2476517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МАЛЫ </a:t>
              </a:r>
              <a:r>
                <a:rPr lang="ru-RU" sz="3200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ru-RU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3" name="Рисунок 32" descr="монетка.png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228184" y="5805264"/>
            <a:ext cx="335729" cy="716024"/>
          </a:xfrm>
          <a:prstGeom prst="rect">
            <a:avLst/>
          </a:prstGeom>
        </p:spPr>
      </p:pic>
      <p:grpSp>
        <p:nvGrpSpPr>
          <p:cNvPr id="6" name="Группа 38"/>
          <p:cNvGrpSpPr/>
          <p:nvPr/>
        </p:nvGrpSpPr>
        <p:grpSpPr>
          <a:xfrm>
            <a:off x="3714744" y="4000504"/>
            <a:ext cx="2571768" cy="864661"/>
            <a:chOff x="2214546" y="3786190"/>
            <a:chExt cx="2571768" cy="864661"/>
          </a:xfrm>
        </p:grpSpPr>
        <p:sp>
          <p:nvSpPr>
            <p:cNvPr id="41" name="Двойная волна 40"/>
            <p:cNvSpPr/>
            <p:nvPr/>
          </p:nvSpPr>
          <p:spPr bwMode="auto">
            <a:xfrm>
              <a:off x="2214546" y="3786190"/>
              <a:ext cx="2571768" cy="864661"/>
            </a:xfrm>
            <a:prstGeom prst="doubleWave">
              <a:avLst/>
            </a:prstGeom>
            <a:solidFill>
              <a:srgbClr val="81C3FF"/>
            </a:solidFill>
            <a:ln>
              <a:solidFill>
                <a:srgbClr val="005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2285984" y="3929066"/>
              <a:ext cx="247651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МЕ . ОК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9" name="Рисунок 38" descr="монетка.png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452320" y="5805264"/>
            <a:ext cx="335729" cy="716024"/>
          </a:xfrm>
          <a:prstGeom prst="rect">
            <a:avLst/>
          </a:prstGeom>
        </p:spPr>
      </p:pic>
      <p:pic>
        <p:nvPicPr>
          <p:cNvPr id="43" name="Рисунок 42" descr="монетка.png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804248" y="5805264"/>
            <a:ext cx="335729" cy="716024"/>
          </a:xfrm>
          <a:prstGeom prst="rect">
            <a:avLst/>
          </a:prstGeom>
        </p:spPr>
      </p:pic>
      <p:grpSp>
        <p:nvGrpSpPr>
          <p:cNvPr id="8" name="Группа 55"/>
          <p:cNvGrpSpPr/>
          <p:nvPr/>
        </p:nvGrpSpPr>
        <p:grpSpPr>
          <a:xfrm>
            <a:off x="4932040" y="4653136"/>
            <a:ext cx="2571768" cy="864661"/>
            <a:chOff x="4143372" y="2000240"/>
            <a:chExt cx="2571768" cy="864661"/>
          </a:xfrm>
        </p:grpSpPr>
        <p:sp>
          <p:nvSpPr>
            <p:cNvPr id="58" name="Двойная волна 57"/>
            <p:cNvSpPr/>
            <p:nvPr/>
          </p:nvSpPr>
          <p:spPr bwMode="auto">
            <a:xfrm>
              <a:off x="4143372" y="2000240"/>
              <a:ext cx="2571768" cy="864661"/>
            </a:xfrm>
            <a:prstGeom prst="doubleWave">
              <a:avLst/>
            </a:prstGeom>
            <a:solidFill>
              <a:srgbClr val="81C3FF"/>
            </a:solidFill>
            <a:ln>
              <a:solidFill>
                <a:srgbClr val="005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214810" y="2143116"/>
              <a:ext cx="247651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ПЕ . ОК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223" name="Рисунок 52" descr="81386303_Solnce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11430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49"/>
          <p:cNvGrpSpPr/>
          <p:nvPr/>
        </p:nvGrpSpPr>
        <p:grpSpPr>
          <a:xfrm>
            <a:off x="1857356" y="5429264"/>
            <a:ext cx="2450552" cy="872641"/>
            <a:chOff x="2411760" y="836712"/>
            <a:chExt cx="2450552" cy="872641"/>
          </a:xfrm>
        </p:grpSpPr>
        <p:sp>
          <p:nvSpPr>
            <p:cNvPr id="53" name="Двойная волна 52"/>
            <p:cNvSpPr/>
            <p:nvPr/>
          </p:nvSpPr>
          <p:spPr bwMode="auto">
            <a:xfrm>
              <a:off x="2411760" y="836712"/>
              <a:ext cx="2450552" cy="872641"/>
            </a:xfrm>
            <a:prstGeom prst="doubleWave">
              <a:avLst/>
            </a:prstGeom>
            <a:solidFill>
              <a:srgbClr val="81C3FF"/>
            </a:solidFill>
            <a:ln>
              <a:solidFill>
                <a:srgbClr val="005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2627784" y="980728"/>
              <a:ext cx="201622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ШАРИК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66"/>
          <p:cNvGrpSpPr/>
          <p:nvPr/>
        </p:nvGrpSpPr>
        <p:grpSpPr>
          <a:xfrm>
            <a:off x="3000364" y="4572008"/>
            <a:ext cx="2571768" cy="864661"/>
            <a:chOff x="2987824" y="4581128"/>
            <a:chExt cx="2571768" cy="864661"/>
          </a:xfrm>
        </p:grpSpPr>
        <p:sp>
          <p:nvSpPr>
            <p:cNvPr id="69" name="Двойная волна 68"/>
            <p:cNvSpPr/>
            <p:nvPr/>
          </p:nvSpPr>
          <p:spPr bwMode="auto">
            <a:xfrm>
              <a:off x="2987824" y="4581128"/>
              <a:ext cx="2571768" cy="864661"/>
            </a:xfrm>
            <a:prstGeom prst="doubleWave">
              <a:avLst/>
            </a:prstGeom>
            <a:solidFill>
              <a:srgbClr val="81C3FF"/>
            </a:solidFill>
            <a:ln>
              <a:solidFill>
                <a:srgbClr val="005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TextBox 69"/>
            <p:cNvSpPr txBox="1"/>
            <p:nvPr/>
          </p:nvSpPr>
          <p:spPr bwMode="auto">
            <a:xfrm>
              <a:off x="3059832" y="4725144"/>
              <a:ext cx="247651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САПОГИ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59"/>
          <p:cNvGrpSpPr/>
          <p:nvPr/>
        </p:nvGrpSpPr>
        <p:grpSpPr>
          <a:xfrm>
            <a:off x="4929190" y="4643446"/>
            <a:ext cx="2571768" cy="864661"/>
            <a:chOff x="4788024" y="3933056"/>
            <a:chExt cx="2571768" cy="864661"/>
          </a:xfrm>
        </p:grpSpPr>
        <p:sp>
          <p:nvSpPr>
            <p:cNvPr id="65" name="Двойная волна 64"/>
            <p:cNvSpPr/>
            <p:nvPr/>
          </p:nvSpPr>
          <p:spPr bwMode="auto">
            <a:xfrm>
              <a:off x="4788024" y="3933056"/>
              <a:ext cx="2571768" cy="864661"/>
            </a:xfrm>
            <a:prstGeom prst="doubleWave">
              <a:avLst/>
            </a:prstGeom>
            <a:solidFill>
              <a:srgbClr val="81C3FF"/>
            </a:solidFill>
            <a:ln>
              <a:solidFill>
                <a:srgbClr val="005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" name="TextBox 66"/>
            <p:cNvSpPr txBox="1"/>
            <p:nvPr/>
          </p:nvSpPr>
          <p:spPr bwMode="auto">
            <a:xfrm>
              <a:off x="4860032" y="4077072"/>
              <a:ext cx="247651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ПЕСОК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Группа 70"/>
          <p:cNvGrpSpPr/>
          <p:nvPr/>
        </p:nvGrpSpPr>
        <p:grpSpPr>
          <a:xfrm>
            <a:off x="6143636" y="4000504"/>
            <a:ext cx="2571768" cy="864661"/>
            <a:chOff x="1357290" y="4500570"/>
            <a:chExt cx="2571768" cy="864661"/>
          </a:xfrm>
        </p:grpSpPr>
        <p:sp>
          <p:nvSpPr>
            <p:cNvPr id="74" name="Двойная волна 73"/>
            <p:cNvSpPr/>
            <p:nvPr/>
          </p:nvSpPr>
          <p:spPr bwMode="auto">
            <a:xfrm>
              <a:off x="1357290" y="4500570"/>
              <a:ext cx="2571768" cy="864661"/>
            </a:xfrm>
            <a:prstGeom prst="doubleWave">
              <a:avLst/>
            </a:prstGeom>
            <a:solidFill>
              <a:srgbClr val="81C3FF"/>
            </a:solidFill>
            <a:ln>
              <a:solidFill>
                <a:srgbClr val="005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5" name="TextBox 74"/>
            <p:cNvSpPr txBox="1"/>
            <p:nvPr/>
          </p:nvSpPr>
          <p:spPr bwMode="auto">
            <a:xfrm>
              <a:off x="1428728" y="4643446"/>
              <a:ext cx="247651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ПУ . КА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75"/>
          <p:cNvGrpSpPr/>
          <p:nvPr/>
        </p:nvGrpSpPr>
        <p:grpSpPr>
          <a:xfrm>
            <a:off x="6143636" y="4000504"/>
            <a:ext cx="2571768" cy="864661"/>
            <a:chOff x="2000232" y="1000108"/>
            <a:chExt cx="2571768" cy="864661"/>
          </a:xfrm>
        </p:grpSpPr>
        <p:sp>
          <p:nvSpPr>
            <p:cNvPr id="77" name="Двойная волна 76"/>
            <p:cNvSpPr/>
            <p:nvPr/>
          </p:nvSpPr>
          <p:spPr bwMode="auto">
            <a:xfrm>
              <a:off x="2000232" y="1000108"/>
              <a:ext cx="2571768" cy="864661"/>
            </a:xfrm>
            <a:prstGeom prst="doubleWave">
              <a:avLst/>
            </a:prstGeom>
            <a:solidFill>
              <a:srgbClr val="81C3FF"/>
            </a:solidFill>
            <a:ln>
              <a:solidFill>
                <a:srgbClr val="005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2071670" y="1142984"/>
              <a:ext cx="247651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ПУШКА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365226" y="405669"/>
            <a:ext cx="2701176" cy="1715913"/>
            <a:chOff x="5426716" y="1736022"/>
            <a:chExt cx="2701176" cy="1715913"/>
          </a:xfrm>
        </p:grpSpPr>
        <p:sp>
          <p:nvSpPr>
            <p:cNvPr id="79" name="Выноска-облако 78"/>
            <p:cNvSpPr/>
            <p:nvPr/>
          </p:nvSpPr>
          <p:spPr>
            <a:xfrm rot="21357731" flipH="1">
              <a:off x="5426716" y="1736022"/>
              <a:ext cx="2701176" cy="1715913"/>
            </a:xfrm>
            <a:prstGeom prst="cloudCallout">
              <a:avLst>
                <a:gd name="adj1" fmla="val -62507"/>
                <a:gd name="adj2" fmla="val 63849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990548" y="2116147"/>
              <a:ext cx="1643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C00000"/>
                  </a:solidFill>
                </a:rPr>
                <a:t>УРА!</a:t>
              </a:r>
              <a:endParaRPr lang="ru-RU" sz="4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" name="Группа 59"/>
          <p:cNvGrpSpPr/>
          <p:nvPr/>
        </p:nvGrpSpPr>
        <p:grpSpPr>
          <a:xfrm>
            <a:off x="142844" y="142852"/>
            <a:ext cx="7267031" cy="2224745"/>
            <a:chOff x="1157937" y="3786189"/>
            <a:chExt cx="5745109" cy="1947547"/>
          </a:xfrm>
        </p:grpSpPr>
        <p:sp>
          <p:nvSpPr>
            <p:cNvPr id="47" name="Облако 46"/>
            <p:cNvSpPr/>
            <p:nvPr/>
          </p:nvSpPr>
          <p:spPr bwMode="auto">
            <a:xfrm>
              <a:off x="1609752" y="3786189"/>
              <a:ext cx="4574626" cy="187611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8" name="TextBox 103"/>
            <p:cNvSpPr txBox="1">
              <a:spLocks noChangeArrowheads="1"/>
            </p:cNvSpPr>
            <p:nvPr/>
          </p:nvSpPr>
          <p:spPr bwMode="auto">
            <a:xfrm>
              <a:off x="1157937" y="4036338"/>
              <a:ext cx="5745109" cy="1697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Плыви, выбирая волны со </a:t>
              </a:r>
            </a:p>
            <a:p>
              <a:pPr algn="ctr"/>
              <a:r>
                <a:rPr lang="ru-RU" sz="3200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словами, в которые нужно </a:t>
              </a:r>
            </a:p>
            <a:p>
              <a:pPr algn="ctr"/>
              <a:r>
                <a:rPr lang="ru-RU" sz="3200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вставить букву </a:t>
              </a:r>
              <a:r>
                <a:rPr lang="ru-RU" sz="32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Ш</a:t>
              </a:r>
              <a:r>
                <a:rPr lang="ru-RU" sz="3200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ctr"/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ru-R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Группа 59"/>
          <p:cNvGrpSpPr/>
          <p:nvPr/>
        </p:nvGrpSpPr>
        <p:grpSpPr>
          <a:xfrm>
            <a:off x="755576" y="116632"/>
            <a:ext cx="5786478" cy="2143140"/>
            <a:chOff x="1609752" y="3786189"/>
            <a:chExt cx="4574626" cy="1876110"/>
          </a:xfrm>
        </p:grpSpPr>
        <p:sp>
          <p:nvSpPr>
            <p:cNvPr id="84" name="Облако 83"/>
            <p:cNvSpPr/>
            <p:nvPr/>
          </p:nvSpPr>
          <p:spPr bwMode="auto">
            <a:xfrm>
              <a:off x="1609752" y="3786189"/>
              <a:ext cx="4574626" cy="187611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5" name="TextBox 103"/>
            <p:cNvSpPr txBox="1">
              <a:spLocks noChangeArrowheads="1"/>
            </p:cNvSpPr>
            <p:nvPr/>
          </p:nvSpPr>
          <p:spPr bwMode="auto">
            <a:xfrm>
              <a:off x="1803066" y="4184364"/>
              <a:ext cx="4179287" cy="1320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400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Помоги КАР-КАРЫЧУ </a:t>
              </a:r>
            </a:p>
            <a:p>
              <a:pPr algn="ctr"/>
              <a:r>
                <a:rPr lang="ru-RU" sz="3400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доплыть до острова</a:t>
              </a:r>
            </a:p>
            <a:p>
              <a:pPr algn="ctr"/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ru-R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 descr="F:\опыт новое\смешарики\взяла\ааааа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-214346" y="4357694"/>
            <a:ext cx="2224087" cy="2371725"/>
          </a:xfrm>
          <a:prstGeom prst="rect">
            <a:avLst/>
          </a:prstGeom>
          <a:noFill/>
        </p:spPr>
      </p:pic>
      <p:pic>
        <p:nvPicPr>
          <p:cNvPr id="2051" name="Picture 3" descr="C:\Users\Сергей\Pictures\3.png"/>
          <p:cNvPicPr>
            <a:picLocks noChangeAspect="1" noChangeArrowheads="1"/>
          </p:cNvPicPr>
          <p:nvPr/>
        </p:nvPicPr>
        <p:blipFill>
          <a:blip r:embed="rId15" cstate="email"/>
          <a:stretch>
            <a:fillRect/>
          </a:stretch>
        </p:blipFill>
        <p:spPr bwMode="auto">
          <a:xfrm>
            <a:off x="2339752" y="5085184"/>
            <a:ext cx="1033173" cy="928694"/>
          </a:xfrm>
          <a:prstGeom prst="rect">
            <a:avLst/>
          </a:prstGeom>
          <a:noFill/>
        </p:spPr>
      </p:pic>
      <p:pic>
        <p:nvPicPr>
          <p:cNvPr id="51" name="Рисунок 50" descr="ии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4500562" y="5715016"/>
            <a:ext cx="928694" cy="834781"/>
          </a:xfrm>
          <a:prstGeom prst="rect">
            <a:avLst/>
          </a:prstGeom>
        </p:spPr>
      </p:pic>
      <p:grpSp>
        <p:nvGrpSpPr>
          <p:cNvPr id="11" name="Группа 48"/>
          <p:cNvGrpSpPr/>
          <p:nvPr/>
        </p:nvGrpSpPr>
        <p:grpSpPr>
          <a:xfrm>
            <a:off x="3714744" y="4071942"/>
            <a:ext cx="2571768" cy="864661"/>
            <a:chOff x="2627784" y="2204864"/>
            <a:chExt cx="2571768" cy="864661"/>
          </a:xfrm>
        </p:grpSpPr>
        <p:sp>
          <p:nvSpPr>
            <p:cNvPr id="52" name="Двойная волна 51"/>
            <p:cNvSpPr/>
            <p:nvPr/>
          </p:nvSpPr>
          <p:spPr bwMode="auto">
            <a:xfrm>
              <a:off x="2627784" y="2204864"/>
              <a:ext cx="2571768" cy="864661"/>
            </a:xfrm>
            <a:prstGeom prst="doubleWave">
              <a:avLst/>
            </a:prstGeom>
            <a:solidFill>
              <a:srgbClr val="81C3FF"/>
            </a:solidFill>
            <a:ln>
              <a:solidFill>
                <a:srgbClr val="005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2699792" y="2348880"/>
              <a:ext cx="247651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МЕШОК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59"/>
          <p:cNvGrpSpPr/>
          <p:nvPr/>
        </p:nvGrpSpPr>
        <p:grpSpPr>
          <a:xfrm>
            <a:off x="3643306" y="3357562"/>
            <a:ext cx="2571768" cy="864661"/>
            <a:chOff x="2627784" y="2204864"/>
            <a:chExt cx="2571768" cy="864661"/>
          </a:xfrm>
        </p:grpSpPr>
        <p:sp>
          <p:nvSpPr>
            <p:cNvPr id="63" name="Двойная волна 62"/>
            <p:cNvSpPr/>
            <p:nvPr/>
          </p:nvSpPr>
          <p:spPr bwMode="auto">
            <a:xfrm>
              <a:off x="2627784" y="2204864"/>
              <a:ext cx="2571768" cy="864661"/>
            </a:xfrm>
            <a:prstGeom prst="doubleWave">
              <a:avLst/>
            </a:prstGeom>
            <a:solidFill>
              <a:srgbClr val="81C3FF"/>
            </a:solidFill>
            <a:ln>
              <a:solidFill>
                <a:srgbClr val="005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" name="TextBox 63"/>
            <p:cNvSpPr txBox="1"/>
            <p:nvPr/>
          </p:nvSpPr>
          <p:spPr bwMode="auto">
            <a:xfrm>
              <a:off x="2627784" y="2348880"/>
              <a:ext cx="247651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  <a:cs typeface="Arial" pitchFamily="34" charset="0"/>
                </a:rPr>
                <a:t>МАЛЫШ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58"/>
          <p:cNvGrpSpPr/>
          <p:nvPr/>
        </p:nvGrpSpPr>
        <p:grpSpPr>
          <a:xfrm>
            <a:off x="5643570" y="1285860"/>
            <a:ext cx="1928826" cy="1861717"/>
            <a:chOff x="3714744" y="3645726"/>
            <a:chExt cx="2143140" cy="2147469"/>
          </a:xfrm>
        </p:grpSpPr>
        <p:pic>
          <p:nvPicPr>
            <p:cNvPr id="72" name="Picture 2" descr="C:\Users\Сергей\Pictures\пирппппп.png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3714744" y="3645726"/>
              <a:ext cx="2143140" cy="2147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Овал 72"/>
            <p:cNvSpPr/>
            <p:nvPr/>
          </p:nvSpPr>
          <p:spPr>
            <a:xfrm>
              <a:off x="5143504" y="4572008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0" name="Picture 2" descr="F:\опыт новое\смешарики\взяла\ааааа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357818" y="1500174"/>
            <a:ext cx="2357454" cy="2513945"/>
          </a:xfrm>
          <a:prstGeom prst="rect">
            <a:avLst/>
          </a:prstGeom>
          <a:noFill/>
        </p:spPr>
      </p:pic>
      <p:pic>
        <p:nvPicPr>
          <p:cNvPr id="81" name="Рисунок 110" descr="вввв.png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790244">
            <a:off x="5385651" y="2408787"/>
            <a:ext cx="1169372" cy="9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Сергей\Pictures\11 мая\0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588224" y="268488"/>
            <a:ext cx="2399296" cy="2268685"/>
          </a:xfrm>
          <a:prstGeom prst="rect">
            <a:avLst/>
          </a:prstGeom>
          <a:noFill/>
        </p:spPr>
      </p:pic>
      <p:pic>
        <p:nvPicPr>
          <p:cNvPr id="8242" name="Рисунок 110" descr="вввв.png"/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969854" y="1921119"/>
            <a:ext cx="1093708" cy="92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моги Кар-Карыч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000"/>
                            </p:stCondLst>
                            <p:childTnLst>
                              <p:par>
                                <p:cTn id="71" presetID="42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C 0.00087 -0.00717 0.00104 -0.01389 0.00486 -0.0162 C 0.00747 -0.01574 0.01007 -0.01504 0.01267 -0.01504 C 0.01667 -0.01504 0.02083 -0.01458 0.025 -0.0162 C 0.02552 -0.01643 0.025 -0.01875 0.02535 -0.0199 C 0.0276 -0.02639 0.02986 -0.03657 0.03316 -0.04097 C 0.03819 -0.04791 0.04566 -0.04305 0.05191 -0.04352 C 0.05417 -0.04838 0.05608 -0.05509 0.05816 -0.06088 C 0.05955 -0.0706 0.06354 -0.07639 0.06858 -0.07847 C 0.06997 -0.07824 0.07813 -0.07546 0.08073 -0.07847 C 0.08125 -0.07916 0.08108 -0.08194 0.08125 -0.08333 C 0.08264 -0.08657 0.0842 -0.08912 0.08576 -0.09213 C 0.08698 -0.09444 0.08976 -0.09953 0.08976 -0.0993 C 0.09045 -0.10347 0.09149 -0.10648 0.09219 -0.11041 C 0.09288 -0.11898 0.09479 -0.12523 0.09931 -0.12777 C 0.1059 -0.12731 0.10903 -0.12615 0.11476 -0.12291 C 0.12101 -0.12407 0.11944 -0.12291 0.12309 -0.12916 C 0.12379 -0.13426 0.12552 -0.13865 0.12813 -0.14027 C 0.13021 -0.13912 0.13177 -0.13796 0.1342 -0.13796 " pathEditMode="relative" rAng="0" ptsTypes="ffffffffffffffffffA">
                                      <p:cBhvr>
                                        <p:cTn id="8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th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wawa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2 -0.13796 C 0.1335 -0.16759 0.13194 -0.1993 0.1342 -0.2287 C 0.13472 -0.23611 0.14739 -0.23912 0.14739 -0.23889 C 0.14982 -0.23796 0.15191 -0.23703 0.15434 -0.23564 C 0.15555 -0.23518 0.15781 -0.23379 0.15781 -0.23356 C 0.16371 -0.23981 0.16284 -0.24375 0.16389 -0.25463 C 0.16527 -0.26875 0.16718 -0.28264 0.1684 -0.29676 C 0.16961 -0.30902 0.16892 -0.31852 0.17795 -0.32291 C 0.1835 -0.32222 0.18889 -0.32106 0.19444 -0.32106 C 0.196 -0.32106 0.19809 -0.32106 0.19913 -0.32291 C 0.20399 -0.33148 0.20468 -0.36064 0.20607 -0.37152 C 0.20642 -0.375 0.20746 -0.38171 0.20972 -0.38379 C 0.2118 -0.38588 0.21684 -0.38727 0.21684 -0.38703 C 0.2243 -0.38588 0.22812 -0.38472 0.23455 -0.39074 C 0.23611 -0.39768 0.23767 -0.40463 0.23923 -0.4118 C 0.23958 -0.41342 0.23958 -0.41551 0.24027 -0.41689 C 0.24114 -0.41805 0.24271 -0.41805 0.24392 -0.41852 C 0.24791 -0.41805 0.25191 -0.41805 0.25573 -0.41689 C 0.25989 -0.41527 0.26076 -0.40879 0.2651 -0.40648 C 0.2743 -0.40926 0.26996 -0.40856 0.27465 -0.41852 C 0.27604 -0.43078 0.27586 -0.42546 0.27586 -0.43426 " pathEditMode="relative" rAng="0" ptsTypes="ffffffffffffffffffffA">
                                      <p:cBhvr>
                                        <p:cTn id="1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th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08 -0.40787 C 0.28281 -0.40926 0.28594 -0.40926 0.29271 -0.40926 C 0.29601 -0.40695 0.29861 -0.40301 0.30226 -0.40209 C 0.30434 -0.40209 0.30868 -0.39931 0.30868 -0.39838 C 0.32257 -0.40209 0.31719 -0.39931 0.32691 -0.40301 C 0.32934 -0.40417 0.33333 -0.40579 0.33333 -0.40417 C 0.35365 -0.40417 0.34271 -0.40695 0.35174 -0.39838 C 0.35313 -0.39491 0.35399 -0.39283 0.35816 -0.3919 C 0.36719 -0.38565 0.37379 -0.38843 0.38507 -0.38681 C 0.39271 -0.38241 0.38924 -0.37061 0.39688 -0.36574 C 0.40295 -0.36135 0.41771 -0.36204 0.41771 -0.3507 " pathEditMode="relative" rAng="0" ptsTypes="ffffffffffA">
                                      <p:cBhvr>
                                        <p:cTn id="15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th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wawa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7731 C -0.0191 0.0743 -0.0191 0.07291 -0.02379 0.07106 C -0.02986 0.06852 -0.04271 0.06574 -0.04931 0.06504 C -0.06111 0.06204 -0.08004 0.06643 -0.08941 0.07222 C -0.09358 0.07477 -0.09809 0.07778 -0.10347 0.0794 C -0.1066 0.08032 -0.11042 0.08055 -0.11372 0.08125 C -0.12483 0.08079 -0.13802 0.08102 -0.14948 0.07824 C -0.15504 0.07546 -0.16129 0.07315 -0.16771 0.07222 C -0.18872 0.06111 -0.20851 0.04861 -0.23351 0.04236 C -0.25938 0.04305 -0.2625 0.0412 -0.27934 0.04537 C -0.28073 0.04606 -0.28194 0.04676 -0.28368 0.04745 C -0.28507 0.04791 -0.28646 0.04791 -0.28785 0.04838 C -0.28958 0.04907 -0.29063 0.05046 -0.29219 0.05139 C -0.29323 0.05208 -0.29514 0.05301 -0.29635 0.05347 C -0.30156 0.05555 -0.30694 0.05648 -0.31198 0.05856 C -0.31944 0.0618 -0.32448 0.0662 -0.33194 0.06898 C -0.3467 0.0743 -0.36389 0.07523 -0.37778 0.08125 C -0.42483 0.07986 -0.40208 0.08217 -0.42639 0.07616 C -0.4349 0.07014 -0.44531 0.06574 -0.45486 0.06065 C -0.45972 0.0581 -0.46198 0.05602 -0.46771 0.05463 C -0.47951 0.04861 -0.49236 0.04537 -0.50625 0.04421 C -0.51892 0.04166 -0.51754 0.04236 -0.53646 0.04329 C -0.54844 0.04491 -0.55608 0.04954 -0.56649 0.05463 C -0.58559 0.06389 -0.56719 0.05903 -0.57934 0.0618 C -0.58542 0.06875 -0.60504 0.07315 -0.61632 0.07523 C -0.63281 0.07477 -0.64722 0.07708 -0.66076 0.07106 C -0.66406 0.06713 -0.66806 0.06551 -0.67326 0.06273 C -0.68021 0.05532 -0.67135 0.06435 -0.68194 0.05671 C -0.68333 0.05579 -0.68368 0.0544 -0.6849 0.05347 C -0.6908 0.04977 -0.69184 0.04977 -0.69792 0.04838 C -0.71337 0.04051 -0.73212 0.04097 -0.75052 0.04028 C -0.75417 0.04051 -0.75816 0.04051 -0.76163 0.0412 C -0.7684 0.04259 -0.77465 0.04768 -0.78038 0.05046 C -0.78403 0.05231 -0.78906 0.05208 -0.79306 0.05254 C -0.80399 0.05 -0.79167 0.05347 -0.80052 0.04838 C -0.80104 0.04815 -0.81667 0.04236 -0.81719 0.04236 C -0.82135 0.04143 -0.82899 0.0412 -0.82899 0.04143 " pathEditMode="relative" rAng="0" ptsTypes="ffffffffffffffffffffffffffffffffffffA">
                                      <p:cBhvr>
                                        <p:cTn id="2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-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th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71 -0.3507 C 0.41771 -0.3544 0.41771 -0.35903 0.41788 -0.36088 C 0.41962 -0.36273 0.42118 -0.3588 0.4224 -0.35764 C 0.42743 -0.35347 0.43142 -0.34352 0.43542 -0.33496 C 0.43663 -0.32361 0.44566 -0.29491 0.44983 -0.29213 C 0.45278 -0.28959 0.45642 -0.28959 0.45972 -0.28889 C 0.46493 -0.28472 0.46701 -0.28033 0.47049 -0.26945 C 0.47274 -0.24607 0.47257 -0.22408 0.47708 -0.20394 C 0.48247 -0.1581 0.49774 -0.15787 0.51076 -0.1544 C 0.51858 -0.13889 0.51563 -0.14676 0.52083 -0.13218 C 0.52292 -0.11158 0.52726 -0.09514 0.53281 -0.08287 C 0.53663 -0.06574 0.54167 -0.05324 0.54809 -0.04653 C 0.56129 -0.05 0.55938 -0.05486 0.57014 -0.05949 C 0.57292 -0.05857 0.57951 -0.05834 0.58316 -0.05324 C 0.58785 -0.0456 0.59115 -0.03148 0.59601 -0.02593 C 0.60521 -0.03033 0.60868 -0.03079 0.61146 -0.05602 C 0.61059 -0.075 0.6033 -0.12384 0.61476 -0.12871 C 0.61927 -0.13033 0.62344 -0.13102 0.62795 -0.13218 C 0.62847 -0.13866 0.63004 -0.14468 0.63004 -0.15139 C 0.63056 -0.17408 0.63004 -0.19792 0.63108 -0.22037 C 0.63177 -0.22709 0.63941 -0.23148 0.64097 -0.23264 C 0.64184 -0.23982 0.64236 -0.24584 0.64323 -0.25232 C 0.64601 -0.27292 0.63785 -0.29838 0.63559 -0.31505 C 0.63368 -0.32755 0.63264 -0.34144 0.63108 -0.3544 C 0.63194 -0.36088 0.63333 -0.3669 0.63333 -0.37384 C 0.63333 -0.37963 0.63212 -0.38912 0.63212 -0.38889 " pathEditMode="relative" rAng="0" ptsTypes="fffffffffffffffffffffffffA">
                                      <p:cBhvr>
                                        <p:cTn id="2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1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th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000"/>
                            </p:stCondLst>
                            <p:childTnLst>
                              <p:par>
                                <p:cTn id="2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77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770" decel="100000"/>
                                        <p:tgtEl>
                                          <p:spTgt spid="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8" dur="77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0" dur="77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у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8" name="Рисунок 52" descr="81386303_Solnce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0"/>
            <a:ext cx="1353931" cy="132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Группа 30"/>
          <p:cNvGrpSpPr>
            <a:grpSpLocks/>
          </p:cNvGrpSpPr>
          <p:nvPr/>
        </p:nvGrpSpPr>
        <p:grpSpPr bwMode="auto">
          <a:xfrm>
            <a:off x="1000100" y="5643578"/>
            <a:ext cx="763645" cy="971550"/>
            <a:chOff x="4788024" y="1062514"/>
            <a:chExt cx="1086643" cy="1321414"/>
          </a:xfrm>
        </p:grpSpPr>
        <p:pic>
          <p:nvPicPr>
            <p:cNvPr id="63" name="Рисунок 31" descr="яблоеппп.pn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588905">
              <a:off x="4788024" y="1062514"/>
              <a:ext cx="1086643" cy="1321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Рисунок 32" descr="мкуу.pn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rot="20809692">
              <a:off x="4790211" y="1515390"/>
              <a:ext cx="667121" cy="640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Группа 30"/>
          <p:cNvGrpSpPr>
            <a:grpSpLocks/>
          </p:cNvGrpSpPr>
          <p:nvPr/>
        </p:nvGrpSpPr>
        <p:grpSpPr bwMode="auto">
          <a:xfrm>
            <a:off x="2214546" y="5572140"/>
            <a:ext cx="763645" cy="971550"/>
            <a:chOff x="4788024" y="1062514"/>
            <a:chExt cx="1086643" cy="1321414"/>
          </a:xfrm>
        </p:grpSpPr>
        <p:pic>
          <p:nvPicPr>
            <p:cNvPr id="66" name="Рисунок 31" descr="яблоеппп.pn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588905">
              <a:off x="4788024" y="1062514"/>
              <a:ext cx="1086643" cy="1321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Рисунок 32" descr="мкуу.pn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rot="20809692">
              <a:off x="4891864" y="1418225"/>
              <a:ext cx="667121" cy="640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7" name="Группа 30"/>
          <p:cNvGrpSpPr>
            <a:grpSpLocks/>
          </p:cNvGrpSpPr>
          <p:nvPr/>
        </p:nvGrpSpPr>
        <p:grpSpPr bwMode="auto">
          <a:xfrm>
            <a:off x="214282" y="5286388"/>
            <a:ext cx="763645" cy="971550"/>
            <a:chOff x="4788024" y="1062514"/>
            <a:chExt cx="1086643" cy="1321414"/>
          </a:xfrm>
        </p:grpSpPr>
        <p:pic>
          <p:nvPicPr>
            <p:cNvPr id="2066" name="Рисунок 31" descr="яблоеппп.pn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588905">
              <a:off x="4788024" y="1062514"/>
              <a:ext cx="1086643" cy="1321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Рисунок 32" descr="мкуу.pn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rot="20809692">
              <a:off x="4891821" y="1515410"/>
              <a:ext cx="667121" cy="640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" name="Picture 2" descr="C:\Users\Сергей\Pictures\8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858148" y="5572140"/>
            <a:ext cx="1158875" cy="1152525"/>
          </a:xfrm>
          <a:prstGeom prst="rect">
            <a:avLst/>
          </a:prstGeom>
          <a:noFill/>
        </p:spPr>
      </p:pic>
      <p:sp>
        <p:nvSpPr>
          <p:cNvPr id="94" name="Прямоугольник 93"/>
          <p:cNvSpPr/>
          <p:nvPr/>
        </p:nvSpPr>
        <p:spPr>
          <a:xfrm>
            <a:off x="1907704" y="188640"/>
            <a:ext cx="56020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763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СОБИРАЕМ УРОЖАЙ</a:t>
            </a:r>
            <a:endParaRPr lang="ru-RU" sz="4000" b="1" cap="none" spc="50" dirty="0">
              <a:ln w="11430"/>
              <a:solidFill>
                <a:srgbClr val="00763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3428992" y="3429000"/>
            <a:ext cx="2714644" cy="2928958"/>
            <a:chOff x="1340760" y="692696"/>
            <a:chExt cx="2714644" cy="2928958"/>
          </a:xfrm>
        </p:grpSpPr>
        <p:pic>
          <p:nvPicPr>
            <p:cNvPr id="83" name="Рисунок 24" descr="яблоеппп.pn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696384" y="692696"/>
              <a:ext cx="2356407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Box 25"/>
            <p:cNvSpPr txBox="1">
              <a:spLocks noChangeArrowheads="1"/>
            </p:cNvSpPr>
            <p:nvPr/>
          </p:nvSpPr>
          <p:spPr bwMode="auto">
            <a:xfrm>
              <a:off x="1340760" y="2335770"/>
              <a:ext cx="2714644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8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/>
                <a:t>КАРТО . КА</a:t>
              </a:r>
              <a:endParaRPr lang="ru-RU" sz="3600" b="1" dirty="0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6156176" y="2708920"/>
            <a:ext cx="2723183" cy="2637597"/>
            <a:chOff x="6156176" y="2708920"/>
            <a:chExt cx="2723183" cy="2637597"/>
          </a:xfrm>
        </p:grpSpPr>
        <p:pic>
          <p:nvPicPr>
            <p:cNvPr id="2068" name="Picture 20" descr="F:\опыт новое\смешарики\ежик\копатыч идет с лейкой.png"/>
            <p:cNvPicPr>
              <a:picLocks noChangeAspect="1" noChangeArrowheads="1"/>
            </p:cNvPicPr>
            <p:nvPr/>
          </p:nvPicPr>
          <p:blipFill>
            <a:blip r:embed="rId13" cstate="email"/>
            <a:stretch>
              <a:fillRect/>
            </a:stretch>
          </p:blipFill>
          <p:spPr bwMode="auto">
            <a:xfrm>
              <a:off x="6156176" y="2708920"/>
              <a:ext cx="1996347" cy="2637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8" name="Группа 87"/>
            <p:cNvGrpSpPr/>
            <p:nvPr/>
          </p:nvGrpSpPr>
          <p:grpSpPr>
            <a:xfrm>
              <a:off x="7236296" y="3429000"/>
              <a:ext cx="1643063" cy="1841011"/>
              <a:chOff x="7236296" y="3429000"/>
              <a:chExt cx="1643063" cy="1841011"/>
            </a:xfrm>
          </p:grpSpPr>
          <p:pic>
            <p:nvPicPr>
              <p:cNvPr id="2070" name="Picture 21" descr="F:\опыт новое\смешарики\природа\корзинка мал.pn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7236296" y="3429000"/>
                <a:ext cx="1643063" cy="1770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" name="Прямоугольник 85"/>
              <p:cNvSpPr/>
              <p:nvPr/>
            </p:nvSpPr>
            <p:spPr>
              <a:xfrm>
                <a:off x="7786710" y="4500570"/>
                <a:ext cx="598241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400" b="1" spc="50" dirty="0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С</a:t>
                </a:r>
                <a:endParaRPr lang="ru-RU" sz="4400" b="1" cap="none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073" name="Рисунок 28" descr="яблоеппп.pn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244408" y="3717032"/>
            <a:ext cx="615807" cy="74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Рисунок 29" descr="яблоеппп.pn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812360" y="3789040"/>
            <a:ext cx="615807" cy="74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Рисунок 27" descr="яблоеппп.pn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308304" y="3789040"/>
            <a:ext cx="615807" cy="74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Рисунок 25" descr="яблоеппп.pn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884368" y="3356992"/>
            <a:ext cx="615807" cy="74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" name="Группа 103"/>
          <p:cNvGrpSpPr/>
          <p:nvPr/>
        </p:nvGrpSpPr>
        <p:grpSpPr>
          <a:xfrm>
            <a:off x="3571868" y="928670"/>
            <a:ext cx="4000528" cy="1785950"/>
            <a:chOff x="1928794" y="214290"/>
            <a:chExt cx="4000528" cy="1285908"/>
          </a:xfrm>
        </p:grpSpPr>
        <p:sp>
          <p:nvSpPr>
            <p:cNvPr id="105" name="Выноска-облако 104"/>
            <p:cNvSpPr/>
            <p:nvPr/>
          </p:nvSpPr>
          <p:spPr>
            <a:xfrm>
              <a:off x="1928794" y="214290"/>
              <a:ext cx="4000528" cy="1285908"/>
            </a:xfrm>
            <a:prstGeom prst="cloudCallout">
              <a:avLst>
                <a:gd name="adj1" fmla="val 22537"/>
                <a:gd name="adj2" fmla="val 108964"/>
              </a:avLst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TextBox 103"/>
            <p:cNvSpPr txBox="1">
              <a:spLocks noChangeArrowheads="1"/>
            </p:cNvSpPr>
            <p:nvPr/>
          </p:nvSpPr>
          <p:spPr bwMode="auto">
            <a:xfrm>
              <a:off x="2143108" y="317163"/>
              <a:ext cx="3429024" cy="952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294711"/>
                  </a:solidFill>
                  <a:latin typeface="Arial" pitchFamily="34" charset="0"/>
                  <a:cs typeface="Arial" pitchFamily="34" charset="0"/>
                </a:rPr>
                <a:t>Спасибо</a:t>
              </a:r>
            </a:p>
            <a:p>
              <a:pPr algn="ctr"/>
              <a:r>
                <a:rPr lang="ru-RU" sz="4000" b="1" dirty="0" smtClean="0">
                  <a:solidFill>
                    <a:srgbClr val="294711"/>
                  </a:solidFill>
                  <a:latin typeface="Arial" pitchFamily="34" charset="0"/>
                  <a:cs typeface="Arial" pitchFamily="34" charset="0"/>
                </a:rPr>
                <a:t>за помощь!</a:t>
              </a:r>
              <a:endParaRPr lang="ru-RU" sz="4000" b="1" dirty="0">
                <a:solidFill>
                  <a:srgbClr val="29471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643306" y="3500438"/>
            <a:ext cx="2433119" cy="2834113"/>
            <a:chOff x="1619672" y="692696"/>
            <a:chExt cx="2433119" cy="2834113"/>
          </a:xfrm>
        </p:grpSpPr>
        <p:pic>
          <p:nvPicPr>
            <p:cNvPr id="80" name="Рисунок 24" descr="яблоеппп.png"/>
            <p:cNvPicPr>
              <a:picLocks noChangeAspect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1772689" y="692696"/>
              <a:ext cx="2280102" cy="283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Box 25"/>
            <p:cNvSpPr txBox="1">
              <a:spLocks noChangeArrowheads="1"/>
            </p:cNvSpPr>
            <p:nvPr/>
          </p:nvSpPr>
          <p:spPr bwMode="auto">
            <a:xfrm>
              <a:off x="1619672" y="2204864"/>
              <a:ext cx="2376264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8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/>
                <a:t>АБРИКО .</a:t>
              </a:r>
              <a:endParaRPr lang="ru-RU" sz="3600" b="1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714744" y="3500438"/>
            <a:ext cx="2433119" cy="2834113"/>
            <a:chOff x="1619672" y="692696"/>
            <a:chExt cx="2433119" cy="2834113"/>
          </a:xfrm>
        </p:grpSpPr>
        <p:pic>
          <p:nvPicPr>
            <p:cNvPr id="73" name="Рисунок 24" descr="яблоеппп.png"/>
            <p:cNvPicPr>
              <a:picLocks noChangeAspect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1772689" y="692696"/>
              <a:ext cx="2280102" cy="283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Box 25"/>
            <p:cNvSpPr txBox="1">
              <a:spLocks noChangeArrowheads="1"/>
            </p:cNvSpPr>
            <p:nvPr/>
          </p:nvSpPr>
          <p:spPr bwMode="auto">
            <a:xfrm>
              <a:off x="1619672" y="2276872"/>
              <a:ext cx="2304256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8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/>
                <a:t>ВИ . НЯ</a:t>
              </a:r>
              <a:endParaRPr lang="ru-RU" sz="36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714744" y="3429000"/>
            <a:ext cx="2424118" cy="2834113"/>
            <a:chOff x="5004048" y="980728"/>
            <a:chExt cx="2424118" cy="2834113"/>
          </a:xfrm>
        </p:grpSpPr>
        <p:pic>
          <p:nvPicPr>
            <p:cNvPr id="54" name="Рисунок 24" descr="яблоеппп.png"/>
            <p:cNvPicPr>
              <a:picLocks noChangeAspect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5148064" y="980728"/>
              <a:ext cx="2280102" cy="283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Box 25"/>
            <p:cNvSpPr txBox="1">
              <a:spLocks noChangeArrowheads="1"/>
            </p:cNvSpPr>
            <p:nvPr/>
          </p:nvSpPr>
          <p:spPr bwMode="auto">
            <a:xfrm>
              <a:off x="5004048" y="2564904"/>
              <a:ext cx="2376264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8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/>
                <a:t>ПЕР . ИК</a:t>
              </a:r>
              <a:endParaRPr lang="ru-RU" sz="3600" b="1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714744" y="3500438"/>
            <a:ext cx="2433119" cy="2834113"/>
            <a:chOff x="1691680" y="980728"/>
            <a:chExt cx="2433119" cy="2834113"/>
          </a:xfrm>
        </p:grpSpPr>
        <p:pic>
          <p:nvPicPr>
            <p:cNvPr id="45" name="Рисунок 24" descr="яблоеппп.png"/>
            <p:cNvPicPr>
              <a:picLocks noChangeAspect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1844697" y="980728"/>
              <a:ext cx="2280102" cy="283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25"/>
            <p:cNvSpPr txBox="1">
              <a:spLocks noChangeArrowheads="1"/>
            </p:cNvSpPr>
            <p:nvPr/>
          </p:nvSpPr>
          <p:spPr bwMode="auto">
            <a:xfrm>
              <a:off x="1691680" y="2564904"/>
              <a:ext cx="2304256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8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/>
                <a:t>АНАНА .</a:t>
              </a:r>
              <a:endParaRPr lang="ru-RU" sz="3600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714744" y="3429000"/>
            <a:ext cx="2361111" cy="2834113"/>
            <a:chOff x="3851920" y="3429000"/>
            <a:chExt cx="2361111" cy="2834113"/>
          </a:xfrm>
        </p:grpSpPr>
        <p:pic>
          <p:nvPicPr>
            <p:cNvPr id="42" name="Рисунок 24" descr="яблоеппп.png"/>
            <p:cNvPicPr>
              <a:picLocks noChangeAspect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932929" y="3429000"/>
              <a:ext cx="2280102" cy="283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25"/>
            <p:cNvSpPr txBox="1">
              <a:spLocks noChangeArrowheads="1"/>
            </p:cNvSpPr>
            <p:nvPr/>
          </p:nvSpPr>
          <p:spPr bwMode="auto">
            <a:xfrm>
              <a:off x="3851920" y="5013176"/>
              <a:ext cx="2304256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8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/>
                <a:t>ГРУ . А</a:t>
              </a:r>
              <a:endParaRPr lang="ru-RU" sz="3600" b="1" dirty="0"/>
            </a:p>
          </p:txBody>
        </p:sp>
      </p:grpSp>
      <p:grpSp>
        <p:nvGrpSpPr>
          <p:cNvPr id="50" name="Группа 23"/>
          <p:cNvGrpSpPr>
            <a:grpSpLocks/>
          </p:cNvGrpSpPr>
          <p:nvPr/>
        </p:nvGrpSpPr>
        <p:grpSpPr bwMode="auto">
          <a:xfrm>
            <a:off x="3643306" y="3500438"/>
            <a:ext cx="2433119" cy="2834113"/>
            <a:chOff x="3256225" y="3327283"/>
            <a:chExt cx="2498088" cy="2967562"/>
          </a:xfrm>
        </p:grpSpPr>
        <p:pic>
          <p:nvPicPr>
            <p:cNvPr id="51" name="Рисунок 24" descr="яблоеппп.png"/>
            <p:cNvPicPr>
              <a:picLocks noChangeAspect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413328" y="3327283"/>
              <a:ext cx="2340985" cy="296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3256225" y="4986053"/>
              <a:ext cx="2365784" cy="6767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8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/>
                <a:t>. ЛИВА</a:t>
              </a:r>
              <a:endParaRPr lang="ru-RU" sz="3600" b="1" dirty="0"/>
            </a:p>
          </p:txBody>
        </p:sp>
      </p:grpSp>
      <p:grpSp>
        <p:nvGrpSpPr>
          <p:cNvPr id="91" name="Группа 59"/>
          <p:cNvGrpSpPr/>
          <p:nvPr/>
        </p:nvGrpSpPr>
        <p:grpSpPr>
          <a:xfrm>
            <a:off x="3071769" y="857232"/>
            <a:ext cx="6072231" cy="2319355"/>
            <a:chOff x="1439870" y="3726920"/>
            <a:chExt cx="4800534" cy="1909124"/>
          </a:xfrm>
        </p:grpSpPr>
        <p:sp>
          <p:nvSpPr>
            <p:cNvPr id="92" name="Облако 91"/>
            <p:cNvSpPr/>
            <p:nvPr/>
          </p:nvSpPr>
          <p:spPr bwMode="auto">
            <a:xfrm>
              <a:off x="1552825" y="3726920"/>
              <a:ext cx="4457166" cy="177815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3" name="TextBox 103"/>
            <p:cNvSpPr txBox="1">
              <a:spLocks noChangeArrowheads="1"/>
            </p:cNvSpPr>
            <p:nvPr/>
          </p:nvSpPr>
          <p:spPr bwMode="auto">
            <a:xfrm>
              <a:off x="1439870" y="3964005"/>
              <a:ext cx="4800534" cy="167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400" dirty="0" smtClean="0">
                  <a:solidFill>
                    <a:srgbClr val="192C0A"/>
                  </a:solidFill>
                  <a:latin typeface="Arial" pitchFamily="34" charset="0"/>
                  <a:cs typeface="Arial" pitchFamily="34" charset="0"/>
                </a:rPr>
                <a:t>Щелкай по яблокам  со </a:t>
              </a:r>
            </a:p>
            <a:p>
              <a:pPr algn="ctr"/>
              <a:r>
                <a:rPr lang="ru-RU" sz="3400" dirty="0" smtClean="0">
                  <a:solidFill>
                    <a:srgbClr val="192C0A"/>
                  </a:solidFill>
                  <a:latin typeface="Arial" pitchFamily="34" charset="0"/>
                  <a:cs typeface="Arial" pitchFamily="34" charset="0"/>
                </a:rPr>
                <a:t>словами, в которые нужно </a:t>
              </a:r>
            </a:p>
            <a:p>
              <a:pPr algn="ctr"/>
              <a:r>
                <a:rPr lang="ru-RU" sz="3400" dirty="0" smtClean="0">
                  <a:solidFill>
                    <a:srgbClr val="192C0A"/>
                  </a:solidFill>
                  <a:latin typeface="Arial" pitchFamily="34" charset="0"/>
                  <a:cs typeface="Arial" pitchFamily="34" charset="0"/>
                </a:rPr>
                <a:t>вставить букву </a:t>
              </a:r>
              <a:r>
                <a:rPr lang="ru-RU" sz="3400" b="1" dirty="0" smtClean="0">
                  <a:solidFill>
                    <a:srgbClr val="192C0A"/>
                  </a:solidFill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3400" dirty="0" smtClean="0">
                  <a:solidFill>
                    <a:srgbClr val="192C0A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ctr"/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ru-R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C:\Users\Сергей\Pictures\11 мая\100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0" y="1844824"/>
            <a:ext cx="3816424" cy="41359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моги Копатыч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wawa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wawa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wawa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214282" y="785794"/>
            <a:ext cx="8750206" cy="128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pPr>
              <a:lnSpc>
                <a:spcPct val="120000"/>
              </a:lnSpc>
            </a:pPr>
            <a:endParaRPr lang="ru-RU" sz="1400" u="sng" dirty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1712" y="-171400"/>
            <a:ext cx="1764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solidFill>
                  <a:srgbClr val="008A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r>
              <a:rPr lang="ru-RU" sz="3200" b="1" spc="50" dirty="0" smtClean="0">
                <a:ln w="11430"/>
                <a:solidFill>
                  <a:srgbClr val="008A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3200" b="1" cap="none" spc="50" dirty="0">
              <a:ln w="11430"/>
              <a:solidFill>
                <a:srgbClr val="008A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200024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80010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акула </a:t>
            </a:r>
            <a:r>
              <a:rPr lang="ru-RU" sz="1000" dirty="0" smtClean="0">
                <a:hlinkClick r:id="rId2"/>
              </a:rPr>
              <a:t>http://www.lenagold.ru/fon/clipart/r/ryb13.html</a:t>
            </a:r>
            <a:endParaRPr lang="ru-RU" sz="1000" dirty="0" smtClean="0"/>
          </a:p>
          <a:p>
            <a:r>
              <a:rPr lang="ru-RU" sz="1000" dirty="0" smtClean="0"/>
              <a:t>галстук </a:t>
            </a:r>
            <a:r>
              <a:rPr lang="ru-RU" sz="1000" u="sng" dirty="0" smtClean="0">
                <a:hlinkClick r:id="rId3"/>
              </a:rPr>
              <a:t>http://www.lenagold.ru/fon/clipart/o/odeg.html</a:t>
            </a:r>
            <a:endParaRPr lang="ru-RU" sz="1000" dirty="0" smtClean="0"/>
          </a:p>
          <a:p>
            <a:r>
              <a:rPr lang="ru-RU" sz="1000" dirty="0" smtClean="0"/>
              <a:t>животные (кошка, свинья, собака, мышка, сова, лошадка, носорог, мишка) </a:t>
            </a:r>
            <a:r>
              <a:rPr lang="ru-RU" sz="1000" u="sng" dirty="0" smtClean="0">
                <a:hlinkClick r:id="rId4"/>
              </a:rPr>
              <a:t>http://www.liveinternet.ru/users/3994271/post161546469/</a:t>
            </a:r>
            <a:endParaRPr lang="ru-RU" sz="1000" dirty="0" smtClean="0"/>
          </a:p>
          <a:p>
            <a:r>
              <a:rPr lang="ru-RU" sz="1000" dirty="0" smtClean="0"/>
              <a:t>дерево </a:t>
            </a:r>
            <a:r>
              <a:rPr lang="ru-RU" sz="1000" dirty="0" smtClean="0">
                <a:hlinkClick r:id="rId5"/>
              </a:rPr>
              <a:t>http://www.lenagold.ru/fon/clipart/d/der8.html</a:t>
            </a:r>
            <a:endParaRPr lang="ru-RU" sz="1000" dirty="0" smtClean="0"/>
          </a:p>
          <a:p>
            <a:r>
              <a:rPr lang="ru-RU" sz="1000" dirty="0" smtClean="0"/>
              <a:t> кнопка зеленая </a:t>
            </a:r>
            <a:r>
              <a:rPr lang="ru-RU" sz="1000" u="sng" dirty="0" smtClean="0">
                <a:hlinkClick r:id="rId6"/>
              </a:rPr>
              <a:t>http://www.lenagold.ru/fon/clipart/sh/shar/zel.html</a:t>
            </a:r>
            <a:endParaRPr lang="ru-RU" sz="1000" dirty="0" smtClean="0"/>
          </a:p>
          <a:p>
            <a:r>
              <a:rPr lang="ru-RU" sz="1000" dirty="0" smtClean="0"/>
              <a:t>кнопка синяя </a:t>
            </a:r>
            <a:r>
              <a:rPr lang="ru-RU" sz="1000" u="sng" dirty="0" smtClean="0">
                <a:hlinkClick r:id="rId7"/>
              </a:rPr>
              <a:t>http://www.lenagold.ru/fon/clipart/sh/shar/raz2.html</a:t>
            </a:r>
            <a:endParaRPr lang="ru-RU" sz="1000" dirty="0" smtClean="0"/>
          </a:p>
          <a:p>
            <a:r>
              <a:rPr lang="ru-RU" sz="1000" dirty="0" smtClean="0"/>
              <a:t>кораблик </a:t>
            </a:r>
            <a:r>
              <a:rPr lang="ru-RU" sz="1000" u="sng" dirty="0" smtClean="0">
                <a:hlinkClick r:id="rId8"/>
              </a:rPr>
              <a:t>http://korablik.edusite.ru/p13aa1.html</a:t>
            </a:r>
            <a:endParaRPr lang="ru-RU" sz="1000" dirty="0" smtClean="0"/>
          </a:p>
          <a:p>
            <a:r>
              <a:rPr lang="ru-RU" sz="1000" dirty="0" smtClean="0"/>
              <a:t>кнопки </a:t>
            </a:r>
            <a:r>
              <a:rPr lang="ru-RU" sz="1000" dirty="0" smtClean="0">
                <a:hlinkClick r:id="rId9"/>
              </a:rPr>
              <a:t>http://www.lenagold.ru/fon/clipart/s/skre3.html</a:t>
            </a:r>
            <a:endParaRPr lang="ru-RU" sz="1000" dirty="0" smtClean="0"/>
          </a:p>
          <a:p>
            <a:r>
              <a:rPr lang="ru-RU" sz="1000" dirty="0" smtClean="0"/>
              <a:t>корзинка </a:t>
            </a:r>
            <a:r>
              <a:rPr lang="ru-RU" sz="1000" dirty="0" smtClean="0">
                <a:hlinkClick r:id="rId10"/>
              </a:rPr>
              <a:t>http://www.lenagold.ru/fon/clipart/k/korz10.html</a:t>
            </a:r>
            <a:endParaRPr lang="ru-RU" sz="1000" dirty="0" smtClean="0"/>
          </a:p>
          <a:p>
            <a:r>
              <a:rPr lang="ru-RU" sz="1000" dirty="0" smtClean="0"/>
              <a:t>клякса </a:t>
            </a:r>
            <a:r>
              <a:rPr lang="ru-RU" sz="1000" dirty="0" smtClean="0">
                <a:hlinkClick r:id="rId11"/>
              </a:rPr>
              <a:t>http://www.lenagold.ru/fon/clipart/k/kras6.html</a:t>
            </a:r>
            <a:endParaRPr lang="ru-RU" sz="1000" dirty="0" smtClean="0"/>
          </a:p>
          <a:p>
            <a:r>
              <a:rPr lang="ru-RU" sz="1000" dirty="0" smtClean="0"/>
              <a:t>лягушка </a:t>
            </a:r>
            <a:r>
              <a:rPr lang="ru-RU" sz="1000" u="sng" dirty="0" smtClean="0">
                <a:hlinkClick r:id="rId12"/>
              </a:rPr>
              <a:t>http://www.lenagold.ru/fon/clipart/l/lagu3.html</a:t>
            </a:r>
            <a:endParaRPr lang="ru-RU" sz="1000" dirty="0" smtClean="0"/>
          </a:p>
          <a:p>
            <a:r>
              <a:rPr lang="ru-RU" sz="1000" dirty="0" smtClean="0"/>
              <a:t>машинка </a:t>
            </a:r>
            <a:r>
              <a:rPr lang="ru-RU" sz="1000" dirty="0" smtClean="0">
                <a:hlinkClick r:id="rId13"/>
              </a:rPr>
              <a:t>http://www.liveinternet.ru/users/lagrimosa/post176852839/</a:t>
            </a:r>
            <a:endParaRPr lang="ru-RU" sz="1000" dirty="0" smtClean="0"/>
          </a:p>
          <a:p>
            <a:r>
              <a:rPr lang="ru-RU" sz="1000" dirty="0" smtClean="0"/>
              <a:t>мольберт </a:t>
            </a:r>
            <a:r>
              <a:rPr lang="ru-RU" sz="1000" dirty="0" smtClean="0">
                <a:hlinkClick r:id="rId14"/>
              </a:rPr>
              <a:t>http://www.lenagold.ru/fon/clipart/m/molb.html</a:t>
            </a:r>
            <a:endParaRPr lang="ru-RU" sz="1000" dirty="0" smtClean="0"/>
          </a:p>
          <a:p>
            <a:r>
              <a:rPr lang="ru-RU" sz="1000" dirty="0" smtClean="0"/>
              <a:t>пиратский корабль </a:t>
            </a:r>
            <a:r>
              <a:rPr lang="ru-RU" sz="1000" u="sng" dirty="0" smtClean="0">
                <a:hlinkClick r:id="rId15"/>
              </a:rPr>
              <a:t>http://www.lenagold.ru/fon/clipart/k/korab3.html</a:t>
            </a:r>
            <a:endParaRPr lang="ru-RU" sz="1000" dirty="0" smtClean="0"/>
          </a:p>
          <a:p>
            <a:r>
              <a:rPr lang="ru-RU" sz="1000" dirty="0" smtClean="0"/>
              <a:t>пальмы </a:t>
            </a:r>
            <a:r>
              <a:rPr lang="ru-RU" sz="1000" u="sng" dirty="0" smtClean="0">
                <a:hlinkClick r:id="rId16"/>
              </a:rPr>
              <a:t>http://www.lenagold.ru/fon/clipart/p/palm.html</a:t>
            </a:r>
            <a:endParaRPr lang="ru-RU" sz="1000" dirty="0" smtClean="0"/>
          </a:p>
          <a:p>
            <a:r>
              <a:rPr lang="ru-RU" sz="1000" dirty="0" smtClean="0"/>
              <a:t>поезд </a:t>
            </a:r>
            <a:r>
              <a:rPr lang="ru-RU" sz="1000" u="sng" dirty="0" smtClean="0">
                <a:hlinkClick r:id="rId17"/>
              </a:rPr>
              <a:t>http://www.liveinternet.ru/users/maknika/rubric/2878961/</a:t>
            </a:r>
            <a:endParaRPr lang="ru-RU" sz="1000" dirty="0" smtClean="0"/>
          </a:p>
          <a:p>
            <a:r>
              <a:rPr lang="ru-RU" sz="1000" dirty="0" smtClean="0"/>
              <a:t>рубашка </a:t>
            </a:r>
            <a:r>
              <a:rPr lang="ru-RU" sz="1000" dirty="0" smtClean="0">
                <a:hlinkClick r:id="rId18"/>
              </a:rPr>
              <a:t>http://www.lenagold.ru/fon/clipart/o/odeg3.html</a:t>
            </a:r>
            <a:endParaRPr lang="ru-RU" sz="1000" dirty="0" smtClean="0"/>
          </a:p>
          <a:p>
            <a:r>
              <a:rPr lang="ru-RU" sz="1000" dirty="0" smtClean="0"/>
              <a:t>самолет </a:t>
            </a:r>
            <a:r>
              <a:rPr lang="ru-RU" sz="1000" u="sng" dirty="0" smtClean="0">
                <a:hlinkClick r:id="rId19"/>
              </a:rPr>
              <a:t>http://dutsadok.com.ua/publ/transport/9</a:t>
            </a:r>
            <a:endParaRPr lang="ru-RU" sz="1000" dirty="0" smtClean="0"/>
          </a:p>
          <a:p>
            <a:r>
              <a:rPr lang="ru-RU" sz="1000" dirty="0" smtClean="0"/>
              <a:t>сарафан </a:t>
            </a:r>
            <a:r>
              <a:rPr lang="ru-RU" sz="1000" u="sng" dirty="0" smtClean="0">
                <a:hlinkClick r:id="rId3"/>
              </a:rPr>
              <a:t>http://www.lenagold.ru/fon/clipart/o/odeg.html</a:t>
            </a:r>
            <a:endParaRPr lang="ru-RU" sz="1000" dirty="0" smtClean="0"/>
          </a:p>
          <a:p>
            <a:r>
              <a:rPr lang="ru-RU" sz="1000" dirty="0" smtClean="0"/>
              <a:t>спасательный круг </a:t>
            </a:r>
            <a:r>
              <a:rPr lang="ru-RU" sz="1000" dirty="0" smtClean="0">
                <a:hlinkClick r:id="rId20"/>
              </a:rPr>
              <a:t>http://www.lenagold.ru/fon/clipart/p/pred.html</a:t>
            </a:r>
            <a:endParaRPr lang="ru-RU" sz="1000" dirty="0" smtClean="0"/>
          </a:p>
          <a:p>
            <a:r>
              <a:rPr lang="ru-RU" sz="1000" dirty="0" smtClean="0"/>
              <a:t>солнышко </a:t>
            </a:r>
            <a:r>
              <a:rPr lang="ru-RU" sz="1000" dirty="0" smtClean="0">
                <a:hlinkClick r:id="rId21"/>
              </a:rPr>
              <a:t>http://www.lenagold.ru/fon/clipart/s/soln2.html</a:t>
            </a:r>
            <a:endParaRPr lang="ru-RU" sz="1000" dirty="0" smtClean="0"/>
          </a:p>
          <a:p>
            <a:r>
              <a:rPr lang="ru-RU" sz="1000" dirty="0" smtClean="0"/>
              <a:t>сундук </a:t>
            </a:r>
            <a:r>
              <a:rPr lang="ru-RU" sz="1000" u="sng" dirty="0" smtClean="0">
                <a:hlinkClick r:id="rId22"/>
              </a:rPr>
              <a:t>http://www.lenagold.ru/fon/clipart/l/lar5.html</a:t>
            </a:r>
            <a:endParaRPr lang="ru-RU" sz="1000" dirty="0" smtClean="0"/>
          </a:p>
          <a:p>
            <a:r>
              <a:rPr lang="ru-RU" sz="1000" dirty="0" smtClean="0"/>
              <a:t>стакан </a:t>
            </a:r>
            <a:r>
              <a:rPr lang="ru-RU" sz="1000" u="sng" dirty="0" smtClean="0">
                <a:hlinkClick r:id="rId23"/>
              </a:rPr>
              <a:t>http://www.lenagold.ru/fon/clipart/s/stak3.html</a:t>
            </a:r>
            <a:endParaRPr lang="ru-RU" sz="1000" dirty="0" smtClean="0"/>
          </a:p>
          <a:p>
            <a:r>
              <a:rPr lang="ru-RU" sz="1000" dirty="0" smtClean="0"/>
              <a:t>стол со стулом </a:t>
            </a:r>
            <a:r>
              <a:rPr lang="ru-RU" sz="1000" u="sng" dirty="0" smtClean="0">
                <a:hlinkClick r:id="rId24"/>
              </a:rPr>
              <a:t>http://www.lenagold.ru/fon/clipart/s/stol.html</a:t>
            </a:r>
            <a:endParaRPr lang="ru-RU" sz="1000" dirty="0" smtClean="0"/>
          </a:p>
          <a:p>
            <a:r>
              <a:rPr lang="ru-RU" sz="1000" dirty="0" err="1" smtClean="0"/>
              <a:t>Смешарики</a:t>
            </a:r>
            <a:r>
              <a:rPr lang="ru-RU" sz="1000" dirty="0" smtClean="0"/>
              <a:t>, домики, ромашка </a:t>
            </a:r>
            <a:r>
              <a:rPr lang="ru-RU" sz="1000" u="sng" dirty="0" smtClean="0">
                <a:hlinkClick r:id="rId25"/>
              </a:rPr>
              <a:t>http://smeshariki.akxa.ru/index-2_1.html</a:t>
            </a:r>
            <a:endParaRPr lang="ru-RU" sz="1000" dirty="0" smtClean="0"/>
          </a:p>
          <a:p>
            <a:r>
              <a:rPr lang="ru-RU" sz="1000" dirty="0" smtClean="0"/>
              <a:t>указатель </a:t>
            </a:r>
            <a:r>
              <a:rPr lang="ru-RU" sz="1000" u="sng" dirty="0" smtClean="0">
                <a:hlinkClick r:id="rId26"/>
              </a:rPr>
              <a:t>http://www.lenagold.ru/fon/clipart/s/strel4.html</a:t>
            </a:r>
            <a:endParaRPr lang="ru-RU" sz="1000" dirty="0" smtClean="0"/>
          </a:p>
          <a:p>
            <a:r>
              <a:rPr lang="ru-RU" sz="1000" dirty="0" smtClean="0"/>
              <a:t>фоны 1, 2 </a:t>
            </a:r>
            <a:r>
              <a:rPr lang="ru-RU" sz="1000" u="sng" dirty="0" smtClean="0">
                <a:hlinkClick r:id="rId27"/>
              </a:rPr>
              <a:t>http://www.liveinternet.ru/users/plotvi4ka/post176787579</a:t>
            </a:r>
            <a:endParaRPr lang="ru-RU" sz="1000" dirty="0" smtClean="0"/>
          </a:p>
          <a:p>
            <a:r>
              <a:rPr lang="ru-RU" sz="1000" dirty="0" smtClean="0"/>
              <a:t>чашка </a:t>
            </a:r>
            <a:r>
              <a:rPr lang="ru-RU" sz="1000" u="sng" dirty="0" smtClean="0">
                <a:hlinkClick r:id="rId28"/>
              </a:rPr>
              <a:t>http://www.lenagold.ru/fon/clipart/ch/cha7.html</a:t>
            </a:r>
            <a:endParaRPr lang="ru-RU" sz="1000" u="sng" dirty="0" smtClean="0"/>
          </a:p>
          <a:p>
            <a:endParaRPr lang="ru-RU" sz="1000" u="sng" dirty="0" smtClean="0"/>
          </a:p>
          <a:p>
            <a:endParaRPr lang="ru-RU" sz="1000" u="sng" dirty="0" smtClean="0"/>
          </a:p>
          <a:p>
            <a:endParaRPr lang="ru-RU" sz="1000" u="sng" dirty="0" smtClean="0"/>
          </a:p>
          <a:p>
            <a:endParaRPr lang="ru-RU" sz="1000" u="sng" dirty="0" smtClean="0"/>
          </a:p>
          <a:p>
            <a:endParaRPr lang="ru-RU" sz="1000" u="sng" dirty="0" smtClean="0"/>
          </a:p>
          <a:p>
            <a:endParaRPr lang="ru-RU" sz="1000" u="sng" dirty="0" smtClean="0"/>
          </a:p>
          <a:p>
            <a:endParaRPr lang="ru-RU" sz="1000" u="sng" dirty="0" smtClean="0"/>
          </a:p>
          <a:p>
            <a:endParaRPr lang="ru-RU" sz="1000" u="sng" dirty="0" smtClean="0"/>
          </a:p>
          <a:p>
            <a:endParaRPr lang="ru-RU" sz="1000" u="sng" dirty="0" smtClean="0"/>
          </a:p>
          <a:p>
            <a:endParaRPr lang="ru-RU" sz="1000" u="sng" dirty="0" smtClean="0"/>
          </a:p>
          <a:p>
            <a:endParaRPr lang="ru-RU" sz="1000" u="sng" dirty="0" smtClean="0"/>
          </a:p>
          <a:p>
            <a:endParaRPr lang="ru-RU" sz="1000" dirty="0" smtClean="0"/>
          </a:p>
        </p:txBody>
      </p:sp>
      <p:pic>
        <p:nvPicPr>
          <p:cNvPr id="9" name="Picture 2" descr="C:\Users\Сергей\Pictures\8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8143900" y="5857892"/>
            <a:ext cx="871548" cy="86677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5536" y="4653136"/>
            <a:ext cx="87484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червячок </a:t>
            </a:r>
            <a:r>
              <a:rPr lang="ru-RU" sz="1000" u="sng" dirty="0" smtClean="0">
                <a:hlinkClick r:id="rId31"/>
              </a:rPr>
              <a:t>http://www.lenagold.ru/fon/clipart/n/nas4.html</a:t>
            </a:r>
            <a:endParaRPr lang="ru-RU" sz="1000" dirty="0" smtClean="0"/>
          </a:p>
          <a:p>
            <a:r>
              <a:rPr lang="ru-RU" sz="1000" dirty="0" smtClean="0"/>
              <a:t>шарф </a:t>
            </a:r>
            <a:r>
              <a:rPr lang="ru-RU" sz="1000" u="sng" dirty="0" smtClean="0">
                <a:hlinkClick r:id="rId32"/>
              </a:rPr>
              <a:t>http://www.freestyle.ru/catalog/aksessuary/sharfy/sharf-detskiy-roxy-first-lover-taupe/</a:t>
            </a:r>
            <a:endParaRPr lang="ru-RU" sz="1000" dirty="0" smtClean="0"/>
          </a:p>
          <a:p>
            <a:r>
              <a:rPr lang="ru-RU" sz="1000" dirty="0" smtClean="0"/>
              <a:t>шарики воздушные </a:t>
            </a:r>
            <a:r>
              <a:rPr lang="en-US" sz="1000" dirty="0" smtClean="0">
                <a:hlinkClick r:id="rId33"/>
              </a:rPr>
              <a:t>http://www.lenagold.ru/fon/clipart/v/vozd.html</a:t>
            </a:r>
            <a:endParaRPr lang="ru-RU" sz="1000" dirty="0" smtClean="0"/>
          </a:p>
          <a:p>
            <a:r>
              <a:rPr lang="ru-RU" sz="1000" dirty="0" smtClean="0"/>
              <a:t>шкаф </a:t>
            </a:r>
            <a:r>
              <a:rPr lang="ru-RU" sz="1000" u="sng" dirty="0" smtClean="0">
                <a:hlinkClick r:id="rId34"/>
              </a:rPr>
              <a:t>http://www.sadkomebel.ru/catalog/children_furniture/81/490/</a:t>
            </a:r>
            <a:endParaRPr lang="ru-RU" sz="1000" dirty="0" smtClean="0"/>
          </a:p>
          <a:p>
            <a:r>
              <a:rPr lang="ru-RU" sz="1000" dirty="0" smtClean="0"/>
              <a:t>шоколад  </a:t>
            </a:r>
            <a:r>
              <a:rPr lang="ru-RU" sz="1000" dirty="0" smtClean="0">
                <a:hlinkClick r:id="rId35"/>
              </a:rPr>
              <a:t>http://www.lenagold.ru/fon/clipart/sh/shoko2.html</a:t>
            </a:r>
            <a:endParaRPr lang="ru-RU" sz="1000" dirty="0" smtClean="0"/>
          </a:p>
          <a:p>
            <a:r>
              <a:rPr lang="ru-RU" sz="1000" dirty="0" smtClean="0"/>
              <a:t>шляпа </a:t>
            </a:r>
            <a:r>
              <a:rPr lang="ru-RU" sz="1000" dirty="0" smtClean="0">
                <a:hlinkClick r:id="rId36"/>
              </a:rPr>
              <a:t>http://www.lenagold.ru/fon/clipart/sh/shl.html</a:t>
            </a:r>
            <a:endParaRPr lang="ru-RU" sz="1000" dirty="0" smtClean="0"/>
          </a:p>
          <a:p>
            <a:r>
              <a:rPr lang="ru-RU" sz="1000" dirty="0" smtClean="0"/>
              <a:t>шапка </a:t>
            </a:r>
            <a:r>
              <a:rPr lang="ru-RU" sz="1000" u="sng" dirty="0" smtClean="0">
                <a:hlinkClick r:id="rId37"/>
              </a:rPr>
              <a:t>http://www.lenagold.ru/fon/clipart/sh/shl10.html</a:t>
            </a:r>
            <a:endParaRPr lang="ru-RU" sz="1000" dirty="0" smtClean="0"/>
          </a:p>
          <a:p>
            <a:r>
              <a:rPr lang="ru-RU" sz="1000" dirty="0" smtClean="0"/>
              <a:t>яблоко </a:t>
            </a:r>
            <a:r>
              <a:rPr lang="ru-RU" sz="1000" u="sng" dirty="0" smtClean="0">
                <a:hlinkClick r:id="rId38"/>
              </a:rPr>
              <a:t>http://www.lenagold.ru/fon/clipart/ja/jabl/kras3.html</a:t>
            </a:r>
            <a:endParaRPr lang="ru-RU" sz="1000" dirty="0" smtClean="0"/>
          </a:p>
          <a:p>
            <a:r>
              <a:rPr lang="ru-RU" sz="1000" dirty="0" smtClean="0"/>
              <a:t>Звуки:</a:t>
            </a:r>
          </a:p>
          <a:p>
            <a:r>
              <a:rPr lang="ru-RU" sz="1000" dirty="0" smtClean="0"/>
              <a:t>плеск волн   </a:t>
            </a:r>
            <a:r>
              <a:rPr lang="ru-RU" sz="1000" u="sng" dirty="0" smtClean="0">
                <a:hlinkClick r:id="rId39"/>
              </a:rPr>
              <a:t>http://wooi.ru/dock/fonoteca1.php</a:t>
            </a:r>
            <a:endParaRPr lang="ru-RU" sz="1000" dirty="0" smtClean="0"/>
          </a:p>
          <a:p>
            <a:r>
              <a:rPr lang="ru-RU" sz="1000" dirty="0" smtClean="0"/>
              <a:t>звуки при ошибках </a:t>
            </a:r>
            <a:r>
              <a:rPr lang="en-US" sz="1000" dirty="0" err="1" smtClean="0"/>
              <a:t>boingg</a:t>
            </a:r>
            <a:r>
              <a:rPr lang="ru-RU" sz="1000" dirty="0" smtClean="0"/>
              <a:t>, </a:t>
            </a:r>
            <a:r>
              <a:rPr lang="en-US" sz="1000" dirty="0" err="1" smtClean="0"/>
              <a:t>wawawawa</a:t>
            </a:r>
            <a:r>
              <a:rPr lang="en-US" sz="1000" dirty="0" smtClean="0"/>
              <a:t> </a:t>
            </a:r>
            <a:r>
              <a:rPr lang="en-US" sz="1000" u="sng" dirty="0" smtClean="0">
                <a:hlinkClick r:id="rId40"/>
              </a:rPr>
              <a:t>http</a:t>
            </a:r>
            <a:r>
              <a:rPr lang="ru-RU" sz="1000" u="sng" dirty="0" smtClean="0">
                <a:hlinkClick r:id="rId40"/>
              </a:rPr>
              <a:t>://</a:t>
            </a:r>
            <a:r>
              <a:rPr lang="en-US" sz="1000" u="sng" dirty="0" err="1" smtClean="0">
                <a:hlinkClick r:id="rId40"/>
              </a:rPr>
              <a:t>smartfon</a:t>
            </a:r>
            <a:r>
              <a:rPr lang="ru-RU" sz="1000" u="sng" dirty="0" smtClean="0">
                <a:hlinkClick r:id="rId40"/>
              </a:rPr>
              <a:t>7610.</a:t>
            </a:r>
            <a:r>
              <a:rPr lang="en-US" sz="1000" u="sng" dirty="0" err="1" smtClean="0">
                <a:hlinkClick r:id="rId40"/>
              </a:rPr>
              <a:t>narod</a:t>
            </a:r>
            <a:r>
              <a:rPr lang="ru-RU" sz="1000" u="sng" dirty="0" smtClean="0">
                <a:hlinkClick r:id="rId40"/>
              </a:rPr>
              <a:t>.</a:t>
            </a:r>
            <a:r>
              <a:rPr lang="en-US" sz="1000" u="sng" dirty="0" err="1" smtClean="0">
                <a:hlinkClick r:id="rId40"/>
              </a:rPr>
              <a:t>ru</a:t>
            </a:r>
            <a:r>
              <a:rPr lang="ru-RU" sz="1000" u="sng" dirty="0" smtClean="0">
                <a:hlinkClick r:id="rId40"/>
              </a:rPr>
              <a:t>/</a:t>
            </a:r>
            <a:r>
              <a:rPr lang="en-US" sz="1000" u="sng" dirty="0" err="1" smtClean="0">
                <a:hlinkClick r:id="rId40"/>
              </a:rPr>
              <a:t>melodi</a:t>
            </a:r>
            <a:r>
              <a:rPr lang="ru-RU" sz="1000" u="sng" dirty="0" smtClean="0">
                <a:hlinkClick r:id="rId40"/>
              </a:rPr>
              <a:t>3.</a:t>
            </a:r>
            <a:r>
              <a:rPr lang="en-US" sz="1000" u="sng" dirty="0" smtClean="0">
                <a:hlinkClick r:id="rId40"/>
              </a:rPr>
              <a:t>html</a:t>
            </a:r>
            <a:endParaRPr lang="ru-RU" sz="1000" dirty="0" smtClean="0"/>
          </a:p>
          <a:p>
            <a:r>
              <a:rPr lang="ru-RU" sz="1000" dirty="0" smtClean="0"/>
              <a:t>слова - названия картинок  записаны в аудио редакторе «</a:t>
            </a:r>
            <a:r>
              <a:rPr lang="ru-RU" sz="1000" dirty="0" err="1" smtClean="0"/>
              <a:t>АудиоМАСТЕР</a:t>
            </a:r>
            <a:r>
              <a:rPr lang="ru-RU" sz="1000" dirty="0" smtClean="0"/>
              <a:t>» </a:t>
            </a:r>
            <a:r>
              <a:rPr lang="ru-RU" sz="1000" u="sng" dirty="0" smtClean="0">
                <a:hlinkClick r:id="rId41"/>
              </a:rPr>
              <a:t>http://gig-torrent.3dn.ru/load/soft/audiomaster</a:t>
            </a:r>
            <a:r>
              <a:rPr lang="ru-RU" sz="1000" u="sng" dirty="0" smtClean="0"/>
              <a:t> </a:t>
            </a:r>
            <a:endParaRPr lang="ru-RU" sz="1000" dirty="0" smtClean="0"/>
          </a:p>
          <a:p>
            <a:endParaRPr lang="ru-RU" sz="10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61" y="0"/>
            <a:ext cx="9139539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>
            <a:grpSpLocks/>
          </p:cNvGrpSpPr>
          <p:nvPr/>
        </p:nvGrpSpPr>
        <p:grpSpPr bwMode="auto">
          <a:xfrm>
            <a:off x="0" y="4071938"/>
            <a:ext cx="9144000" cy="358775"/>
            <a:chOff x="142844" y="4857760"/>
            <a:chExt cx="8572560" cy="358778"/>
          </a:xfrm>
        </p:grpSpPr>
        <p:grpSp>
          <p:nvGrpSpPr>
            <p:cNvPr id="3" name="Группа 29"/>
            <p:cNvGrpSpPr>
              <a:grpSpLocks/>
            </p:cNvGrpSpPr>
            <p:nvPr/>
          </p:nvGrpSpPr>
          <p:grpSpPr bwMode="auto">
            <a:xfrm>
              <a:off x="142844" y="4857760"/>
              <a:ext cx="8572560" cy="358778"/>
              <a:chOff x="285720" y="3929066"/>
              <a:chExt cx="8572560" cy="358778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285720" y="3929066"/>
                <a:ext cx="8501121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357157" y="4286256"/>
                <a:ext cx="8501123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107919" y="5035560"/>
              <a:ext cx="355603" cy="31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53720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39367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525145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7942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496570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96517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467995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639446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239393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668021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210818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725171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182243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696596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153667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782322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125092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410844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382269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439419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353694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582295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325119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610871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296543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753747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267968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8037536" y="5035561"/>
              <a:ext cx="35719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825185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2" descr="F:\опыт новое\педсовет су конкурс\смешарики\поезд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5" y="1714500"/>
            <a:ext cx="2643188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Прямоугольник 70"/>
          <p:cNvSpPr/>
          <p:nvPr/>
        </p:nvSpPr>
        <p:spPr>
          <a:xfrm>
            <a:off x="2786063" y="3643313"/>
            <a:ext cx="857250" cy="71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715000" y="3643313"/>
            <a:ext cx="857250" cy="71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15" name="Рисунок 52" descr="81386303_Solnce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596" y="142852"/>
            <a:ext cx="12858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Скругленный прямоугольник 73"/>
          <p:cNvSpPr/>
          <p:nvPr/>
        </p:nvSpPr>
        <p:spPr>
          <a:xfrm>
            <a:off x="1785918" y="3214686"/>
            <a:ext cx="714380" cy="571504"/>
          </a:xfrm>
          <a:prstGeom prst="roundRect">
            <a:avLst/>
          </a:prstGeom>
          <a:solidFill>
            <a:schemeClr val="accent1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54" descr="F:\опыт новое\педсовет су конкурс\смешарики\сем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00100" y="5429264"/>
            <a:ext cx="1789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опыт новое\смешарики\для поезда\Рисунок20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00958" y="2283937"/>
            <a:ext cx="1643042" cy="1691059"/>
          </a:xfrm>
          <a:prstGeom prst="rect">
            <a:avLst/>
          </a:prstGeom>
          <a:noFill/>
        </p:spPr>
      </p:pic>
      <p:grpSp>
        <p:nvGrpSpPr>
          <p:cNvPr id="4" name="Группа 84"/>
          <p:cNvGrpSpPr>
            <a:grpSpLocks/>
          </p:cNvGrpSpPr>
          <p:nvPr/>
        </p:nvGrpSpPr>
        <p:grpSpPr bwMode="auto">
          <a:xfrm>
            <a:off x="6429375" y="1571625"/>
            <a:ext cx="2357438" cy="2786063"/>
            <a:chOff x="3428991" y="1571611"/>
            <a:chExt cx="2357453" cy="2786060"/>
          </a:xfrm>
        </p:grpSpPr>
        <p:grpSp>
          <p:nvGrpSpPr>
            <p:cNvPr id="5" name="Группа 11"/>
            <p:cNvGrpSpPr>
              <a:grpSpLocks/>
            </p:cNvGrpSpPr>
            <p:nvPr/>
          </p:nvGrpSpPr>
          <p:grpSpPr bwMode="auto">
            <a:xfrm>
              <a:off x="3428991" y="1571611"/>
              <a:ext cx="2357453" cy="2786060"/>
              <a:chOff x="3919140" y="500042"/>
              <a:chExt cx="2384894" cy="2928958"/>
            </a:xfrm>
          </p:grpSpPr>
          <p:pic>
            <p:nvPicPr>
              <p:cNvPr id="4136" name="Picture 2" descr="F:\опыт новое\педсовет су конкурс\смешарики\поезд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3919140" y="500042"/>
                <a:ext cx="2384894" cy="2928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4776738" y="1715017"/>
                <a:ext cx="857598" cy="969644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bg2">
                    <a:lumMod val="2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sz="5700" b="1" dirty="0"/>
              </a:p>
            </p:txBody>
          </p:sp>
        </p:grpSp>
        <p:grpSp>
          <p:nvGrpSpPr>
            <p:cNvPr id="6" name="Группа 82"/>
            <p:cNvGrpSpPr>
              <a:grpSpLocks/>
            </p:cNvGrpSpPr>
            <p:nvPr/>
          </p:nvGrpSpPr>
          <p:grpSpPr bwMode="auto">
            <a:xfrm>
              <a:off x="4214810" y="1785925"/>
              <a:ext cx="928687" cy="1015664"/>
              <a:chOff x="7215206" y="1285859"/>
              <a:chExt cx="928687" cy="1015664"/>
            </a:xfrm>
          </p:grpSpPr>
          <p:sp>
            <p:nvSpPr>
              <p:cNvPr id="75" name="Блок-схема: ссылка на другую страницу 74"/>
              <p:cNvSpPr/>
              <p:nvPr/>
            </p:nvSpPr>
            <p:spPr>
              <a:xfrm rot="10800000">
                <a:off x="7215206" y="1285859"/>
                <a:ext cx="857256" cy="857249"/>
              </a:xfrm>
              <a:prstGeom prst="flowChartOffpage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35" name="TextBox 78"/>
              <p:cNvSpPr txBox="1">
                <a:spLocks noChangeArrowheads="1"/>
              </p:cNvSpPr>
              <p:nvPr/>
            </p:nvSpPr>
            <p:spPr bwMode="auto">
              <a:xfrm>
                <a:off x="7215206" y="1285860"/>
                <a:ext cx="928687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6000" b="1" dirty="0"/>
                  <a:t>Ш</a:t>
                </a:r>
              </a:p>
            </p:txBody>
          </p:sp>
        </p:grpSp>
      </p:grpSp>
      <p:grpSp>
        <p:nvGrpSpPr>
          <p:cNvPr id="81" name="Группа 59"/>
          <p:cNvGrpSpPr/>
          <p:nvPr/>
        </p:nvGrpSpPr>
        <p:grpSpPr>
          <a:xfrm>
            <a:off x="1214414" y="142852"/>
            <a:ext cx="7195593" cy="1586371"/>
            <a:chOff x="1270891" y="3786190"/>
            <a:chExt cx="5688632" cy="1672498"/>
          </a:xfrm>
        </p:grpSpPr>
        <p:sp>
          <p:nvSpPr>
            <p:cNvPr id="82" name="Облако 81"/>
            <p:cNvSpPr/>
            <p:nvPr/>
          </p:nvSpPr>
          <p:spPr bwMode="auto">
            <a:xfrm>
              <a:off x="1553275" y="3786190"/>
              <a:ext cx="5139394" cy="164305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3" name="TextBox 103"/>
            <p:cNvSpPr txBox="1">
              <a:spLocks noChangeArrowheads="1"/>
            </p:cNvSpPr>
            <p:nvPr/>
          </p:nvSpPr>
          <p:spPr bwMode="auto">
            <a:xfrm>
              <a:off x="1270891" y="4012138"/>
              <a:ext cx="5688632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Помоги </a:t>
              </a:r>
              <a:r>
                <a:rPr lang="ru-RU" sz="3200" dirty="0" err="1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Лосяшу</a:t>
              </a:r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рассадить пассажиров в вагончики.</a:t>
              </a:r>
            </a:p>
            <a:p>
              <a:pPr algn="ctr"/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ru-R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9" name="Picture 3" descr="C:\Users\Сергей\Pictures\6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858148" y="5572140"/>
            <a:ext cx="1152525" cy="1158875"/>
          </a:xfrm>
          <a:prstGeom prst="rect">
            <a:avLst/>
          </a:prstGeom>
          <a:noFill/>
        </p:spPr>
      </p:pic>
      <p:grpSp>
        <p:nvGrpSpPr>
          <p:cNvPr id="85" name="Группа 59"/>
          <p:cNvGrpSpPr/>
          <p:nvPr/>
        </p:nvGrpSpPr>
        <p:grpSpPr>
          <a:xfrm>
            <a:off x="1571604" y="214290"/>
            <a:ext cx="6715172" cy="1830952"/>
            <a:chOff x="1270891" y="3719480"/>
            <a:chExt cx="5704163" cy="1709760"/>
          </a:xfrm>
        </p:grpSpPr>
        <p:sp>
          <p:nvSpPr>
            <p:cNvPr id="86" name="Облако 85"/>
            <p:cNvSpPr/>
            <p:nvPr/>
          </p:nvSpPr>
          <p:spPr bwMode="auto">
            <a:xfrm>
              <a:off x="1270891" y="3719480"/>
              <a:ext cx="5704163" cy="170976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7" name="TextBox 103"/>
            <p:cNvSpPr txBox="1">
              <a:spLocks noChangeArrowheads="1"/>
            </p:cNvSpPr>
            <p:nvPr/>
          </p:nvSpPr>
          <p:spPr bwMode="auto">
            <a:xfrm>
              <a:off x="1270891" y="3919585"/>
              <a:ext cx="5688633" cy="1350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Если в названии животного </a:t>
              </a:r>
            </a:p>
            <a:p>
              <a:pPr algn="ctr"/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есть звук </a:t>
              </a:r>
              <a:r>
                <a:rPr lang="ru-RU" sz="3200" b="1" i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с, </a:t>
              </a:r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щелкни по букве </a:t>
              </a:r>
              <a:r>
                <a:rPr lang="ru-RU" sz="32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32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ru-R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8" name="Группа 59"/>
          <p:cNvGrpSpPr/>
          <p:nvPr/>
        </p:nvGrpSpPr>
        <p:grpSpPr>
          <a:xfrm>
            <a:off x="1500166" y="142852"/>
            <a:ext cx="6715172" cy="1830952"/>
            <a:chOff x="1270891" y="3719480"/>
            <a:chExt cx="5704163" cy="1709760"/>
          </a:xfrm>
        </p:grpSpPr>
        <p:sp>
          <p:nvSpPr>
            <p:cNvPr id="89" name="Облако 88"/>
            <p:cNvSpPr/>
            <p:nvPr/>
          </p:nvSpPr>
          <p:spPr bwMode="auto">
            <a:xfrm>
              <a:off x="1270891" y="3719480"/>
              <a:ext cx="5704163" cy="170976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0" name="TextBox 103"/>
            <p:cNvSpPr txBox="1">
              <a:spLocks noChangeArrowheads="1"/>
            </p:cNvSpPr>
            <p:nvPr/>
          </p:nvSpPr>
          <p:spPr bwMode="auto">
            <a:xfrm>
              <a:off x="1270891" y="3919585"/>
              <a:ext cx="5688633" cy="1350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Если в названии животного </a:t>
              </a:r>
            </a:p>
            <a:p>
              <a:pPr algn="ctr"/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есть звук </a:t>
              </a:r>
              <a:r>
                <a:rPr lang="ru-RU" sz="3200" b="1" i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ш, </a:t>
              </a:r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щелкни по букве </a:t>
              </a:r>
              <a:r>
                <a:rPr lang="ru-RU" sz="32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Ш</a:t>
              </a:r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32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ru-R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714744" y="4500570"/>
            <a:ext cx="2214578" cy="2357430"/>
            <a:chOff x="3643306" y="4500570"/>
            <a:chExt cx="2076979" cy="2242625"/>
          </a:xfrm>
        </p:grpSpPr>
        <p:sp>
          <p:nvSpPr>
            <p:cNvPr id="70" name="Овал 69"/>
            <p:cNvSpPr/>
            <p:nvPr/>
          </p:nvSpPr>
          <p:spPr>
            <a:xfrm>
              <a:off x="5000628" y="6357958"/>
              <a:ext cx="142876" cy="1428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20" name="Picture 3" descr="F:\опыт новое\педсовет су конкурс\смешарики\свинка бежит.png"/>
            <p:cNvPicPr>
              <a:picLocks noChangeAspect="1" noChangeArrowheads="1"/>
            </p:cNvPicPr>
            <p:nvPr/>
          </p:nvPicPr>
          <p:blipFill>
            <a:blip r:embed="rId14" cstate="email"/>
            <a:stretch>
              <a:fillRect/>
            </a:stretch>
          </p:blipFill>
          <p:spPr bwMode="auto">
            <a:xfrm flipH="1">
              <a:off x="3643306" y="4500570"/>
              <a:ext cx="2076979" cy="224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6" name="Группа 59"/>
          <p:cNvGrpSpPr/>
          <p:nvPr/>
        </p:nvGrpSpPr>
        <p:grpSpPr>
          <a:xfrm>
            <a:off x="1428728" y="214290"/>
            <a:ext cx="6715172" cy="1830952"/>
            <a:chOff x="1270891" y="3719480"/>
            <a:chExt cx="5704163" cy="1709760"/>
          </a:xfrm>
        </p:grpSpPr>
        <p:sp>
          <p:nvSpPr>
            <p:cNvPr id="77" name="Облако 76"/>
            <p:cNvSpPr/>
            <p:nvPr/>
          </p:nvSpPr>
          <p:spPr bwMode="auto">
            <a:xfrm>
              <a:off x="1270891" y="3719480"/>
              <a:ext cx="5704163" cy="170976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0" name="TextBox 103"/>
            <p:cNvSpPr txBox="1">
              <a:spLocks noChangeArrowheads="1"/>
            </p:cNvSpPr>
            <p:nvPr/>
          </p:nvSpPr>
          <p:spPr bwMode="auto">
            <a:xfrm>
              <a:off x="1270891" y="4053027"/>
              <a:ext cx="5688633" cy="112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Нужна </a:t>
              </a:r>
              <a:r>
                <a:rPr lang="ru-RU" sz="36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помощь</a:t>
              </a:r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? Щелкни по картинке с животным.  </a:t>
              </a:r>
              <a:endParaRPr lang="ru-RU" sz="3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84"/>
          <p:cNvGrpSpPr>
            <a:grpSpLocks/>
          </p:cNvGrpSpPr>
          <p:nvPr/>
        </p:nvGrpSpPr>
        <p:grpSpPr bwMode="auto">
          <a:xfrm>
            <a:off x="3500438" y="1571625"/>
            <a:ext cx="2357437" cy="2786063"/>
            <a:chOff x="3428992" y="1571612"/>
            <a:chExt cx="2357454" cy="2786061"/>
          </a:xfrm>
        </p:grpSpPr>
        <p:grpSp>
          <p:nvGrpSpPr>
            <p:cNvPr id="8" name="Группа 11"/>
            <p:cNvGrpSpPr>
              <a:grpSpLocks/>
            </p:cNvGrpSpPr>
            <p:nvPr/>
          </p:nvGrpSpPr>
          <p:grpSpPr bwMode="auto">
            <a:xfrm>
              <a:off x="3428992" y="1571612"/>
              <a:ext cx="2357454" cy="2786061"/>
              <a:chOff x="3919140" y="500042"/>
              <a:chExt cx="2384894" cy="2928958"/>
            </a:xfrm>
          </p:grpSpPr>
          <p:pic>
            <p:nvPicPr>
              <p:cNvPr id="4130" name="Picture 2" descr="F:\опыт новое\педсовет су конкурс\смешарики\поезд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3919140" y="500042"/>
                <a:ext cx="2384894" cy="2928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776738" y="1715017"/>
                <a:ext cx="857598" cy="969644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bg2">
                    <a:lumMod val="2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sz="5700" b="1" dirty="0"/>
              </a:p>
            </p:txBody>
          </p:sp>
        </p:grpSp>
        <p:grpSp>
          <p:nvGrpSpPr>
            <p:cNvPr id="9" name="Группа 82"/>
            <p:cNvGrpSpPr>
              <a:grpSpLocks/>
            </p:cNvGrpSpPr>
            <p:nvPr/>
          </p:nvGrpSpPr>
          <p:grpSpPr bwMode="auto">
            <a:xfrm>
              <a:off x="4214810" y="1785926"/>
              <a:ext cx="928687" cy="1015663"/>
              <a:chOff x="7215206" y="1285860"/>
              <a:chExt cx="928687" cy="1015663"/>
            </a:xfrm>
          </p:grpSpPr>
          <p:sp>
            <p:nvSpPr>
              <p:cNvPr id="78" name="Блок-схема: ссылка на другую страницу 77"/>
              <p:cNvSpPr/>
              <p:nvPr/>
            </p:nvSpPr>
            <p:spPr>
              <a:xfrm rot="10800000">
                <a:off x="7215206" y="1285859"/>
                <a:ext cx="857256" cy="857249"/>
              </a:xfrm>
              <a:prstGeom prst="flowChartOffpage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29" name="TextBox 78"/>
              <p:cNvSpPr txBox="1">
                <a:spLocks noChangeArrowheads="1"/>
              </p:cNvSpPr>
              <p:nvPr/>
            </p:nvSpPr>
            <p:spPr bwMode="auto">
              <a:xfrm>
                <a:off x="7215206" y="1285860"/>
                <a:ext cx="928687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6000" b="1" dirty="0"/>
                  <a:t>С</a:t>
                </a:r>
              </a:p>
            </p:txBody>
          </p:sp>
        </p:grpSp>
      </p:grpSp>
      <p:pic>
        <p:nvPicPr>
          <p:cNvPr id="4104" name="Picture 7" descr="F:\опыт новое\педсовет су конкурс\смешарики\взяла\лосяш добро пож.png"/>
          <p:cNvPicPr>
            <a:picLocks noChangeAspect="1" noChangeArrowheads="1"/>
          </p:cNvPicPr>
          <p:nvPr/>
        </p:nvPicPr>
        <p:blipFill>
          <a:blip r:embed="rId15" cstate="email"/>
          <a:stretch>
            <a:fillRect/>
          </a:stretch>
        </p:blipFill>
        <p:spPr bwMode="auto">
          <a:xfrm>
            <a:off x="1285852" y="1571612"/>
            <a:ext cx="1400114" cy="14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моги Лосяш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шка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>
            <a:grpSpLocks/>
          </p:cNvGrpSpPr>
          <p:nvPr/>
        </p:nvGrpSpPr>
        <p:grpSpPr bwMode="auto">
          <a:xfrm>
            <a:off x="0" y="4071938"/>
            <a:ext cx="9144000" cy="358775"/>
            <a:chOff x="142844" y="4857760"/>
            <a:chExt cx="8572560" cy="358778"/>
          </a:xfrm>
        </p:grpSpPr>
        <p:grpSp>
          <p:nvGrpSpPr>
            <p:cNvPr id="3" name="Группа 29"/>
            <p:cNvGrpSpPr>
              <a:grpSpLocks/>
            </p:cNvGrpSpPr>
            <p:nvPr/>
          </p:nvGrpSpPr>
          <p:grpSpPr bwMode="auto">
            <a:xfrm>
              <a:off x="142844" y="4857760"/>
              <a:ext cx="8572560" cy="358778"/>
              <a:chOff x="285720" y="3929066"/>
              <a:chExt cx="8572560" cy="358778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285720" y="3929066"/>
                <a:ext cx="8501121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357157" y="4286256"/>
                <a:ext cx="8501123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107919" y="5035560"/>
              <a:ext cx="355603" cy="31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53720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39367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525145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7942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496570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96517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467995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639446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239393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668021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210818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725171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182243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696596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153667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782322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125092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410844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382269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439419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353694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582295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325119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610871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296543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753747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267968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8037536" y="5035561"/>
              <a:ext cx="35719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825185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2" descr="F:\опыт новое\педсовет су конкурс\смешарики\поезд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1714500"/>
            <a:ext cx="2643188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Прямоугольник 70"/>
          <p:cNvSpPr/>
          <p:nvPr/>
        </p:nvSpPr>
        <p:spPr>
          <a:xfrm>
            <a:off x="2786063" y="3643313"/>
            <a:ext cx="857250" cy="71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715000" y="3643313"/>
            <a:ext cx="857250" cy="71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6429375" y="1571625"/>
            <a:ext cx="2714625" cy="2786063"/>
            <a:chOff x="6429375" y="1571625"/>
            <a:chExt cx="2714625" cy="2786063"/>
          </a:xfrm>
        </p:grpSpPr>
        <p:pic>
          <p:nvPicPr>
            <p:cNvPr id="4108" name="Picture 3" descr="F:\опыт новое\педсовет су конкурс\смешарики\свинка бежит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408965" y="2214554"/>
              <a:ext cx="1735035" cy="177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84"/>
            <p:cNvGrpSpPr>
              <a:grpSpLocks/>
            </p:cNvGrpSpPr>
            <p:nvPr/>
          </p:nvGrpSpPr>
          <p:grpSpPr bwMode="auto">
            <a:xfrm>
              <a:off x="6429375" y="1571625"/>
              <a:ext cx="2357438" cy="2786063"/>
              <a:chOff x="3428992" y="1571612"/>
              <a:chExt cx="2357454" cy="2786061"/>
            </a:xfrm>
          </p:grpSpPr>
          <p:grpSp>
            <p:nvGrpSpPr>
              <p:cNvPr id="5" name="Группа 11"/>
              <p:cNvGrpSpPr>
                <a:grpSpLocks/>
              </p:cNvGrpSpPr>
              <p:nvPr/>
            </p:nvGrpSpPr>
            <p:grpSpPr bwMode="auto">
              <a:xfrm>
                <a:off x="3428992" y="1571612"/>
                <a:ext cx="2357454" cy="2786061"/>
                <a:chOff x="3919140" y="500042"/>
                <a:chExt cx="2384894" cy="2928958"/>
              </a:xfrm>
            </p:grpSpPr>
            <p:pic>
              <p:nvPicPr>
                <p:cNvPr id="4136" name="Picture 2" descr="F:\опыт новое\педсовет су конкурс\смешарики\поезд.png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3919140" y="500042"/>
                  <a:ext cx="2384894" cy="2928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9" name="TextBox 78"/>
                <p:cNvSpPr txBox="1"/>
                <p:nvPr/>
              </p:nvSpPr>
              <p:spPr>
                <a:xfrm>
                  <a:off x="4776738" y="1715017"/>
                  <a:ext cx="857598" cy="969644"/>
                </a:xfrm>
                <a:prstGeom prst="rect">
                  <a:avLst/>
                </a:prstGeom>
                <a:solidFill>
                  <a:schemeClr val="bg2"/>
                </a:solidFill>
                <a:ln w="38100">
                  <a:solidFill>
                    <a:schemeClr val="bg2">
                      <a:lumMod val="25000"/>
                    </a:schemeClr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5700" b="1" dirty="0"/>
                </a:p>
              </p:txBody>
            </p:sp>
          </p:grpSp>
          <p:grpSp>
            <p:nvGrpSpPr>
              <p:cNvPr id="6" name="Группа 82"/>
              <p:cNvGrpSpPr>
                <a:grpSpLocks/>
              </p:cNvGrpSpPr>
              <p:nvPr/>
            </p:nvGrpSpPr>
            <p:grpSpPr bwMode="auto">
              <a:xfrm>
                <a:off x="4214810" y="1785925"/>
                <a:ext cx="928687" cy="1015664"/>
                <a:chOff x="7215206" y="1285859"/>
                <a:chExt cx="928687" cy="1015664"/>
              </a:xfrm>
            </p:grpSpPr>
            <p:sp>
              <p:nvSpPr>
                <p:cNvPr id="75" name="Блок-схема: ссылка на другую страницу 74"/>
                <p:cNvSpPr/>
                <p:nvPr/>
              </p:nvSpPr>
              <p:spPr>
                <a:xfrm rot="10800000">
                  <a:off x="7215206" y="1285859"/>
                  <a:ext cx="857256" cy="857249"/>
                </a:xfrm>
                <a:prstGeom prst="flowChartOffpage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135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7215206" y="1285860"/>
                  <a:ext cx="928687" cy="1015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6000" b="1" dirty="0"/>
                    <a:t>Ш</a:t>
                  </a:r>
                </a:p>
              </p:txBody>
            </p:sp>
          </p:grpSp>
        </p:grpSp>
      </p:grpSp>
      <p:pic>
        <p:nvPicPr>
          <p:cNvPr id="4115" name="Рисунок 52" descr="81386303_Solnce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10" y="214290"/>
            <a:ext cx="12858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Скругленный прямоугольник 73"/>
          <p:cNvSpPr/>
          <p:nvPr/>
        </p:nvSpPr>
        <p:spPr>
          <a:xfrm>
            <a:off x="1785918" y="3214686"/>
            <a:ext cx="714380" cy="571504"/>
          </a:xfrm>
          <a:prstGeom prst="roundRect">
            <a:avLst/>
          </a:prstGeom>
          <a:solidFill>
            <a:schemeClr val="accent1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54" descr="F:\опыт новое\педсовет су конкурс\смешарики\сем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00100" y="5429264"/>
            <a:ext cx="1789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F:\опыт новое\педсовет су конкурс\смешарики\взяла\лосяш добро пож.png"/>
          <p:cNvPicPr>
            <a:picLocks noChangeAspect="1" noChangeArrowheads="1"/>
          </p:cNvPicPr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1287236" y="1500188"/>
            <a:ext cx="145142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Сергей\Pictures\6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858148" y="5572140"/>
            <a:ext cx="1152525" cy="1158875"/>
          </a:xfrm>
          <a:prstGeom prst="rect">
            <a:avLst/>
          </a:prstGeom>
          <a:noFill/>
        </p:spPr>
      </p:pic>
      <p:grpSp>
        <p:nvGrpSpPr>
          <p:cNvPr id="63" name="Группа 59"/>
          <p:cNvGrpSpPr/>
          <p:nvPr/>
        </p:nvGrpSpPr>
        <p:grpSpPr>
          <a:xfrm>
            <a:off x="1500166" y="0"/>
            <a:ext cx="6715172" cy="1830952"/>
            <a:chOff x="1270891" y="3719480"/>
            <a:chExt cx="5704163" cy="1709760"/>
          </a:xfrm>
        </p:grpSpPr>
        <p:sp>
          <p:nvSpPr>
            <p:cNvPr id="64" name="Облако 63"/>
            <p:cNvSpPr/>
            <p:nvPr/>
          </p:nvSpPr>
          <p:spPr bwMode="auto">
            <a:xfrm>
              <a:off x="1270891" y="3719480"/>
              <a:ext cx="5704163" cy="170976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6" name="TextBox 103"/>
            <p:cNvSpPr txBox="1">
              <a:spLocks noChangeArrowheads="1"/>
            </p:cNvSpPr>
            <p:nvPr/>
          </p:nvSpPr>
          <p:spPr bwMode="auto">
            <a:xfrm>
              <a:off x="1270891" y="4053027"/>
              <a:ext cx="5688633" cy="112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Нужна </a:t>
              </a:r>
              <a:r>
                <a:rPr lang="ru-RU" sz="36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помощь</a:t>
              </a:r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? Щелкни по картинке с животным.</a:t>
              </a:r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ru-R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84"/>
          <p:cNvGrpSpPr>
            <a:grpSpLocks/>
          </p:cNvGrpSpPr>
          <p:nvPr/>
        </p:nvGrpSpPr>
        <p:grpSpPr bwMode="auto">
          <a:xfrm>
            <a:off x="3500438" y="1571625"/>
            <a:ext cx="2357437" cy="2786063"/>
            <a:chOff x="3428992" y="1571612"/>
            <a:chExt cx="2357454" cy="2786061"/>
          </a:xfrm>
        </p:grpSpPr>
        <p:grpSp>
          <p:nvGrpSpPr>
            <p:cNvPr id="8" name="Группа 11"/>
            <p:cNvGrpSpPr>
              <a:grpSpLocks/>
            </p:cNvGrpSpPr>
            <p:nvPr/>
          </p:nvGrpSpPr>
          <p:grpSpPr bwMode="auto">
            <a:xfrm>
              <a:off x="3428992" y="1571612"/>
              <a:ext cx="2357454" cy="2786061"/>
              <a:chOff x="3919140" y="500042"/>
              <a:chExt cx="2384894" cy="2928958"/>
            </a:xfrm>
          </p:grpSpPr>
          <p:pic>
            <p:nvPicPr>
              <p:cNvPr id="4130" name="Picture 2" descr="F:\опыт новое\педсовет су конкурс\смешарики\поезд.pn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3919140" y="500042"/>
                <a:ext cx="2384894" cy="2928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776738" y="1715017"/>
                <a:ext cx="857598" cy="969644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bg2">
                    <a:lumMod val="2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sz="5700" b="1" dirty="0"/>
              </a:p>
            </p:txBody>
          </p:sp>
        </p:grpSp>
        <p:grpSp>
          <p:nvGrpSpPr>
            <p:cNvPr id="9" name="Группа 82"/>
            <p:cNvGrpSpPr>
              <a:grpSpLocks/>
            </p:cNvGrpSpPr>
            <p:nvPr/>
          </p:nvGrpSpPr>
          <p:grpSpPr bwMode="auto">
            <a:xfrm>
              <a:off x="4214810" y="1785926"/>
              <a:ext cx="928687" cy="1015663"/>
              <a:chOff x="7215206" y="1285860"/>
              <a:chExt cx="928687" cy="1015663"/>
            </a:xfrm>
          </p:grpSpPr>
          <p:sp>
            <p:nvSpPr>
              <p:cNvPr id="78" name="Блок-схема: ссылка на другую страницу 77"/>
              <p:cNvSpPr/>
              <p:nvPr/>
            </p:nvSpPr>
            <p:spPr>
              <a:xfrm rot="10800000">
                <a:off x="7215206" y="1285859"/>
                <a:ext cx="857256" cy="857249"/>
              </a:xfrm>
              <a:prstGeom prst="flowChartOffpage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29" name="TextBox 78"/>
              <p:cNvSpPr txBox="1">
                <a:spLocks noChangeArrowheads="1"/>
              </p:cNvSpPr>
              <p:nvPr/>
            </p:nvSpPr>
            <p:spPr bwMode="auto">
              <a:xfrm>
                <a:off x="7215206" y="1285860"/>
                <a:ext cx="928687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6000" b="1" dirty="0"/>
                  <a:t>С</a:t>
                </a:r>
              </a:p>
            </p:txBody>
          </p:sp>
        </p:grpSp>
      </p:grpSp>
      <p:pic>
        <p:nvPicPr>
          <p:cNvPr id="1026" name="Picture 2" descr="F:\опыт новое\смешарики\для поезда\свин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214810" y="2571744"/>
            <a:ext cx="984531" cy="1060583"/>
          </a:xfrm>
          <a:prstGeom prst="rect">
            <a:avLst/>
          </a:prstGeom>
          <a:noFill/>
        </p:spPr>
      </p:pic>
      <p:grpSp>
        <p:nvGrpSpPr>
          <p:cNvPr id="69" name="Группа 68"/>
          <p:cNvGrpSpPr/>
          <p:nvPr/>
        </p:nvGrpSpPr>
        <p:grpSpPr>
          <a:xfrm>
            <a:off x="3571868" y="4572008"/>
            <a:ext cx="2428892" cy="2285992"/>
            <a:chOff x="3500430" y="4572008"/>
            <a:chExt cx="2220555" cy="2049115"/>
          </a:xfrm>
        </p:grpSpPr>
        <p:sp>
          <p:nvSpPr>
            <p:cNvPr id="68" name="Овал 67"/>
            <p:cNvSpPr/>
            <p:nvPr/>
          </p:nvSpPr>
          <p:spPr>
            <a:xfrm>
              <a:off x="5214942" y="6143644"/>
              <a:ext cx="142876" cy="1428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F:\опыт новое\смешарики\для поезда\свинья 2.png"/>
            <p:cNvPicPr>
              <a:picLocks noChangeAspect="1" noChangeArrowheads="1"/>
            </p:cNvPicPr>
            <p:nvPr/>
          </p:nvPicPr>
          <p:blipFill>
            <a:blip r:embed="rId15" cstate="email"/>
            <a:stretch>
              <a:fillRect/>
            </a:stretch>
          </p:blipFill>
          <p:spPr bwMode="auto">
            <a:xfrm>
              <a:off x="3500430" y="4572008"/>
              <a:ext cx="2220555" cy="204911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н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61" y="0"/>
            <a:ext cx="9139539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>
            <a:grpSpLocks/>
          </p:cNvGrpSpPr>
          <p:nvPr/>
        </p:nvGrpSpPr>
        <p:grpSpPr bwMode="auto">
          <a:xfrm>
            <a:off x="0" y="4071938"/>
            <a:ext cx="9144000" cy="358775"/>
            <a:chOff x="142844" y="4857760"/>
            <a:chExt cx="8572560" cy="358778"/>
          </a:xfrm>
        </p:grpSpPr>
        <p:grpSp>
          <p:nvGrpSpPr>
            <p:cNvPr id="3" name="Группа 29"/>
            <p:cNvGrpSpPr>
              <a:grpSpLocks/>
            </p:cNvGrpSpPr>
            <p:nvPr/>
          </p:nvGrpSpPr>
          <p:grpSpPr bwMode="auto">
            <a:xfrm>
              <a:off x="142844" y="4857760"/>
              <a:ext cx="8572560" cy="358778"/>
              <a:chOff x="285720" y="3929066"/>
              <a:chExt cx="8572560" cy="358778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285720" y="3929066"/>
                <a:ext cx="8501121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357157" y="4286256"/>
                <a:ext cx="8501123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107919" y="5035560"/>
              <a:ext cx="355603" cy="31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53720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39367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525145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7942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496570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96517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467995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639446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239393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668021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210818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725171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182243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696596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153667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782322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125092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410844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382269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439419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353694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582295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325119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610871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296543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753747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267968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8037536" y="5035561"/>
              <a:ext cx="35719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825185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2" descr="F:\опыт новое\педсовет су конкурс\смешарики\поезд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1714500"/>
            <a:ext cx="2643188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F:\опыт новое\педсовет су конкурс\смешарики\взяла\лосяш добро пож.pn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1287236" y="1500188"/>
            <a:ext cx="1451428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Прямоугольник 70"/>
          <p:cNvSpPr/>
          <p:nvPr/>
        </p:nvSpPr>
        <p:spPr>
          <a:xfrm>
            <a:off x="2786063" y="3643313"/>
            <a:ext cx="857250" cy="71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15" name="Рисунок 52" descr="81386303_Solnce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0930" y="214290"/>
            <a:ext cx="12858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Скругленный прямоугольник 73"/>
          <p:cNvSpPr/>
          <p:nvPr/>
        </p:nvSpPr>
        <p:spPr>
          <a:xfrm>
            <a:off x="1785918" y="3214686"/>
            <a:ext cx="714380" cy="571504"/>
          </a:xfrm>
          <a:prstGeom prst="roundRect">
            <a:avLst/>
          </a:prstGeom>
          <a:solidFill>
            <a:schemeClr val="accent1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54" descr="F:\опыт новое\педсовет су конкурс\смешарики\сем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1538" y="5429264"/>
            <a:ext cx="1789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" name="Группа 68"/>
          <p:cNvGrpSpPr/>
          <p:nvPr/>
        </p:nvGrpSpPr>
        <p:grpSpPr>
          <a:xfrm>
            <a:off x="6429375" y="1571625"/>
            <a:ext cx="2805113" cy="2786063"/>
            <a:chOff x="6429375" y="1571625"/>
            <a:chExt cx="2805113" cy="2786063"/>
          </a:xfrm>
        </p:grpSpPr>
        <p:pic>
          <p:nvPicPr>
            <p:cNvPr id="4108" name="Picture 3" descr="F:\опыт новое\педсовет су конкурс\смешарики\свинка бежит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429500" y="2286000"/>
              <a:ext cx="1804988" cy="184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84"/>
            <p:cNvGrpSpPr>
              <a:grpSpLocks/>
            </p:cNvGrpSpPr>
            <p:nvPr/>
          </p:nvGrpSpPr>
          <p:grpSpPr bwMode="auto">
            <a:xfrm>
              <a:off x="6429375" y="1571625"/>
              <a:ext cx="2357438" cy="2786063"/>
              <a:chOff x="3428992" y="1571612"/>
              <a:chExt cx="2357454" cy="2786061"/>
            </a:xfrm>
          </p:grpSpPr>
          <p:grpSp>
            <p:nvGrpSpPr>
              <p:cNvPr id="5" name="Группа 11"/>
              <p:cNvGrpSpPr>
                <a:grpSpLocks/>
              </p:cNvGrpSpPr>
              <p:nvPr/>
            </p:nvGrpSpPr>
            <p:grpSpPr bwMode="auto">
              <a:xfrm>
                <a:off x="3428992" y="1571612"/>
                <a:ext cx="2357454" cy="2786061"/>
                <a:chOff x="3919140" y="500042"/>
                <a:chExt cx="2384894" cy="2928958"/>
              </a:xfrm>
            </p:grpSpPr>
            <p:pic>
              <p:nvPicPr>
                <p:cNvPr id="4136" name="Picture 2" descr="F:\опыт новое\педсовет су конкурс\смешарики\поезд.png"/>
                <p:cNvPicPr>
                  <a:picLocks noChangeAspect="1"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3919140" y="500042"/>
                  <a:ext cx="2384894" cy="2928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9" name="TextBox 78"/>
                <p:cNvSpPr txBox="1"/>
                <p:nvPr/>
              </p:nvSpPr>
              <p:spPr>
                <a:xfrm>
                  <a:off x="4776738" y="1715017"/>
                  <a:ext cx="857598" cy="969644"/>
                </a:xfrm>
                <a:prstGeom prst="rect">
                  <a:avLst/>
                </a:prstGeom>
                <a:solidFill>
                  <a:schemeClr val="bg2"/>
                </a:solidFill>
                <a:ln w="38100">
                  <a:solidFill>
                    <a:schemeClr val="bg2">
                      <a:lumMod val="25000"/>
                    </a:schemeClr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5700" b="1" dirty="0"/>
                </a:p>
              </p:txBody>
            </p:sp>
          </p:grpSp>
          <p:grpSp>
            <p:nvGrpSpPr>
              <p:cNvPr id="6" name="Группа 82"/>
              <p:cNvGrpSpPr>
                <a:grpSpLocks/>
              </p:cNvGrpSpPr>
              <p:nvPr/>
            </p:nvGrpSpPr>
            <p:grpSpPr bwMode="auto">
              <a:xfrm>
                <a:off x="4214810" y="1785925"/>
                <a:ext cx="928687" cy="1015664"/>
                <a:chOff x="7215206" y="1285859"/>
                <a:chExt cx="928687" cy="1015664"/>
              </a:xfrm>
            </p:grpSpPr>
            <p:sp>
              <p:nvSpPr>
                <p:cNvPr id="75" name="Блок-схема: ссылка на другую страницу 74"/>
                <p:cNvSpPr/>
                <p:nvPr/>
              </p:nvSpPr>
              <p:spPr>
                <a:xfrm rot="10800000">
                  <a:off x="7215206" y="1285859"/>
                  <a:ext cx="857256" cy="857249"/>
                </a:xfrm>
                <a:prstGeom prst="flowChartOffpage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135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7215206" y="1285860"/>
                  <a:ext cx="928687" cy="1015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6000" b="1" dirty="0"/>
                    <a:t>Ш</a:t>
                  </a:r>
                </a:p>
              </p:txBody>
            </p:sp>
          </p:grpSp>
        </p:grpSp>
      </p:grpSp>
      <p:pic>
        <p:nvPicPr>
          <p:cNvPr id="3076" name="Picture 4" descr="F:\опыт новое\смешарики\для поезда\Рисунок12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215206" y="2714620"/>
            <a:ext cx="928694" cy="1051503"/>
          </a:xfrm>
          <a:prstGeom prst="rect">
            <a:avLst/>
          </a:prstGeom>
          <a:noFill/>
        </p:spPr>
      </p:pic>
      <p:pic>
        <p:nvPicPr>
          <p:cNvPr id="5122" name="Picture 2" descr="C:\Users\Сергей\Pictures\6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858148" y="5572140"/>
            <a:ext cx="1152525" cy="1158875"/>
          </a:xfrm>
          <a:prstGeom prst="rect">
            <a:avLst/>
          </a:prstGeom>
          <a:noFill/>
        </p:spPr>
      </p:pic>
      <p:grpSp>
        <p:nvGrpSpPr>
          <p:cNvPr id="67" name="Группа 66"/>
          <p:cNvGrpSpPr/>
          <p:nvPr/>
        </p:nvGrpSpPr>
        <p:grpSpPr>
          <a:xfrm>
            <a:off x="3643306" y="4572008"/>
            <a:ext cx="2000264" cy="2285992"/>
            <a:chOff x="3786182" y="4572008"/>
            <a:chExt cx="1857388" cy="2092108"/>
          </a:xfrm>
        </p:grpSpPr>
        <p:pic>
          <p:nvPicPr>
            <p:cNvPr id="68" name="Рисунок 67" descr="иим.png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3786182" y="4572008"/>
              <a:ext cx="1857388" cy="2092108"/>
            </a:xfrm>
            <a:prstGeom prst="rect">
              <a:avLst/>
            </a:prstGeom>
          </p:spPr>
        </p:pic>
        <p:sp>
          <p:nvSpPr>
            <p:cNvPr id="65" name="Овал 64"/>
            <p:cNvSpPr/>
            <p:nvPr/>
          </p:nvSpPr>
          <p:spPr>
            <a:xfrm>
              <a:off x="4643438" y="5786454"/>
              <a:ext cx="142876" cy="14287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59"/>
          <p:cNvGrpSpPr/>
          <p:nvPr/>
        </p:nvGrpSpPr>
        <p:grpSpPr>
          <a:xfrm>
            <a:off x="1500166" y="0"/>
            <a:ext cx="6715172" cy="1830952"/>
            <a:chOff x="1270891" y="3719480"/>
            <a:chExt cx="5704163" cy="1709760"/>
          </a:xfrm>
        </p:grpSpPr>
        <p:sp>
          <p:nvSpPr>
            <p:cNvPr id="73" name="Облако 72"/>
            <p:cNvSpPr/>
            <p:nvPr/>
          </p:nvSpPr>
          <p:spPr bwMode="auto">
            <a:xfrm>
              <a:off x="1270891" y="3719480"/>
              <a:ext cx="5704163" cy="170976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6" name="TextBox 103"/>
            <p:cNvSpPr txBox="1">
              <a:spLocks noChangeArrowheads="1"/>
            </p:cNvSpPr>
            <p:nvPr/>
          </p:nvSpPr>
          <p:spPr bwMode="auto">
            <a:xfrm>
              <a:off x="1270891" y="4053027"/>
              <a:ext cx="5688633" cy="112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Нужна </a:t>
              </a:r>
              <a:r>
                <a:rPr lang="ru-RU" sz="36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помощь</a:t>
              </a:r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? Щелкни по картинке с животным</a:t>
              </a:r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ru-RU" sz="24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ru-RU" sz="2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500438" y="1571625"/>
            <a:ext cx="3071812" cy="2786063"/>
            <a:chOff x="3500438" y="1571625"/>
            <a:chExt cx="3071812" cy="2786063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5715000" y="3643313"/>
              <a:ext cx="857250" cy="7143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7" name="Группа 84"/>
            <p:cNvGrpSpPr>
              <a:grpSpLocks/>
            </p:cNvGrpSpPr>
            <p:nvPr/>
          </p:nvGrpSpPr>
          <p:grpSpPr bwMode="auto">
            <a:xfrm>
              <a:off x="3500438" y="1571625"/>
              <a:ext cx="2357437" cy="2786063"/>
              <a:chOff x="3428992" y="1571612"/>
              <a:chExt cx="2357454" cy="2786061"/>
            </a:xfrm>
          </p:grpSpPr>
          <p:grpSp>
            <p:nvGrpSpPr>
              <p:cNvPr id="8" name="Группа 11"/>
              <p:cNvGrpSpPr>
                <a:grpSpLocks/>
              </p:cNvGrpSpPr>
              <p:nvPr/>
            </p:nvGrpSpPr>
            <p:grpSpPr bwMode="auto">
              <a:xfrm>
                <a:off x="3428992" y="1571612"/>
                <a:ext cx="2357454" cy="2786061"/>
                <a:chOff x="3919140" y="500042"/>
                <a:chExt cx="2384894" cy="2928958"/>
              </a:xfrm>
            </p:grpSpPr>
            <p:pic>
              <p:nvPicPr>
                <p:cNvPr id="4130" name="Picture 2" descr="F:\опыт новое\педсовет су конкурс\смешарики\поезд.png"/>
                <p:cNvPicPr>
                  <a:picLocks noChangeAspect="1"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3919140" y="500042"/>
                  <a:ext cx="2384894" cy="2928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4776738" y="1715017"/>
                  <a:ext cx="857598" cy="969644"/>
                </a:xfrm>
                <a:prstGeom prst="rect">
                  <a:avLst/>
                </a:prstGeom>
                <a:solidFill>
                  <a:schemeClr val="bg2"/>
                </a:solidFill>
                <a:ln w="38100">
                  <a:solidFill>
                    <a:schemeClr val="bg2">
                      <a:lumMod val="25000"/>
                    </a:schemeClr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5700" b="1" dirty="0"/>
                </a:p>
              </p:txBody>
            </p:sp>
          </p:grpSp>
          <p:grpSp>
            <p:nvGrpSpPr>
              <p:cNvPr id="9" name="Группа 82"/>
              <p:cNvGrpSpPr>
                <a:grpSpLocks/>
              </p:cNvGrpSpPr>
              <p:nvPr/>
            </p:nvGrpSpPr>
            <p:grpSpPr bwMode="auto">
              <a:xfrm>
                <a:off x="4214810" y="1785926"/>
                <a:ext cx="928687" cy="1015663"/>
                <a:chOff x="7215206" y="1285860"/>
                <a:chExt cx="928687" cy="1015663"/>
              </a:xfrm>
            </p:grpSpPr>
            <p:sp>
              <p:nvSpPr>
                <p:cNvPr id="78" name="Блок-схема: ссылка на другую страницу 77"/>
                <p:cNvSpPr/>
                <p:nvPr/>
              </p:nvSpPr>
              <p:spPr>
                <a:xfrm rot="10800000">
                  <a:off x="7215206" y="1285859"/>
                  <a:ext cx="857256" cy="857249"/>
                </a:xfrm>
                <a:prstGeom prst="flowChartOffpage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129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7215206" y="1285860"/>
                  <a:ext cx="928687" cy="1015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6000" b="1" dirty="0"/>
                    <a:t>С</a:t>
                  </a:r>
                </a:p>
              </p:txBody>
            </p:sp>
          </p:grpSp>
        </p:grpSp>
        <p:pic>
          <p:nvPicPr>
            <p:cNvPr id="4114" name="Picture 69" descr="F:\опыт новое\смешарики\для поезда\в понзд.pn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4286248" y="2643182"/>
              <a:ext cx="890588" cy="99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61" y="0"/>
            <a:ext cx="9139539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>
            <a:grpSpLocks/>
          </p:cNvGrpSpPr>
          <p:nvPr/>
        </p:nvGrpSpPr>
        <p:grpSpPr bwMode="auto">
          <a:xfrm>
            <a:off x="0" y="4071938"/>
            <a:ext cx="9144000" cy="358775"/>
            <a:chOff x="142844" y="4857760"/>
            <a:chExt cx="8572560" cy="358778"/>
          </a:xfrm>
        </p:grpSpPr>
        <p:grpSp>
          <p:nvGrpSpPr>
            <p:cNvPr id="3" name="Группа 29"/>
            <p:cNvGrpSpPr>
              <a:grpSpLocks/>
            </p:cNvGrpSpPr>
            <p:nvPr/>
          </p:nvGrpSpPr>
          <p:grpSpPr bwMode="auto">
            <a:xfrm>
              <a:off x="142844" y="4857760"/>
              <a:ext cx="8572560" cy="358778"/>
              <a:chOff x="285720" y="3929066"/>
              <a:chExt cx="8572560" cy="358778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285720" y="3929066"/>
                <a:ext cx="8501121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357157" y="4286256"/>
                <a:ext cx="8501123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107919" y="5035560"/>
              <a:ext cx="355603" cy="31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53720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39367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525145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7942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496570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96517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467995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639446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239393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668021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210818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725171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182243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696596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153667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782322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125092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410844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382269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439419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353694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582295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325119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610871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296543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753747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267968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8037536" y="5035561"/>
              <a:ext cx="35719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825185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2" descr="F:\опыт новое\педсовет су конкурс\смешарики\поезд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1714500"/>
            <a:ext cx="2643188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F:\опыт новое\педсовет су конкурс\смешарики\взяла\лосяш добро пож.pn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1287236" y="1500188"/>
            <a:ext cx="145142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Прямоугольник 70"/>
          <p:cNvSpPr/>
          <p:nvPr/>
        </p:nvSpPr>
        <p:spPr>
          <a:xfrm>
            <a:off x="2786063" y="3643313"/>
            <a:ext cx="857250" cy="71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715000" y="3643313"/>
            <a:ext cx="857250" cy="71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15" name="Рисунок 52" descr="81386303_Solnce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10" y="214290"/>
            <a:ext cx="12858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Скругленный прямоугольник 73"/>
          <p:cNvSpPr/>
          <p:nvPr/>
        </p:nvSpPr>
        <p:spPr>
          <a:xfrm>
            <a:off x="1785918" y="3214686"/>
            <a:ext cx="714380" cy="571504"/>
          </a:xfrm>
          <a:prstGeom prst="roundRect">
            <a:avLst/>
          </a:prstGeom>
          <a:solidFill>
            <a:schemeClr val="accent1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54" descr="F:\опыт новое\педсовет су конкурс\смешарики\сем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00100" y="5429264"/>
            <a:ext cx="1789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Группа 65"/>
          <p:cNvGrpSpPr/>
          <p:nvPr/>
        </p:nvGrpSpPr>
        <p:grpSpPr>
          <a:xfrm>
            <a:off x="6429375" y="1571625"/>
            <a:ext cx="2805113" cy="2786063"/>
            <a:chOff x="6429375" y="1571625"/>
            <a:chExt cx="2805113" cy="2786063"/>
          </a:xfrm>
        </p:grpSpPr>
        <p:pic>
          <p:nvPicPr>
            <p:cNvPr id="4108" name="Picture 3" descr="F:\опыт новое\педсовет су конкурс\смешарики\свинка бежит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429500" y="2286000"/>
              <a:ext cx="1804988" cy="184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Группа 84"/>
            <p:cNvGrpSpPr>
              <a:grpSpLocks/>
            </p:cNvGrpSpPr>
            <p:nvPr/>
          </p:nvGrpSpPr>
          <p:grpSpPr bwMode="auto">
            <a:xfrm>
              <a:off x="6429375" y="1571625"/>
              <a:ext cx="2357438" cy="2786063"/>
              <a:chOff x="3428992" y="1571612"/>
              <a:chExt cx="2357454" cy="2786061"/>
            </a:xfrm>
          </p:grpSpPr>
          <p:grpSp>
            <p:nvGrpSpPr>
              <p:cNvPr id="5" name="Группа 11"/>
              <p:cNvGrpSpPr>
                <a:grpSpLocks/>
              </p:cNvGrpSpPr>
              <p:nvPr/>
            </p:nvGrpSpPr>
            <p:grpSpPr bwMode="auto">
              <a:xfrm>
                <a:off x="3428992" y="1571612"/>
                <a:ext cx="2357454" cy="2786061"/>
                <a:chOff x="3919140" y="500042"/>
                <a:chExt cx="2384894" cy="2928958"/>
              </a:xfrm>
            </p:grpSpPr>
            <p:pic>
              <p:nvPicPr>
                <p:cNvPr id="4136" name="Picture 2" descr="F:\опыт новое\педсовет су конкурс\смешарики\поезд.png"/>
                <p:cNvPicPr>
                  <a:picLocks noChangeAspect="1"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3919140" y="500042"/>
                  <a:ext cx="2384894" cy="2928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9" name="TextBox 78"/>
                <p:cNvSpPr txBox="1"/>
                <p:nvPr/>
              </p:nvSpPr>
              <p:spPr>
                <a:xfrm>
                  <a:off x="4776738" y="1715017"/>
                  <a:ext cx="857598" cy="969644"/>
                </a:xfrm>
                <a:prstGeom prst="rect">
                  <a:avLst/>
                </a:prstGeom>
                <a:solidFill>
                  <a:schemeClr val="bg2"/>
                </a:solidFill>
                <a:ln w="38100">
                  <a:solidFill>
                    <a:schemeClr val="bg2">
                      <a:lumMod val="25000"/>
                    </a:schemeClr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5700" b="1" dirty="0"/>
                </a:p>
              </p:txBody>
            </p:sp>
          </p:grpSp>
          <p:grpSp>
            <p:nvGrpSpPr>
              <p:cNvPr id="6" name="Группа 82"/>
              <p:cNvGrpSpPr>
                <a:grpSpLocks/>
              </p:cNvGrpSpPr>
              <p:nvPr/>
            </p:nvGrpSpPr>
            <p:grpSpPr bwMode="auto">
              <a:xfrm>
                <a:off x="4214810" y="1785925"/>
                <a:ext cx="928687" cy="1015664"/>
                <a:chOff x="7215206" y="1285859"/>
                <a:chExt cx="928687" cy="1015664"/>
              </a:xfrm>
            </p:grpSpPr>
            <p:sp>
              <p:nvSpPr>
                <p:cNvPr id="75" name="Блок-схема: ссылка на другую страницу 74"/>
                <p:cNvSpPr/>
                <p:nvPr/>
              </p:nvSpPr>
              <p:spPr>
                <a:xfrm rot="10800000">
                  <a:off x="7215206" y="1285859"/>
                  <a:ext cx="857256" cy="857249"/>
                </a:xfrm>
                <a:prstGeom prst="flowChartOffpage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135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7215206" y="1285860"/>
                  <a:ext cx="928687" cy="1015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6000" b="1"/>
                    <a:t>Ш</a:t>
                  </a:r>
                </a:p>
              </p:txBody>
            </p:sp>
          </p:grpSp>
        </p:grpSp>
        <p:pic>
          <p:nvPicPr>
            <p:cNvPr id="73" name="Picture 4" descr="F:\опыт новое\смешарики\для поезда\Рисунок12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215206" y="2714620"/>
              <a:ext cx="928694" cy="1051503"/>
            </a:xfrm>
            <a:prstGeom prst="rect">
              <a:avLst/>
            </a:prstGeom>
            <a:noFill/>
          </p:spPr>
        </p:pic>
      </p:grpSp>
      <p:pic>
        <p:nvPicPr>
          <p:cNvPr id="1026" name="Picture 2" descr="F:\опыт новое\смешарики\для поезда\собак меньще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934158">
            <a:off x="4750870" y="2484901"/>
            <a:ext cx="1535957" cy="1423481"/>
          </a:xfrm>
          <a:prstGeom prst="rect">
            <a:avLst/>
          </a:prstGeom>
          <a:noFill/>
        </p:spPr>
      </p:pic>
      <p:pic>
        <p:nvPicPr>
          <p:cNvPr id="6146" name="Picture 2" descr="C:\Users\Сергей\Pictures\6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858148" y="5572140"/>
            <a:ext cx="1152525" cy="1158875"/>
          </a:xfrm>
          <a:prstGeom prst="rect">
            <a:avLst/>
          </a:prstGeom>
          <a:noFill/>
        </p:spPr>
      </p:pic>
      <p:grpSp>
        <p:nvGrpSpPr>
          <p:cNvPr id="65" name="Группа 64"/>
          <p:cNvGrpSpPr/>
          <p:nvPr/>
        </p:nvGrpSpPr>
        <p:grpSpPr>
          <a:xfrm>
            <a:off x="3500430" y="4500570"/>
            <a:ext cx="2500330" cy="2259541"/>
            <a:chOff x="3500430" y="4572008"/>
            <a:chExt cx="2357455" cy="2188103"/>
          </a:xfrm>
        </p:grpSpPr>
        <p:pic>
          <p:nvPicPr>
            <p:cNvPr id="4100" name="Picture 4" descr="F:\опыт новое\смешарики\для поезда\Рисунок15.pn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500430" y="4572008"/>
              <a:ext cx="2357455" cy="2188103"/>
            </a:xfrm>
            <a:prstGeom prst="rect">
              <a:avLst/>
            </a:prstGeom>
            <a:noFill/>
          </p:spPr>
        </p:pic>
        <p:sp>
          <p:nvSpPr>
            <p:cNvPr id="64" name="Овал 63"/>
            <p:cNvSpPr/>
            <p:nvPr/>
          </p:nvSpPr>
          <p:spPr>
            <a:xfrm>
              <a:off x="4357686" y="6500834"/>
              <a:ext cx="71438" cy="7143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59"/>
          <p:cNvGrpSpPr/>
          <p:nvPr/>
        </p:nvGrpSpPr>
        <p:grpSpPr>
          <a:xfrm>
            <a:off x="1500166" y="0"/>
            <a:ext cx="6715172" cy="1830952"/>
            <a:chOff x="1270891" y="3719480"/>
            <a:chExt cx="5704163" cy="1709760"/>
          </a:xfrm>
        </p:grpSpPr>
        <p:sp>
          <p:nvSpPr>
            <p:cNvPr id="69" name="Облако 68"/>
            <p:cNvSpPr/>
            <p:nvPr/>
          </p:nvSpPr>
          <p:spPr bwMode="auto">
            <a:xfrm>
              <a:off x="1270891" y="3719480"/>
              <a:ext cx="5704163" cy="170976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6" name="TextBox 103"/>
            <p:cNvSpPr txBox="1">
              <a:spLocks noChangeArrowheads="1"/>
            </p:cNvSpPr>
            <p:nvPr/>
          </p:nvSpPr>
          <p:spPr bwMode="auto">
            <a:xfrm>
              <a:off x="1270891" y="4053027"/>
              <a:ext cx="5688633" cy="112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Нужна </a:t>
              </a:r>
              <a:r>
                <a:rPr lang="ru-RU" sz="36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помощь</a:t>
              </a:r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? Щелкни по картинке с животным.  </a:t>
              </a:r>
              <a:endParaRPr lang="ru-RU" sz="3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3500438" y="1571625"/>
            <a:ext cx="2357437" cy="2786063"/>
            <a:chOff x="3500438" y="1571625"/>
            <a:chExt cx="2357437" cy="2786063"/>
          </a:xfrm>
        </p:grpSpPr>
        <p:grpSp>
          <p:nvGrpSpPr>
            <p:cNvPr id="7" name="Группа 84"/>
            <p:cNvGrpSpPr>
              <a:grpSpLocks/>
            </p:cNvGrpSpPr>
            <p:nvPr/>
          </p:nvGrpSpPr>
          <p:grpSpPr bwMode="auto">
            <a:xfrm>
              <a:off x="3500438" y="1571625"/>
              <a:ext cx="2357437" cy="2786063"/>
              <a:chOff x="3428992" y="1571612"/>
              <a:chExt cx="2357454" cy="2786061"/>
            </a:xfrm>
          </p:grpSpPr>
          <p:grpSp>
            <p:nvGrpSpPr>
              <p:cNvPr id="8" name="Группа 11"/>
              <p:cNvGrpSpPr>
                <a:grpSpLocks/>
              </p:cNvGrpSpPr>
              <p:nvPr/>
            </p:nvGrpSpPr>
            <p:grpSpPr bwMode="auto">
              <a:xfrm>
                <a:off x="3428992" y="1571612"/>
                <a:ext cx="2357454" cy="2786061"/>
                <a:chOff x="3919140" y="500042"/>
                <a:chExt cx="2384894" cy="2928958"/>
              </a:xfrm>
            </p:grpSpPr>
            <p:pic>
              <p:nvPicPr>
                <p:cNvPr id="4130" name="Picture 2" descr="F:\опыт новое\педсовет су конкурс\смешарики\поезд.png"/>
                <p:cNvPicPr>
                  <a:picLocks noChangeAspect="1"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3919140" y="500042"/>
                  <a:ext cx="2384894" cy="2928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4776738" y="1715017"/>
                  <a:ext cx="857598" cy="969644"/>
                </a:xfrm>
                <a:prstGeom prst="rect">
                  <a:avLst/>
                </a:prstGeom>
                <a:solidFill>
                  <a:schemeClr val="bg2"/>
                </a:solidFill>
                <a:ln w="38100">
                  <a:solidFill>
                    <a:schemeClr val="bg2">
                      <a:lumMod val="25000"/>
                    </a:schemeClr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5700" b="1" dirty="0"/>
                </a:p>
              </p:txBody>
            </p:sp>
          </p:grpSp>
          <p:grpSp>
            <p:nvGrpSpPr>
              <p:cNvPr id="9" name="Группа 82"/>
              <p:cNvGrpSpPr>
                <a:grpSpLocks/>
              </p:cNvGrpSpPr>
              <p:nvPr/>
            </p:nvGrpSpPr>
            <p:grpSpPr bwMode="auto">
              <a:xfrm>
                <a:off x="4214810" y="1785926"/>
                <a:ext cx="928687" cy="1015663"/>
                <a:chOff x="7215206" y="1285860"/>
                <a:chExt cx="928687" cy="1015663"/>
              </a:xfrm>
            </p:grpSpPr>
            <p:sp>
              <p:nvSpPr>
                <p:cNvPr id="78" name="Блок-схема: ссылка на другую страницу 77"/>
                <p:cNvSpPr/>
                <p:nvPr/>
              </p:nvSpPr>
              <p:spPr>
                <a:xfrm rot="10800000">
                  <a:off x="7215206" y="1285859"/>
                  <a:ext cx="857256" cy="857249"/>
                </a:xfrm>
                <a:prstGeom prst="flowChartOffpage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129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7215206" y="1285860"/>
                  <a:ext cx="928687" cy="1015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6000" b="1"/>
                    <a:t>С</a:t>
                  </a:r>
                </a:p>
              </p:txBody>
            </p:sp>
          </p:grpSp>
        </p:grpSp>
        <p:pic>
          <p:nvPicPr>
            <p:cNvPr id="70" name="Picture 2" descr="F:\опыт новое\смешарики\для поезда\свин.png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4214810" y="2571744"/>
              <a:ext cx="984531" cy="106058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оба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0" y="0"/>
            <a:ext cx="9139539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>
            <a:grpSpLocks/>
          </p:cNvGrpSpPr>
          <p:nvPr/>
        </p:nvGrpSpPr>
        <p:grpSpPr bwMode="auto">
          <a:xfrm>
            <a:off x="0" y="4071942"/>
            <a:ext cx="9144000" cy="358775"/>
            <a:chOff x="142844" y="4857760"/>
            <a:chExt cx="8572560" cy="358778"/>
          </a:xfrm>
        </p:grpSpPr>
        <p:grpSp>
          <p:nvGrpSpPr>
            <p:cNvPr id="3" name="Группа 29"/>
            <p:cNvGrpSpPr>
              <a:grpSpLocks/>
            </p:cNvGrpSpPr>
            <p:nvPr/>
          </p:nvGrpSpPr>
          <p:grpSpPr bwMode="auto">
            <a:xfrm>
              <a:off x="142844" y="4857760"/>
              <a:ext cx="8572560" cy="358778"/>
              <a:chOff x="285720" y="3929066"/>
              <a:chExt cx="8572560" cy="358778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285720" y="3929066"/>
                <a:ext cx="8572560" cy="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285720" y="4286263"/>
                <a:ext cx="8572560" cy="158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107919" y="5035560"/>
              <a:ext cx="355603" cy="317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53720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39367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525145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7942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496570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96517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467995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639446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239393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668021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210818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725171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182243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696596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153667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782322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125092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410844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3822695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439419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3536943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582295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325119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610871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2965439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7537471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2679687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8037536" y="5035561"/>
              <a:ext cx="35719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8336712" y="5035561"/>
              <a:ext cx="357190" cy="158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/>
          <p:cNvSpPr/>
          <p:nvPr/>
        </p:nvSpPr>
        <p:spPr>
          <a:xfrm>
            <a:off x="2786063" y="3643313"/>
            <a:ext cx="857250" cy="71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" name="Группа 66"/>
          <p:cNvGrpSpPr/>
          <p:nvPr/>
        </p:nvGrpSpPr>
        <p:grpSpPr>
          <a:xfrm>
            <a:off x="142875" y="1500188"/>
            <a:ext cx="2643188" cy="2863850"/>
            <a:chOff x="142875" y="1500188"/>
            <a:chExt cx="2643188" cy="2863850"/>
          </a:xfrm>
        </p:grpSpPr>
        <p:grpSp>
          <p:nvGrpSpPr>
            <p:cNvPr id="9" name="Группа 73"/>
            <p:cNvGrpSpPr>
              <a:grpSpLocks/>
            </p:cNvGrpSpPr>
            <p:nvPr/>
          </p:nvGrpSpPr>
          <p:grpSpPr bwMode="auto">
            <a:xfrm>
              <a:off x="142875" y="1500188"/>
              <a:ext cx="2643188" cy="2863850"/>
              <a:chOff x="142875" y="1500188"/>
              <a:chExt cx="2643188" cy="2863850"/>
            </a:xfrm>
          </p:grpSpPr>
          <p:pic>
            <p:nvPicPr>
              <p:cNvPr id="5149" name="Picture 2" descr="F:\опыт новое\педсовет су конкурс\смешарики\поезд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42875" y="1714500"/>
                <a:ext cx="2643188" cy="2649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0" name="Picture 7" descr="F:\опыт новое\педсовет су конкурс\смешарики\взяла\лосяш добро пож.pn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1285875" y="1500188"/>
                <a:ext cx="145415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6" name="Скругленный прямоугольник 65"/>
            <p:cNvSpPr/>
            <p:nvPr/>
          </p:nvSpPr>
          <p:spPr>
            <a:xfrm>
              <a:off x="1785918" y="3214686"/>
              <a:ext cx="714380" cy="57150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0076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 bwMode="auto">
          <a:xfrm rot="5400000">
            <a:off x="8964559" y="4249689"/>
            <a:ext cx="357187" cy="169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80"/>
          <p:cNvGrpSpPr>
            <a:grpSpLocks/>
          </p:cNvGrpSpPr>
          <p:nvPr/>
        </p:nvGrpSpPr>
        <p:grpSpPr bwMode="auto">
          <a:xfrm>
            <a:off x="6338887" y="1571612"/>
            <a:ext cx="2805113" cy="2786063"/>
            <a:chOff x="6429375" y="1571625"/>
            <a:chExt cx="2805113" cy="2786063"/>
          </a:xfrm>
        </p:grpSpPr>
        <p:pic>
          <p:nvPicPr>
            <p:cNvPr id="5138" name="Picture 3" descr="F:\опыт новое\педсовет су конкурс\смешарики\свинка бежит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429500" y="2286000"/>
              <a:ext cx="1804988" cy="184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Группа 76"/>
            <p:cNvGrpSpPr>
              <a:grpSpLocks/>
            </p:cNvGrpSpPr>
            <p:nvPr/>
          </p:nvGrpSpPr>
          <p:grpSpPr bwMode="auto">
            <a:xfrm>
              <a:off x="6429375" y="1571625"/>
              <a:ext cx="2357438" cy="2786063"/>
              <a:chOff x="6429375" y="1571625"/>
              <a:chExt cx="2357438" cy="2786063"/>
            </a:xfrm>
          </p:grpSpPr>
          <p:grpSp>
            <p:nvGrpSpPr>
              <p:cNvPr id="13" name="Группа 84"/>
              <p:cNvGrpSpPr>
                <a:grpSpLocks/>
              </p:cNvGrpSpPr>
              <p:nvPr/>
            </p:nvGrpSpPr>
            <p:grpSpPr bwMode="auto">
              <a:xfrm>
                <a:off x="6429375" y="1571625"/>
                <a:ext cx="2357438" cy="2786063"/>
                <a:chOff x="3428992" y="1571612"/>
                <a:chExt cx="2357454" cy="2786061"/>
              </a:xfrm>
            </p:grpSpPr>
            <p:grpSp>
              <p:nvGrpSpPr>
                <p:cNvPr id="14" name="Группа 11"/>
                <p:cNvGrpSpPr>
                  <a:grpSpLocks/>
                </p:cNvGrpSpPr>
                <p:nvPr/>
              </p:nvGrpSpPr>
              <p:grpSpPr bwMode="auto">
                <a:xfrm>
                  <a:off x="3428992" y="1571612"/>
                  <a:ext cx="2357454" cy="2786061"/>
                  <a:chOff x="3919140" y="500042"/>
                  <a:chExt cx="2384894" cy="2928958"/>
                </a:xfrm>
              </p:grpSpPr>
              <p:pic>
                <p:nvPicPr>
                  <p:cNvPr id="5147" name="Picture 2" descr="F:\опыт новое\педсовет су конкурс\смешарики\поезд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3919140" y="500042"/>
                    <a:ext cx="2384894" cy="29289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776738" y="1715017"/>
                    <a:ext cx="857598" cy="969644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endParaRPr lang="ru-RU" sz="5700" b="1" dirty="0"/>
                  </a:p>
                </p:txBody>
              </p:sp>
            </p:grpSp>
            <p:grpSp>
              <p:nvGrpSpPr>
                <p:cNvPr id="15" name="Группа 82"/>
                <p:cNvGrpSpPr>
                  <a:grpSpLocks/>
                </p:cNvGrpSpPr>
                <p:nvPr/>
              </p:nvGrpSpPr>
              <p:grpSpPr bwMode="auto">
                <a:xfrm>
                  <a:off x="4214810" y="1785925"/>
                  <a:ext cx="928687" cy="1015664"/>
                  <a:chOff x="7215206" y="1285859"/>
                  <a:chExt cx="928687" cy="1015664"/>
                </a:xfrm>
              </p:grpSpPr>
              <p:sp>
                <p:nvSpPr>
                  <p:cNvPr id="75" name="Блок-схема: ссылка на другую страницу 74"/>
                  <p:cNvSpPr/>
                  <p:nvPr/>
                </p:nvSpPr>
                <p:spPr>
                  <a:xfrm rot="10800000">
                    <a:off x="7215206" y="1285859"/>
                    <a:ext cx="857256" cy="857249"/>
                  </a:xfrm>
                  <a:prstGeom prst="flowChartOffpage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5146" name="Text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15206" y="1285860"/>
                    <a:ext cx="928687" cy="1015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ru-RU" sz="6000" b="1"/>
                      <a:t>Ш</a:t>
                    </a:r>
                  </a:p>
                </p:txBody>
              </p:sp>
            </p:grpSp>
          </p:grpSp>
          <p:pic>
            <p:nvPicPr>
              <p:cNvPr id="5141" name="Picture 2" descr="F:\опыт новое\педсовет су конкурс\смешарики\взяла\мыш.pn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429375" y="2500313"/>
                <a:ext cx="785813" cy="1020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2" name="Picture 3" descr="F:\опыт новое\педсовет су конкурс\смешарики\для поезда\лошадка.png"/>
              <p:cNvPicPr>
                <a:picLocks noChangeAspect="1" noChangeArrowheads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 bwMode="auto">
              <a:xfrm>
                <a:off x="7234256" y="2714633"/>
                <a:ext cx="933761" cy="1057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74" name="Рисунок 52" descr="81386303_Solnce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2844" y="142852"/>
            <a:ext cx="12858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" name="Группа 69"/>
          <p:cNvGrpSpPr/>
          <p:nvPr/>
        </p:nvGrpSpPr>
        <p:grpSpPr>
          <a:xfrm>
            <a:off x="3286116" y="1571612"/>
            <a:ext cx="3214687" cy="2786063"/>
            <a:chOff x="3286116" y="1571612"/>
            <a:chExt cx="3214687" cy="2786063"/>
          </a:xfrm>
        </p:grpSpPr>
        <p:pic>
          <p:nvPicPr>
            <p:cNvPr id="80" name="Picture 2" descr="F:\опыт новое\смешарики\для поезда\собак меньще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 rot="934158">
              <a:off x="4663417" y="2466005"/>
              <a:ext cx="1535957" cy="1423481"/>
            </a:xfrm>
            <a:prstGeom prst="rect">
              <a:avLst/>
            </a:prstGeom>
            <a:noFill/>
          </p:spPr>
        </p:pic>
        <p:grpSp>
          <p:nvGrpSpPr>
            <p:cNvPr id="4" name="Группа 81"/>
            <p:cNvGrpSpPr>
              <a:grpSpLocks/>
            </p:cNvGrpSpPr>
            <p:nvPr/>
          </p:nvGrpSpPr>
          <p:grpSpPr bwMode="auto">
            <a:xfrm>
              <a:off x="3286116" y="1571612"/>
              <a:ext cx="3214687" cy="2786063"/>
              <a:chOff x="3357554" y="1571625"/>
              <a:chExt cx="3214696" cy="2786063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5714998" y="3643313"/>
                <a:ext cx="857252" cy="7143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5" name="Группа 84"/>
              <p:cNvGrpSpPr>
                <a:grpSpLocks/>
              </p:cNvGrpSpPr>
              <p:nvPr/>
            </p:nvGrpSpPr>
            <p:grpSpPr bwMode="auto">
              <a:xfrm>
                <a:off x="3500438" y="1571625"/>
                <a:ext cx="2357437" cy="2786063"/>
                <a:chOff x="3428992" y="1571612"/>
                <a:chExt cx="2357454" cy="2786061"/>
              </a:xfrm>
            </p:grpSpPr>
            <p:grpSp>
              <p:nvGrpSpPr>
                <p:cNvPr id="6" name="Группа 11"/>
                <p:cNvGrpSpPr>
                  <a:grpSpLocks/>
                </p:cNvGrpSpPr>
                <p:nvPr/>
              </p:nvGrpSpPr>
              <p:grpSpPr bwMode="auto">
                <a:xfrm>
                  <a:off x="3428992" y="1571612"/>
                  <a:ext cx="2357454" cy="2786061"/>
                  <a:chOff x="3919140" y="500042"/>
                  <a:chExt cx="2384894" cy="2928958"/>
                </a:xfrm>
              </p:grpSpPr>
              <p:pic>
                <p:nvPicPr>
                  <p:cNvPr id="5136" name="Picture 2" descr="F:\опыт новое\педсовет су конкурс\смешарики\поезд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3919140" y="500042"/>
                    <a:ext cx="2384894" cy="29289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776732" y="1715017"/>
                    <a:ext cx="857601" cy="969644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endParaRPr lang="ru-RU" sz="5700" b="1" dirty="0"/>
                  </a:p>
                </p:txBody>
              </p:sp>
            </p:grpSp>
            <p:grpSp>
              <p:nvGrpSpPr>
                <p:cNvPr id="7" name="Группа 82"/>
                <p:cNvGrpSpPr>
                  <a:grpSpLocks/>
                </p:cNvGrpSpPr>
                <p:nvPr/>
              </p:nvGrpSpPr>
              <p:grpSpPr bwMode="auto">
                <a:xfrm>
                  <a:off x="4214810" y="1785926"/>
                  <a:ext cx="928687" cy="1015663"/>
                  <a:chOff x="7215206" y="1285860"/>
                  <a:chExt cx="928687" cy="1015663"/>
                </a:xfrm>
              </p:grpSpPr>
              <p:sp>
                <p:nvSpPr>
                  <p:cNvPr id="78" name="Блок-схема: ссылка на другую страницу 77"/>
                  <p:cNvSpPr/>
                  <p:nvPr/>
                </p:nvSpPr>
                <p:spPr>
                  <a:xfrm rot="10800000">
                    <a:off x="7215199" y="1285859"/>
                    <a:ext cx="857258" cy="857249"/>
                  </a:xfrm>
                  <a:prstGeom prst="flowChartOffpage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/>
                  </a:p>
                </p:txBody>
              </p:sp>
              <p:sp>
                <p:nvSpPr>
                  <p:cNvPr id="5135" name="Text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15206" y="1285860"/>
                    <a:ext cx="928687" cy="1015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ru-RU" sz="6000" b="1"/>
                      <a:t>С</a:t>
                    </a:r>
                  </a:p>
                </p:txBody>
              </p:sp>
            </p:grpSp>
          </p:grpSp>
          <p:pic>
            <p:nvPicPr>
              <p:cNvPr id="5130" name="Picture 3" descr="F:\опыт новое\педсовет су конкурс\смешарики\взяла\с.pn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3357554" y="2571744"/>
                <a:ext cx="1071570" cy="991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6" name="Picture 2" descr="F:\опыт новое\смешарики\для поезда\свин.pn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4214810" y="2571744"/>
              <a:ext cx="984531" cy="1060583"/>
            </a:xfrm>
            <a:prstGeom prst="rect">
              <a:avLst/>
            </a:prstGeom>
            <a:noFill/>
          </p:spPr>
        </p:pic>
      </p:grpSp>
      <p:pic>
        <p:nvPicPr>
          <p:cNvPr id="14338" name="Picture 2" descr="C:\Users\Сергей\Pictures\8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786710" y="5572140"/>
            <a:ext cx="1158875" cy="1152525"/>
          </a:xfrm>
          <a:prstGeom prst="rect">
            <a:avLst/>
          </a:prstGeom>
          <a:noFill/>
        </p:spPr>
      </p:pic>
      <p:grpSp>
        <p:nvGrpSpPr>
          <p:cNvPr id="77" name="Группа 76"/>
          <p:cNvGrpSpPr/>
          <p:nvPr/>
        </p:nvGrpSpPr>
        <p:grpSpPr>
          <a:xfrm>
            <a:off x="2771800" y="116632"/>
            <a:ext cx="4000528" cy="1285908"/>
            <a:chOff x="1928794" y="214290"/>
            <a:chExt cx="4000528" cy="1285908"/>
          </a:xfrm>
        </p:grpSpPr>
        <p:sp>
          <p:nvSpPr>
            <p:cNvPr id="81" name="Выноска-облако 80"/>
            <p:cNvSpPr/>
            <p:nvPr/>
          </p:nvSpPr>
          <p:spPr>
            <a:xfrm>
              <a:off x="1928794" y="214290"/>
              <a:ext cx="4000528" cy="1285908"/>
            </a:xfrm>
            <a:prstGeom prst="cloudCallout">
              <a:avLst>
                <a:gd name="adj1" fmla="val -67259"/>
                <a:gd name="adj2" fmla="val 72901"/>
              </a:avLst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103"/>
            <p:cNvSpPr txBox="1">
              <a:spLocks noChangeArrowheads="1"/>
            </p:cNvSpPr>
            <p:nvPr/>
          </p:nvSpPr>
          <p:spPr bwMode="auto">
            <a:xfrm>
              <a:off x="2143108" y="500042"/>
              <a:ext cx="34290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ПОЕХАЛИ!</a:t>
              </a:r>
              <a:endParaRPr lang="ru-RU" sz="3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ыт новое\смешарики\фоны\фон 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Сергей\Pictures\23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3786190"/>
            <a:ext cx="3051206" cy="18653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F:\опыт новое\смешарики\det_treh.png"/>
          <p:cNvPicPr>
            <a:picLocks noChangeAspect="1" noChangeArrowheads="1"/>
          </p:cNvPicPr>
          <p:nvPr/>
        </p:nvPicPr>
        <p:blipFill>
          <a:blip r:embed="rId6" cstate="email"/>
          <a:srcRect l="23503" r="28073"/>
          <a:stretch>
            <a:fillRect/>
          </a:stretch>
        </p:blipFill>
        <p:spPr bwMode="auto">
          <a:xfrm flipH="1">
            <a:off x="5929290" y="1152515"/>
            <a:ext cx="3214710" cy="5705485"/>
          </a:xfrm>
          <a:prstGeom prst="rect">
            <a:avLst/>
          </a:prstGeom>
          <a:noFill/>
        </p:spPr>
      </p:pic>
      <p:pic>
        <p:nvPicPr>
          <p:cNvPr id="1035" name="Picture 11" descr="C:\Users\Сергей\Pictures\3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072074"/>
            <a:ext cx="1357322" cy="1637747"/>
          </a:xfrm>
          <a:prstGeom prst="rect">
            <a:avLst/>
          </a:prstGeom>
          <a:noFill/>
        </p:spPr>
      </p:pic>
      <p:pic>
        <p:nvPicPr>
          <p:cNvPr id="3" name="Picture 2" descr="C:\Users\Сергей\Pictures\ук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241887">
            <a:off x="6165473" y="543663"/>
            <a:ext cx="1399086" cy="1123033"/>
          </a:xfrm>
          <a:prstGeom prst="rect">
            <a:avLst/>
          </a:prstGeom>
          <a:noFill/>
        </p:spPr>
      </p:pic>
      <p:pic>
        <p:nvPicPr>
          <p:cNvPr id="16" name="Picture 13" descr="C:\Users\Сергей\Pictures\шапка для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15074" y="3214686"/>
            <a:ext cx="969965" cy="94106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8" name="Picture 12" descr="C:\Users\Сергей\Pictures\шар дл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72198" y="4000504"/>
            <a:ext cx="1500198" cy="1500198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pic>
        <p:nvPicPr>
          <p:cNvPr id="19" name="Picture 3" descr="C:\Users\Сергей\Pictures\ааа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786578" y="2214554"/>
            <a:ext cx="946594" cy="1878515"/>
          </a:xfrm>
          <a:prstGeom prst="rect">
            <a:avLst/>
          </a:prstGeom>
          <a:noFill/>
        </p:spPr>
      </p:pic>
      <p:pic>
        <p:nvPicPr>
          <p:cNvPr id="20" name="Picture 7" descr="C:\Users\Сергей\Pictures\для шкафа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43768" y="1428736"/>
            <a:ext cx="610044" cy="817563"/>
          </a:xfrm>
          <a:prstGeom prst="rect">
            <a:avLst/>
          </a:prstGeom>
          <a:noFill/>
        </p:spPr>
      </p:pic>
      <p:pic>
        <p:nvPicPr>
          <p:cNvPr id="21" name="Picture 3" descr="C:\Users\Сергей\Pictures\ава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85918" y="3857628"/>
            <a:ext cx="847725" cy="774700"/>
          </a:xfrm>
          <a:prstGeom prst="rect">
            <a:avLst/>
          </a:prstGeom>
          <a:noFill/>
        </p:spPr>
      </p:pic>
      <p:pic>
        <p:nvPicPr>
          <p:cNvPr id="22" name="Picture 6" descr="C:\Users\Сергей\Pictures\чашка для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2357422" y="3571876"/>
            <a:ext cx="642942" cy="779126"/>
          </a:xfrm>
          <a:prstGeom prst="rect">
            <a:avLst/>
          </a:prstGeom>
          <a:noFill/>
        </p:spPr>
      </p:pic>
      <p:pic>
        <p:nvPicPr>
          <p:cNvPr id="23" name="Picture 4" descr="C:\Users\Сергей\Pictures\38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9064580">
            <a:off x="3678258" y="620475"/>
            <a:ext cx="1916109" cy="1080618"/>
          </a:xfrm>
          <a:prstGeom prst="rect">
            <a:avLst/>
          </a:prstGeom>
          <a:noFill/>
        </p:spPr>
      </p:pic>
      <p:grpSp>
        <p:nvGrpSpPr>
          <p:cNvPr id="2" name="Группа 24"/>
          <p:cNvGrpSpPr/>
          <p:nvPr/>
        </p:nvGrpSpPr>
        <p:grpSpPr>
          <a:xfrm>
            <a:off x="4283968" y="1772816"/>
            <a:ext cx="1581326" cy="1884748"/>
            <a:chOff x="3491880" y="1628800"/>
            <a:chExt cx="1547118" cy="2007418"/>
          </a:xfrm>
        </p:grpSpPr>
        <p:sp>
          <p:nvSpPr>
            <p:cNvPr id="26" name="Овал 25"/>
            <p:cNvSpPr/>
            <p:nvPr/>
          </p:nvSpPr>
          <p:spPr>
            <a:xfrm>
              <a:off x="4139952" y="2276872"/>
              <a:ext cx="144016" cy="144016"/>
            </a:xfrm>
            <a:prstGeom prst="ellipse">
              <a:avLst/>
            </a:prstGeom>
            <a:solidFill>
              <a:srgbClr val="FF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12" descr="C:\Users\Сергей\Pictures\33.png"/>
            <p:cNvPicPr>
              <a:picLocks noChangeAspect="1" noChangeArrowheads="1"/>
            </p:cNvPicPr>
            <p:nvPr/>
          </p:nvPicPr>
          <p:blipFill>
            <a:blip r:embed="rId17" cstate="email"/>
            <a:stretch>
              <a:fillRect/>
            </a:stretch>
          </p:blipFill>
          <p:spPr bwMode="auto">
            <a:xfrm>
              <a:off x="3491880" y="1628800"/>
              <a:ext cx="1547118" cy="20074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28"/>
          <p:cNvGrpSpPr/>
          <p:nvPr/>
        </p:nvGrpSpPr>
        <p:grpSpPr>
          <a:xfrm>
            <a:off x="7956376" y="476672"/>
            <a:ext cx="662457" cy="1156151"/>
            <a:chOff x="2987824" y="2276872"/>
            <a:chExt cx="662457" cy="1156151"/>
          </a:xfrm>
        </p:grpSpPr>
        <p:sp>
          <p:nvSpPr>
            <p:cNvPr id="30" name="Овал 29"/>
            <p:cNvSpPr/>
            <p:nvPr/>
          </p:nvSpPr>
          <p:spPr>
            <a:xfrm>
              <a:off x="3275856" y="3140968"/>
              <a:ext cx="72008" cy="1440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C:\Users\Сергей\Pictures\36.png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2987824" y="2276872"/>
              <a:ext cx="662457" cy="1156151"/>
            </a:xfrm>
            <a:prstGeom prst="rect">
              <a:avLst/>
            </a:prstGeom>
            <a:noFill/>
          </p:spPr>
        </p:pic>
      </p:grpSp>
      <p:grpSp>
        <p:nvGrpSpPr>
          <p:cNvPr id="7" name="Группа 31"/>
          <p:cNvGrpSpPr/>
          <p:nvPr/>
        </p:nvGrpSpPr>
        <p:grpSpPr>
          <a:xfrm>
            <a:off x="8221295" y="1556792"/>
            <a:ext cx="922705" cy="2182642"/>
            <a:chOff x="2763171" y="1894743"/>
            <a:chExt cx="922705" cy="2182642"/>
          </a:xfrm>
        </p:grpSpPr>
        <p:sp>
          <p:nvSpPr>
            <p:cNvPr id="33" name="Овал 32"/>
            <p:cNvSpPr/>
            <p:nvPr/>
          </p:nvSpPr>
          <p:spPr>
            <a:xfrm>
              <a:off x="3059832" y="3861048"/>
              <a:ext cx="72008" cy="720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3" descr="C:\Users\Сергей\Pictures\37.png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 rot="21160461">
              <a:off x="2763171" y="1894743"/>
              <a:ext cx="922705" cy="2182642"/>
            </a:xfrm>
            <a:prstGeom prst="rect">
              <a:avLst/>
            </a:prstGeom>
            <a:noFill/>
          </p:spPr>
        </p:pic>
      </p:grpSp>
      <p:grpSp>
        <p:nvGrpSpPr>
          <p:cNvPr id="8" name="Группа 35"/>
          <p:cNvGrpSpPr/>
          <p:nvPr/>
        </p:nvGrpSpPr>
        <p:grpSpPr>
          <a:xfrm>
            <a:off x="1115616" y="188640"/>
            <a:ext cx="2161517" cy="2314487"/>
            <a:chOff x="1602579" y="1607903"/>
            <a:chExt cx="2161517" cy="2314487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987824" y="3429000"/>
              <a:ext cx="144016" cy="72008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4" descr="C:\Users\Сергей\Pictures\32.png"/>
            <p:cNvPicPr>
              <a:picLocks noChangeAspect="1" noChangeArrowheads="1"/>
            </p:cNvPicPr>
            <p:nvPr/>
          </p:nvPicPr>
          <p:blipFill>
            <a:blip r:embed="rId20" cstate="email"/>
            <a:srcRect b="-1897"/>
            <a:stretch>
              <a:fillRect/>
            </a:stretch>
          </p:blipFill>
          <p:spPr bwMode="auto">
            <a:xfrm rot="21433016">
              <a:off x="1602579" y="1607903"/>
              <a:ext cx="2161517" cy="2314487"/>
            </a:xfrm>
            <a:prstGeom prst="rect">
              <a:avLst/>
            </a:prstGeom>
            <a:noFill/>
          </p:spPr>
        </p:pic>
      </p:grpSp>
      <p:pic>
        <p:nvPicPr>
          <p:cNvPr id="41" name="Picture 5" descr="C:\Users\Сергей\Pictures\30.png"/>
          <p:cNvPicPr>
            <a:picLocks noChangeAspect="1" noChangeArrowheads="1"/>
          </p:cNvPicPr>
          <p:nvPr/>
        </p:nvPicPr>
        <p:blipFill>
          <a:blip r:embed="rId21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112247">
            <a:off x="84122" y="3328857"/>
            <a:ext cx="1765555" cy="1179376"/>
          </a:xfrm>
          <a:prstGeom prst="rect">
            <a:avLst/>
          </a:prstGeom>
          <a:noFill/>
        </p:spPr>
      </p:pic>
      <p:grpSp>
        <p:nvGrpSpPr>
          <p:cNvPr id="9" name="Группа 41"/>
          <p:cNvGrpSpPr/>
          <p:nvPr/>
        </p:nvGrpSpPr>
        <p:grpSpPr>
          <a:xfrm rot="16200000">
            <a:off x="1259632" y="4509120"/>
            <a:ext cx="2188535" cy="2188535"/>
            <a:chOff x="2234195" y="2805707"/>
            <a:chExt cx="2188535" cy="2188535"/>
          </a:xfrm>
        </p:grpSpPr>
        <p:sp>
          <p:nvSpPr>
            <p:cNvPr id="43" name="Овал 42"/>
            <p:cNvSpPr/>
            <p:nvPr/>
          </p:nvSpPr>
          <p:spPr>
            <a:xfrm>
              <a:off x="2285984" y="3929066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5" descr="F:\опыт новое\смешарики\xbbc488818364.png"/>
            <p:cNvPicPr>
              <a:picLocks noChangeAspect="1" noChangeArrowheads="1"/>
            </p:cNvPicPr>
            <p:nvPr/>
          </p:nvPicPr>
          <p:blipFill>
            <a:blip r:embed="rId2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975965">
              <a:off x="2234195" y="2805707"/>
              <a:ext cx="2188535" cy="2188535"/>
            </a:xfrm>
            <a:prstGeom prst="rect">
              <a:avLst/>
            </a:prstGeom>
            <a:noFill/>
          </p:spPr>
        </p:pic>
      </p:grpSp>
      <p:pic>
        <p:nvPicPr>
          <p:cNvPr id="46" name="Picture 2" descr="C:\Users\Сергей\Pictures\8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7786710" y="5500702"/>
            <a:ext cx="1158875" cy="1152525"/>
          </a:xfrm>
          <a:prstGeom prst="rect">
            <a:avLst/>
          </a:prstGeom>
          <a:noFill/>
        </p:spPr>
      </p:pic>
      <p:grpSp>
        <p:nvGrpSpPr>
          <p:cNvPr id="10" name="Группа 50"/>
          <p:cNvGrpSpPr/>
          <p:nvPr/>
        </p:nvGrpSpPr>
        <p:grpSpPr>
          <a:xfrm>
            <a:off x="3563888" y="3573016"/>
            <a:ext cx="2739767" cy="2199149"/>
            <a:chOff x="1763688" y="1484784"/>
            <a:chExt cx="2739767" cy="2199149"/>
          </a:xfrm>
        </p:grpSpPr>
        <p:pic>
          <p:nvPicPr>
            <p:cNvPr id="52" name="Picture 3" descr="F:\опыт новое\смешарики\нюша\может мен.png"/>
            <p:cNvPicPr>
              <a:picLocks noChangeAspect="1" noChangeArrowheads="1"/>
            </p:cNvPicPr>
            <p:nvPr/>
          </p:nvPicPr>
          <p:blipFill>
            <a:blip r:embed="rId25" cstate="email"/>
            <a:srcRect/>
            <a:stretch>
              <a:fillRect/>
            </a:stretch>
          </p:blipFill>
          <p:spPr bwMode="auto">
            <a:xfrm>
              <a:off x="2123728" y="1484784"/>
              <a:ext cx="2379727" cy="2071682"/>
            </a:xfrm>
            <a:prstGeom prst="rect">
              <a:avLst/>
            </a:prstGeom>
            <a:noFill/>
          </p:spPr>
        </p:pic>
        <p:sp>
          <p:nvSpPr>
            <p:cNvPr id="53" name="Прямоугольник 52"/>
            <p:cNvSpPr/>
            <p:nvPr/>
          </p:nvSpPr>
          <p:spPr>
            <a:xfrm>
              <a:off x="1763688" y="2852936"/>
              <a:ext cx="809838" cy="8309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50" dirty="0" smtClean="0">
                  <a:ln w="11430"/>
                  <a:solidFill>
                    <a:schemeClr val="bg2">
                      <a:lumMod val="2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4800" b="1" cap="none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80"/>
          <p:cNvGrpSpPr/>
          <p:nvPr/>
        </p:nvGrpSpPr>
        <p:grpSpPr>
          <a:xfrm>
            <a:off x="428596" y="285728"/>
            <a:ext cx="7858180" cy="6429396"/>
            <a:chOff x="785786" y="71414"/>
            <a:chExt cx="7858180" cy="6429396"/>
          </a:xfrm>
        </p:grpSpPr>
        <p:sp>
          <p:nvSpPr>
            <p:cNvPr id="82" name="Горизонтальный свиток 81"/>
            <p:cNvSpPr/>
            <p:nvPr/>
          </p:nvSpPr>
          <p:spPr>
            <a:xfrm>
              <a:off x="785786" y="71414"/>
              <a:ext cx="7858180" cy="6429396"/>
            </a:xfrm>
            <a:prstGeom prst="horizontalScroll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0" cmpd="sng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82"/>
            <p:cNvGrpSpPr/>
            <p:nvPr/>
          </p:nvGrpSpPr>
          <p:grpSpPr>
            <a:xfrm>
              <a:off x="1571604" y="1357298"/>
              <a:ext cx="6755642" cy="4082112"/>
              <a:chOff x="1357290" y="1071570"/>
              <a:chExt cx="6755642" cy="4082112"/>
            </a:xfrm>
          </p:grpSpPr>
          <p:grpSp>
            <p:nvGrpSpPr>
              <p:cNvPr id="13" name="Группа 3"/>
              <p:cNvGrpSpPr/>
              <p:nvPr/>
            </p:nvGrpSpPr>
            <p:grpSpPr>
              <a:xfrm>
                <a:off x="1357290" y="1071570"/>
                <a:ext cx="6755642" cy="4082112"/>
                <a:chOff x="1255072" y="1732652"/>
                <a:chExt cx="6755642" cy="3987178"/>
              </a:xfrm>
            </p:grpSpPr>
            <p:pic>
              <p:nvPicPr>
                <p:cNvPr id="88" name="Picture 3" descr="F:\опыт новое\смешарики\нюша\может мен.png"/>
                <p:cNvPicPr>
                  <a:picLocks noChangeAspect="1" noChangeArrowheads="1"/>
                </p:cNvPicPr>
                <p:nvPr/>
              </p:nvPicPr>
              <p:blipFill>
                <a:blip r:embed="rId26" cstate="email"/>
                <a:srcRect/>
                <a:stretch>
                  <a:fillRect/>
                </a:stretch>
              </p:blipFill>
              <p:spPr bwMode="auto">
                <a:xfrm>
                  <a:off x="1255072" y="1732652"/>
                  <a:ext cx="1587484" cy="1381991"/>
                </a:xfrm>
                <a:prstGeom prst="rect">
                  <a:avLst/>
                </a:prstGeom>
                <a:noFill/>
              </p:spPr>
            </p:pic>
            <p:sp>
              <p:nvSpPr>
                <p:cNvPr id="89" name="Прямоугольник 88"/>
                <p:cNvSpPr/>
                <p:nvPr/>
              </p:nvSpPr>
              <p:spPr>
                <a:xfrm>
                  <a:off x="4041154" y="1802405"/>
                  <a:ext cx="2124300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3600" b="1" cap="none" spc="50" dirty="0" smtClean="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УБОРКА</a:t>
                  </a:r>
                  <a:endParaRPr lang="ru-RU" sz="3600" b="1" cap="none" spc="50" dirty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898146" y="2500172"/>
                  <a:ext cx="51125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3600" dirty="0" smtClean="0"/>
                    <a:t>Помоги </a:t>
                  </a:r>
                  <a:r>
                    <a:rPr lang="ru-RU" sz="3600" dirty="0" err="1" smtClean="0"/>
                    <a:t>Нюше</a:t>
                  </a:r>
                  <a:r>
                    <a:rPr lang="ru-RU" sz="3600" dirty="0" smtClean="0"/>
                    <a:t> навести порядок в доме. </a:t>
                  </a:r>
                  <a:endParaRPr lang="ru-RU" sz="3600" dirty="0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2612394" y="3965504"/>
                  <a:ext cx="5112568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3600" dirty="0" smtClean="0"/>
                    <a:t>Щелкай по предметам, в названии которых есть звук </a:t>
                  </a:r>
                  <a:r>
                    <a:rPr lang="ru-RU" sz="3600" b="1" dirty="0" smtClean="0"/>
                    <a:t>Ш</a:t>
                  </a:r>
                  <a:r>
                    <a:rPr lang="ru-RU" sz="3600" dirty="0" smtClean="0"/>
                    <a:t>.</a:t>
                  </a:r>
                  <a:endParaRPr lang="ru-RU" sz="3600" dirty="0"/>
                </a:p>
              </p:txBody>
            </p:sp>
          </p:grpSp>
          <p:grpSp>
            <p:nvGrpSpPr>
              <p:cNvPr id="14" name="Группа 14"/>
              <p:cNvGrpSpPr/>
              <p:nvPr/>
            </p:nvGrpSpPr>
            <p:grpSpPr>
              <a:xfrm>
                <a:off x="1571604" y="4143404"/>
                <a:ext cx="1571636" cy="1000132"/>
                <a:chOff x="2071670" y="4714908"/>
                <a:chExt cx="1571636" cy="1000132"/>
              </a:xfrm>
            </p:grpSpPr>
            <p:pic>
              <p:nvPicPr>
                <p:cNvPr id="86" name="Picture 3" descr="C:\Users\Сергей\Pictures\иппп.png"/>
                <p:cNvPicPr>
                  <a:picLocks noChangeAspect="1" noChangeArrowheads="1"/>
                </p:cNvPicPr>
                <p:nvPr/>
              </p:nvPicPr>
              <p:blipFill>
                <a:blip r:embed="rId27" cstate="email"/>
                <a:srcRect/>
                <a:stretch>
                  <a:fillRect/>
                </a:stretch>
              </p:blipFill>
              <p:spPr bwMode="auto">
                <a:xfrm>
                  <a:off x="2071670" y="4714908"/>
                  <a:ext cx="1571636" cy="1000132"/>
                </a:xfrm>
                <a:prstGeom prst="rect">
                  <a:avLst/>
                </a:prstGeom>
                <a:noFill/>
              </p:spPr>
            </p:pic>
            <p:sp>
              <p:nvSpPr>
                <p:cNvPr id="87" name="TextBox 86"/>
                <p:cNvSpPr txBox="1"/>
                <p:nvPr/>
              </p:nvSpPr>
              <p:spPr>
                <a:xfrm>
                  <a:off x="2214546" y="5000660"/>
                  <a:ext cx="12144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000" b="1" dirty="0" smtClean="0">
                      <a:solidFill>
                        <a:schemeClr val="bg1"/>
                      </a:solidFill>
                    </a:rPr>
                    <a:t>ИГРАТЬ</a:t>
                  </a:r>
                  <a:endParaRPr lang="ru-RU" sz="20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опыт новое\смешарики\разное\дома\мен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071810"/>
            <a:ext cx="791980" cy="805882"/>
          </a:xfrm>
          <a:prstGeom prst="rect">
            <a:avLst/>
          </a:prstGeom>
          <a:noFill/>
        </p:spPr>
      </p:pic>
      <p:pic>
        <p:nvPicPr>
          <p:cNvPr id="9218" name="Picture 2" descr="C:\Users\Сергей\Pictures\6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812360" y="5589240"/>
            <a:ext cx="1152525" cy="1158875"/>
          </a:xfrm>
          <a:prstGeom prst="rect">
            <a:avLst/>
          </a:prstGeom>
          <a:noFill/>
        </p:spPr>
      </p:pic>
      <p:grpSp>
        <p:nvGrpSpPr>
          <p:cNvPr id="25" name="Группа 24"/>
          <p:cNvGrpSpPr/>
          <p:nvPr/>
        </p:nvGrpSpPr>
        <p:grpSpPr>
          <a:xfrm>
            <a:off x="1547664" y="908720"/>
            <a:ext cx="6292767" cy="5834302"/>
            <a:chOff x="1571604" y="857232"/>
            <a:chExt cx="6292767" cy="5834302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571604" y="857232"/>
              <a:ext cx="6292767" cy="5834302"/>
              <a:chOff x="1571604" y="857232"/>
              <a:chExt cx="6292767" cy="5834302"/>
            </a:xfrm>
          </p:grpSpPr>
          <p:pic>
            <p:nvPicPr>
              <p:cNvPr id="18" name="Picture 2" descr="C:\Users\Сергей\Pictures\Рисунок1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1571604" y="857232"/>
                <a:ext cx="6292767" cy="5834302"/>
              </a:xfrm>
              <a:prstGeom prst="rect">
                <a:avLst/>
              </a:prstGeom>
              <a:noFill/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2071670" y="1714488"/>
                <a:ext cx="5286412" cy="3357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Picture 24" descr="F:\опыт новое\смешарики\разное\Рисунок2.pn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2123728" y="1484784"/>
                <a:ext cx="36287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24" descr="F:\опыт новое\смешарики\разное\Рисунок2.pn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7164288" y="1484784"/>
                <a:ext cx="36287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579716" y="4241608"/>
              <a:ext cx="4286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/>
                <a:t>. АМОЛЁТ</a:t>
              </a:r>
              <a:endParaRPr lang="ru-RU" sz="4800" b="1" dirty="0"/>
            </a:p>
          </p:txBody>
        </p:sp>
      </p:grpSp>
      <p:pic>
        <p:nvPicPr>
          <p:cNvPr id="27" name="Рисунок 52" descr="81386303_Solnce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42844" y="0"/>
            <a:ext cx="138965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F:\опыт новое\смешарики\бараш\Рисунок11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14283" y="3929066"/>
            <a:ext cx="2430544" cy="274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Группа 59"/>
          <p:cNvGrpSpPr/>
          <p:nvPr/>
        </p:nvGrpSpPr>
        <p:grpSpPr>
          <a:xfrm>
            <a:off x="1142976" y="0"/>
            <a:ext cx="7286676" cy="1946616"/>
            <a:chOff x="1214414" y="3786190"/>
            <a:chExt cx="5760640" cy="1946616"/>
          </a:xfrm>
        </p:grpSpPr>
        <p:sp>
          <p:nvSpPr>
            <p:cNvPr id="33" name="Облако 32"/>
            <p:cNvSpPr/>
            <p:nvPr/>
          </p:nvSpPr>
          <p:spPr bwMode="auto">
            <a:xfrm>
              <a:off x="1214414" y="3786190"/>
              <a:ext cx="5760640" cy="1785926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TextBox 103"/>
            <p:cNvSpPr txBox="1">
              <a:spLocks noChangeArrowheads="1"/>
            </p:cNvSpPr>
            <p:nvPr/>
          </p:nvSpPr>
          <p:spPr bwMode="auto">
            <a:xfrm>
              <a:off x="1285852" y="4286256"/>
              <a:ext cx="5688632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Помоги </a:t>
              </a:r>
              <a:r>
                <a:rPr lang="ru-RU" sz="3200" dirty="0" err="1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Барашу</a:t>
              </a:r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подписать рисунки.</a:t>
              </a:r>
            </a:p>
            <a:p>
              <a:pPr algn="ctr"/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Вставь букву </a:t>
              </a:r>
              <a:r>
                <a:rPr lang="ru-RU" sz="3200" b="1" i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или </a:t>
              </a:r>
              <a:r>
                <a:rPr lang="ru-RU" sz="3200" b="1" i="1" dirty="0" err="1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ш</a:t>
              </a:r>
              <a:r>
                <a:rPr lang="ru-RU" sz="32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3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67744" y="2780928"/>
            <a:ext cx="720080" cy="83099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</a:t>
            </a:r>
            <a:endParaRPr lang="ru-RU" sz="4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44208" y="2780928"/>
            <a:ext cx="720080" cy="83099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Ш</a:t>
            </a:r>
            <a:endParaRPr lang="ru-RU" sz="4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059832" y="4293096"/>
            <a:ext cx="576064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</a:t>
            </a:r>
            <a:endParaRPr lang="ru-RU" sz="4800" b="1" dirty="0"/>
          </a:p>
        </p:txBody>
      </p:sp>
      <p:pic>
        <p:nvPicPr>
          <p:cNvPr id="21" name="Picture 2" descr="C:\Users\Сергей\Pictures\Р4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228184" y="3789040"/>
            <a:ext cx="1248309" cy="970657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3143240" y="1785926"/>
            <a:ext cx="3087136" cy="2286016"/>
            <a:chOff x="3131840" y="1700808"/>
            <a:chExt cx="3087136" cy="2286016"/>
          </a:xfrm>
        </p:grpSpPr>
        <p:sp>
          <p:nvSpPr>
            <p:cNvPr id="29" name="Овал 28"/>
            <p:cNvSpPr/>
            <p:nvPr/>
          </p:nvSpPr>
          <p:spPr>
            <a:xfrm>
              <a:off x="3786182" y="2428868"/>
              <a:ext cx="142876" cy="14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C:\Users\Сергей\Pictures\все подряд\игрушки\Рисунок11.pn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131840" y="1700808"/>
              <a:ext cx="3087136" cy="2286016"/>
            </a:xfrm>
            <a:prstGeom prst="rect">
              <a:avLst/>
            </a:prstGeom>
            <a:noFill/>
          </p:spPr>
        </p:pic>
      </p:grpSp>
      <p:grpSp>
        <p:nvGrpSpPr>
          <p:cNvPr id="39" name="Группа 59"/>
          <p:cNvGrpSpPr/>
          <p:nvPr/>
        </p:nvGrpSpPr>
        <p:grpSpPr>
          <a:xfrm>
            <a:off x="1428728" y="0"/>
            <a:ext cx="6715172" cy="1830952"/>
            <a:chOff x="1270891" y="3719480"/>
            <a:chExt cx="5704163" cy="1709760"/>
          </a:xfrm>
        </p:grpSpPr>
        <p:sp>
          <p:nvSpPr>
            <p:cNvPr id="40" name="Облако 39"/>
            <p:cNvSpPr/>
            <p:nvPr/>
          </p:nvSpPr>
          <p:spPr bwMode="auto">
            <a:xfrm>
              <a:off x="1270891" y="3719480"/>
              <a:ext cx="5704163" cy="170976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1" name="TextBox 103"/>
            <p:cNvSpPr txBox="1">
              <a:spLocks noChangeArrowheads="1"/>
            </p:cNvSpPr>
            <p:nvPr/>
          </p:nvSpPr>
          <p:spPr bwMode="auto">
            <a:xfrm>
              <a:off x="1270891" y="3986318"/>
              <a:ext cx="5688633" cy="112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Нужна </a:t>
              </a:r>
              <a:r>
                <a:rPr lang="ru-RU" sz="36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помощь</a:t>
              </a:r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? </a:t>
              </a:r>
            </a:p>
            <a:p>
              <a:pPr algn="ctr"/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Щелкни по картинке!</a:t>
              </a:r>
              <a:endParaRPr lang="ru-RU" sz="3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моги Бараш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самол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F:\опыт новое\смешарики\разное\луг елка облак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опыт новое\смешарики\разное\дома\мен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071810"/>
            <a:ext cx="791980" cy="805882"/>
          </a:xfrm>
          <a:prstGeom prst="rect">
            <a:avLst/>
          </a:prstGeom>
          <a:noFill/>
        </p:spPr>
      </p:pic>
      <p:pic>
        <p:nvPicPr>
          <p:cNvPr id="9218" name="Picture 2" descr="C:\Users\Сергей\Pictures\6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12360" y="5589240"/>
            <a:ext cx="1152525" cy="1158875"/>
          </a:xfrm>
          <a:prstGeom prst="rect">
            <a:avLst/>
          </a:prstGeom>
          <a:noFill/>
        </p:spPr>
      </p:pic>
      <p:grpSp>
        <p:nvGrpSpPr>
          <p:cNvPr id="2" name="Группа 24"/>
          <p:cNvGrpSpPr/>
          <p:nvPr/>
        </p:nvGrpSpPr>
        <p:grpSpPr>
          <a:xfrm>
            <a:off x="1547664" y="908720"/>
            <a:ext cx="6292767" cy="5834302"/>
            <a:chOff x="1571604" y="857232"/>
            <a:chExt cx="6292767" cy="5834302"/>
          </a:xfrm>
        </p:grpSpPr>
        <p:grpSp>
          <p:nvGrpSpPr>
            <p:cNvPr id="3" name="Группа 23"/>
            <p:cNvGrpSpPr/>
            <p:nvPr/>
          </p:nvGrpSpPr>
          <p:grpSpPr>
            <a:xfrm>
              <a:off x="1571604" y="857232"/>
              <a:ext cx="6292767" cy="5834302"/>
              <a:chOff x="1571604" y="857232"/>
              <a:chExt cx="6292767" cy="5834302"/>
            </a:xfrm>
          </p:grpSpPr>
          <p:pic>
            <p:nvPicPr>
              <p:cNvPr id="18" name="Picture 2" descr="C:\Users\Сергей\Pictures\Рисунок1.pn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1571604" y="857232"/>
                <a:ext cx="6292767" cy="5834302"/>
              </a:xfrm>
              <a:prstGeom prst="rect">
                <a:avLst/>
              </a:prstGeom>
              <a:noFill/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2071670" y="1714488"/>
                <a:ext cx="5286412" cy="3357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Picture 24" descr="F:\опыт новое\смешарики\разное\Рисунок2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2123728" y="1484784"/>
                <a:ext cx="36287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24" descr="F:\опыт новое\смешарики\разное\Рисунок2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7164288" y="1484784"/>
                <a:ext cx="362870" cy="35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579716" y="4241608"/>
              <a:ext cx="4286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/>
                <a:t>МА</a:t>
              </a:r>
              <a:r>
                <a:rPr lang="ru-RU" sz="1200" b="1" dirty="0" smtClean="0"/>
                <a:t> </a:t>
              </a:r>
              <a:r>
                <a:rPr lang="ru-RU" sz="800" b="1" dirty="0" smtClean="0"/>
                <a:t> </a:t>
              </a:r>
              <a:r>
                <a:rPr lang="ru-RU" sz="4800" b="1" dirty="0" smtClean="0"/>
                <a:t> </a:t>
              </a:r>
              <a:r>
                <a:rPr lang="ru-RU" sz="1200" b="1" dirty="0" smtClean="0"/>
                <a:t> </a:t>
              </a:r>
              <a:r>
                <a:rPr lang="ru-RU" sz="800" b="1" dirty="0" smtClean="0"/>
                <a:t> </a:t>
              </a:r>
              <a:r>
                <a:rPr lang="ru-RU" sz="4800" b="1" dirty="0" smtClean="0"/>
                <a:t>. ИНКА</a:t>
              </a:r>
              <a:endParaRPr lang="ru-RU" sz="4800" b="1" dirty="0"/>
            </a:p>
          </p:txBody>
        </p:sp>
      </p:grpSp>
      <p:pic>
        <p:nvPicPr>
          <p:cNvPr id="27" name="Рисунок 52" descr="81386303_Solnce.pn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512" y="116632"/>
            <a:ext cx="138965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F:\опыт новое\смешарики\бараш\Рисунок1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4283" y="3929066"/>
            <a:ext cx="2430544" cy="274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267744" y="2780928"/>
            <a:ext cx="720080" cy="83099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</a:t>
            </a:r>
            <a:endParaRPr lang="ru-RU" sz="4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44208" y="2780928"/>
            <a:ext cx="720080" cy="830997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Ш</a:t>
            </a:r>
            <a:endParaRPr lang="ru-RU" sz="4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067944" y="4293096"/>
            <a:ext cx="576064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Ш</a:t>
            </a:r>
            <a:endParaRPr lang="ru-RU" sz="4800" b="1" dirty="0"/>
          </a:p>
        </p:txBody>
      </p:sp>
      <p:pic>
        <p:nvPicPr>
          <p:cNvPr id="22" name="Picture 2" descr="C:\Users\Сергей\Pictures\Р4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195736" y="3429000"/>
            <a:ext cx="1248309" cy="970657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3347864" y="1844824"/>
            <a:ext cx="2836116" cy="2428322"/>
            <a:chOff x="3347864" y="1844824"/>
            <a:chExt cx="2836116" cy="2428322"/>
          </a:xfrm>
        </p:grpSpPr>
        <p:sp>
          <p:nvSpPr>
            <p:cNvPr id="20" name="Овал 19"/>
            <p:cNvSpPr/>
            <p:nvPr/>
          </p:nvSpPr>
          <p:spPr>
            <a:xfrm>
              <a:off x="4286248" y="3071810"/>
              <a:ext cx="214314" cy="21431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C:\Users\Сергей\Pictures\все подряд\игрушки\0_7713f_3c76296e_L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3347864" y="1844824"/>
              <a:ext cx="2836116" cy="2428322"/>
            </a:xfrm>
            <a:prstGeom prst="rect">
              <a:avLst/>
            </a:prstGeom>
            <a:noFill/>
          </p:spPr>
        </p:pic>
      </p:grpSp>
      <p:grpSp>
        <p:nvGrpSpPr>
          <p:cNvPr id="23" name="Группа 59"/>
          <p:cNvGrpSpPr/>
          <p:nvPr/>
        </p:nvGrpSpPr>
        <p:grpSpPr>
          <a:xfrm>
            <a:off x="1428728" y="0"/>
            <a:ext cx="6715172" cy="1714488"/>
            <a:chOff x="1270891" y="3719481"/>
            <a:chExt cx="5704163" cy="1601005"/>
          </a:xfrm>
        </p:grpSpPr>
        <p:sp>
          <p:nvSpPr>
            <p:cNvPr id="24" name="Облако 23"/>
            <p:cNvSpPr/>
            <p:nvPr/>
          </p:nvSpPr>
          <p:spPr bwMode="auto">
            <a:xfrm>
              <a:off x="1270891" y="3719481"/>
              <a:ext cx="5704163" cy="1601005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TextBox 103"/>
            <p:cNvSpPr txBox="1">
              <a:spLocks noChangeArrowheads="1"/>
            </p:cNvSpPr>
            <p:nvPr/>
          </p:nvSpPr>
          <p:spPr bwMode="auto">
            <a:xfrm>
              <a:off x="1270891" y="3986318"/>
              <a:ext cx="5688633" cy="112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Нужна </a:t>
              </a:r>
              <a:r>
                <a:rPr lang="ru-RU" sz="36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помощь</a:t>
              </a:r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  <a:p>
              <a:pPr algn="ctr"/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Щелкни по картинке!</a:t>
              </a:r>
              <a:endParaRPr lang="ru-RU" sz="3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аш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7186</TotalTime>
  <Words>521</Words>
  <Application>Microsoft Office PowerPoint</Application>
  <PresentationFormat>Экран (4:3)</PresentationFormat>
  <Paragraphs>162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RePack by SPecialiST</cp:lastModifiedBy>
  <cp:revision>1015</cp:revision>
  <dcterms:created xsi:type="dcterms:W3CDTF">2013-04-11T10:31:05Z</dcterms:created>
  <dcterms:modified xsi:type="dcterms:W3CDTF">2021-04-21T05:22:41Z</dcterms:modified>
</cp:coreProperties>
</file>