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57" r:id="rId3"/>
    <p:sldId id="266" r:id="rId4"/>
    <p:sldId id="267" r:id="rId5"/>
    <p:sldId id="268" r:id="rId6"/>
    <p:sldId id="269" r:id="rId7"/>
    <p:sldId id="258" r:id="rId8"/>
    <p:sldId id="259" r:id="rId9"/>
    <p:sldId id="260" r:id="rId10"/>
    <p:sldId id="261" r:id="rId11"/>
    <p:sldId id="262" r:id="rId12"/>
    <p:sldId id="263" r:id="rId13"/>
    <p:sldId id="264" r:id="rId14"/>
    <p:sldId id="265"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sorterViewPr>
    <p:cViewPr>
      <p:scale>
        <a:sx n="100" d="100"/>
        <a:sy n="100" d="100"/>
      </p:scale>
      <p:origin x="0" y="44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1886AAC-9025-4417-8313-A3513B8853CF}" type="datetimeFigureOut">
              <a:rPr lang="ru-RU" smtClean="0"/>
              <a:t>13.03.2018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DF8189-F481-411A-A200-0B14921FB432}"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1886AAC-9025-4417-8313-A3513B8853CF}" type="datetimeFigureOut">
              <a:rPr lang="ru-RU" smtClean="0"/>
              <a:t>13.03.2018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DF8189-F481-411A-A200-0B14921FB43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1886AAC-9025-4417-8313-A3513B8853CF}" type="datetimeFigureOut">
              <a:rPr lang="ru-RU" smtClean="0"/>
              <a:t>13.03.2018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DF8189-F481-411A-A200-0B14921FB432}"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31886AAC-9025-4417-8313-A3513B8853CF}" type="datetimeFigureOut">
              <a:rPr lang="ru-RU" smtClean="0"/>
              <a:t>13.03.2018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DF8189-F481-411A-A200-0B14921FB432}"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1886AAC-9025-4417-8313-A3513B8853CF}" type="datetimeFigureOut">
              <a:rPr lang="ru-RU" smtClean="0"/>
              <a:t>13.03.2018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DF8189-F481-411A-A200-0B14921FB432}"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31886AAC-9025-4417-8313-A3513B8853CF}" type="datetimeFigureOut">
              <a:rPr lang="ru-RU" smtClean="0"/>
              <a:t>13.03.2018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DF8189-F481-411A-A200-0B14921FB432}"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1886AAC-9025-4417-8313-A3513B8853CF}" type="datetimeFigureOut">
              <a:rPr lang="ru-RU" smtClean="0"/>
              <a:t>13.03.2018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0DF8189-F481-411A-A200-0B14921FB432}"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31886AAC-9025-4417-8313-A3513B8853CF}" type="datetimeFigureOut">
              <a:rPr lang="ru-RU" smtClean="0"/>
              <a:t>13.03.2018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0DF8189-F481-411A-A200-0B14921FB432}"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1886AAC-9025-4417-8313-A3513B8853CF}" type="datetimeFigureOut">
              <a:rPr lang="ru-RU" smtClean="0"/>
              <a:t>13.03.2018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0DF8189-F481-411A-A200-0B14921FB43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1886AAC-9025-4417-8313-A3513B8853CF}" type="datetimeFigureOut">
              <a:rPr lang="ru-RU" smtClean="0"/>
              <a:t>13.03.2018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DF8189-F481-411A-A200-0B14921FB432}"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1886AAC-9025-4417-8313-A3513B8853CF}" type="datetimeFigureOut">
              <a:rPr lang="ru-RU" smtClean="0"/>
              <a:t>13.03.2018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DF8189-F481-411A-A200-0B14921FB432}"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1886AAC-9025-4417-8313-A3513B8853CF}" type="datetimeFigureOut">
              <a:rPr lang="ru-RU" smtClean="0"/>
              <a:t>13.03.2018</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0DF8189-F481-411A-A200-0B14921FB432}"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11760" y="3031798"/>
            <a:ext cx="5184576" cy="36868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Прямоугольник 4"/>
          <p:cNvSpPr/>
          <p:nvPr/>
        </p:nvSpPr>
        <p:spPr>
          <a:xfrm>
            <a:off x="226190" y="692696"/>
            <a:ext cx="8640960" cy="2339102"/>
          </a:xfrm>
          <a:prstGeom prst="rect">
            <a:avLst/>
          </a:prstGeom>
        </p:spPr>
        <p:txBody>
          <a:bodyPr wrap="square">
            <a:spAutoFit/>
          </a:bodyPr>
          <a:lstStyle/>
          <a:p>
            <a:pPr algn="ctr"/>
            <a:r>
              <a:rPr lang="ru-RU" sz="3200" b="1" dirty="0">
                <a:effectLst>
                  <a:outerShdw blurRad="38100" dist="38100" dir="2700000" algn="tl">
                    <a:srgbClr val="000000">
                      <a:alpha val="43137"/>
                    </a:srgbClr>
                  </a:outerShdw>
                </a:effectLst>
                <a:latin typeface="Comic Sans MS" pitchFamily="66" charset="0"/>
              </a:rPr>
              <a:t>«ОРГАНИЗАЦИЯ </a:t>
            </a:r>
            <a:endParaRPr lang="ru-RU" sz="3200" b="1" dirty="0" smtClean="0">
              <a:effectLst>
                <a:outerShdw blurRad="38100" dist="38100" dir="2700000" algn="tl">
                  <a:srgbClr val="000000">
                    <a:alpha val="43137"/>
                  </a:srgbClr>
                </a:outerShdw>
              </a:effectLst>
              <a:latin typeface="Comic Sans MS" pitchFamily="66" charset="0"/>
            </a:endParaRPr>
          </a:p>
          <a:p>
            <a:pPr algn="ctr"/>
            <a:r>
              <a:rPr lang="ru-RU" sz="3200" b="1" dirty="0" smtClean="0">
                <a:effectLst>
                  <a:outerShdw blurRad="38100" dist="38100" dir="2700000" algn="tl">
                    <a:srgbClr val="000000">
                      <a:alpha val="43137"/>
                    </a:srgbClr>
                  </a:outerShdw>
                </a:effectLst>
                <a:latin typeface="Comic Sans MS" pitchFamily="66" charset="0"/>
              </a:rPr>
              <a:t>ОРГАНИЗОВАННОЙ ОБРАЗОВАТЕЛЬНОЙ ДЕЯТЕЛЬНОСТИ В ДОУ</a:t>
            </a:r>
            <a:r>
              <a:rPr lang="ru-RU" sz="3200" b="1" dirty="0">
                <a:effectLst>
                  <a:outerShdw blurRad="38100" dist="38100" dir="2700000" algn="tl">
                    <a:srgbClr val="000000">
                      <a:alpha val="43137"/>
                    </a:srgbClr>
                  </a:outerShdw>
                </a:effectLst>
                <a:latin typeface="Comic Sans MS" pitchFamily="66" charset="0"/>
              </a:rPr>
              <a:t/>
            </a:r>
            <a:br>
              <a:rPr lang="ru-RU" sz="3200" b="1" dirty="0">
                <a:effectLst>
                  <a:outerShdw blurRad="38100" dist="38100" dir="2700000" algn="tl">
                    <a:srgbClr val="000000">
                      <a:alpha val="43137"/>
                    </a:srgbClr>
                  </a:outerShdw>
                </a:effectLst>
                <a:latin typeface="Comic Sans MS" pitchFamily="66" charset="0"/>
              </a:rPr>
            </a:br>
            <a:r>
              <a:rPr lang="ru-RU" sz="3200" b="1" dirty="0">
                <a:effectLst>
                  <a:outerShdw blurRad="38100" dist="38100" dir="2700000" algn="tl">
                    <a:srgbClr val="000000">
                      <a:alpha val="43137"/>
                    </a:srgbClr>
                  </a:outerShdw>
                </a:effectLst>
                <a:latin typeface="Comic Sans MS" pitchFamily="66" charset="0"/>
              </a:rPr>
              <a:t>В СООТВЕСТВИИ С ФГОС ДО»</a:t>
            </a:r>
            <a:r>
              <a:rPr lang="ru-RU" dirty="0">
                <a:solidFill>
                  <a:srgbClr val="FFC000"/>
                </a:solidFill>
                <a:effectLst>
                  <a:outerShdw blurRad="38100" dist="38100" dir="2700000" algn="tl">
                    <a:srgbClr val="000000">
                      <a:alpha val="43137"/>
                    </a:srgbClr>
                  </a:outerShdw>
                </a:effectLst>
              </a:rPr>
              <a:t/>
            </a:r>
            <a:br>
              <a:rPr lang="ru-RU" dirty="0">
                <a:solidFill>
                  <a:srgbClr val="FFC000"/>
                </a:solidFill>
                <a:effectLst>
                  <a:outerShdw blurRad="38100" dist="38100" dir="2700000" algn="tl">
                    <a:srgbClr val="000000">
                      <a:alpha val="43137"/>
                    </a:srgbClr>
                  </a:outerShdw>
                </a:effectLst>
              </a:rPr>
            </a:br>
            <a:endParaRPr lang="ru-RU" dirty="0"/>
          </a:p>
        </p:txBody>
      </p:sp>
    </p:spTree>
    <p:extLst>
      <p:ext uri="{BB962C8B-B14F-4D97-AF65-F5344CB8AC3E}">
        <p14:creationId xmlns:p14="http://schemas.microsoft.com/office/powerpoint/2010/main" val="3710636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1628800"/>
            <a:ext cx="8496944" cy="4680520"/>
          </a:xfrm>
        </p:spPr>
        <p:txBody>
          <a:bodyPr>
            <a:noAutofit/>
          </a:bodyPr>
          <a:lstStyle/>
          <a:p>
            <a:pPr lvl="0"/>
            <a:r>
              <a:rPr lang="ru-RU" sz="3000" b="1" dirty="0">
                <a:solidFill>
                  <a:srgbClr val="FFC000"/>
                </a:solidFill>
                <a:effectLst>
                  <a:outerShdw blurRad="38100" dist="38100" dir="2700000" algn="tl">
                    <a:srgbClr val="000000">
                      <a:alpha val="43137"/>
                    </a:srgbClr>
                  </a:outerShdw>
                </a:effectLst>
                <a:latin typeface="Comic Sans MS" pitchFamily="66" charset="0"/>
              </a:rPr>
              <a:t>Классификация </a:t>
            </a:r>
            <a:r>
              <a:rPr lang="ru-RU" sz="3000" b="1" dirty="0">
                <a:solidFill>
                  <a:srgbClr val="FFC000"/>
                </a:solidFill>
                <a:effectLst>
                  <a:outerShdw blurRad="38100" dist="38100" dir="2700000" algn="tl">
                    <a:srgbClr val="000000">
                      <a:alpha val="43137"/>
                    </a:srgbClr>
                  </a:outerShdw>
                </a:effectLst>
                <a:latin typeface="Comic Sans MS" pitchFamily="66" charset="0"/>
              </a:rPr>
              <a:t>О</a:t>
            </a:r>
            <a:r>
              <a:rPr lang="ru-RU" sz="3000" b="1" dirty="0" smtClean="0">
                <a:solidFill>
                  <a:srgbClr val="FFC000"/>
                </a:solidFill>
                <a:effectLst>
                  <a:outerShdw blurRad="38100" dist="38100" dir="2700000" algn="tl">
                    <a:srgbClr val="000000">
                      <a:alpha val="43137"/>
                    </a:srgbClr>
                  </a:outerShdw>
                </a:effectLst>
                <a:latin typeface="Comic Sans MS" pitchFamily="66" charset="0"/>
              </a:rPr>
              <a:t>ОД </a:t>
            </a:r>
            <a:r>
              <a:rPr lang="ru-RU" sz="3000" b="1" dirty="0" smtClean="0">
                <a:solidFill>
                  <a:srgbClr val="FFC000"/>
                </a:solidFill>
                <a:effectLst>
                  <a:outerShdw blurRad="38100" dist="38100" dir="2700000" algn="tl">
                    <a:srgbClr val="000000">
                      <a:alpha val="43137"/>
                    </a:srgbClr>
                  </a:outerShdw>
                </a:effectLst>
                <a:latin typeface="Comic Sans MS" pitchFamily="66" charset="0"/>
              </a:rPr>
              <a:t>в </a:t>
            </a:r>
            <a:r>
              <a:rPr lang="ru-RU" sz="3000" b="1" dirty="0">
                <a:solidFill>
                  <a:srgbClr val="FFC000"/>
                </a:solidFill>
                <a:effectLst>
                  <a:outerShdw blurRad="38100" dist="38100" dir="2700000" algn="tl">
                    <a:srgbClr val="000000">
                      <a:alpha val="43137"/>
                    </a:srgbClr>
                  </a:outerShdw>
                </a:effectLst>
                <a:latin typeface="Comic Sans MS" pitchFamily="66" charset="0"/>
              </a:rPr>
              <a:t>ДОУ </a:t>
            </a:r>
            <a:r>
              <a:rPr lang="ru-RU" sz="3000" b="1" dirty="0" smtClean="0">
                <a:solidFill>
                  <a:srgbClr val="FFC000"/>
                </a:solidFill>
                <a:effectLst>
                  <a:outerShdw blurRad="38100" dist="38100" dir="2700000" algn="tl">
                    <a:srgbClr val="000000">
                      <a:alpha val="43137"/>
                    </a:srgbClr>
                  </a:outerShdw>
                </a:effectLst>
                <a:latin typeface="Comic Sans MS" pitchFamily="66" charset="0"/>
              </a:rPr>
              <a:t/>
            </a:r>
            <a:br>
              <a:rPr lang="ru-RU" sz="3000" b="1" dirty="0" smtClean="0">
                <a:solidFill>
                  <a:srgbClr val="FFC000"/>
                </a:solidFill>
                <a:effectLst>
                  <a:outerShdw blurRad="38100" dist="38100" dir="2700000" algn="tl">
                    <a:srgbClr val="000000">
                      <a:alpha val="43137"/>
                    </a:srgbClr>
                  </a:outerShdw>
                </a:effectLst>
                <a:latin typeface="Comic Sans MS" pitchFamily="66" charset="0"/>
              </a:rPr>
            </a:br>
            <a:r>
              <a:rPr lang="ru-RU" sz="3000" b="1" dirty="0" smtClean="0">
                <a:solidFill>
                  <a:srgbClr val="FFC000"/>
                </a:solidFill>
                <a:effectLst>
                  <a:outerShdw blurRad="38100" dist="38100" dir="2700000" algn="tl">
                    <a:srgbClr val="000000">
                      <a:alpha val="43137"/>
                    </a:srgbClr>
                  </a:outerShdw>
                </a:effectLst>
                <a:latin typeface="Comic Sans MS" pitchFamily="66" charset="0"/>
              </a:rPr>
              <a:t>(</a:t>
            </a:r>
            <a:r>
              <a:rPr lang="ru-RU" sz="3000" b="1" dirty="0">
                <a:solidFill>
                  <a:srgbClr val="FFC000"/>
                </a:solidFill>
                <a:effectLst>
                  <a:outerShdw blurRad="38100" dist="38100" dir="2700000" algn="tl">
                    <a:srgbClr val="000000">
                      <a:alpha val="43137"/>
                    </a:srgbClr>
                  </a:outerShdw>
                </a:effectLst>
                <a:latin typeface="Comic Sans MS" pitchFamily="66" charset="0"/>
              </a:rPr>
              <a:t>по С.А. Козловой)</a:t>
            </a:r>
            <a:r>
              <a:rPr lang="ru-RU" sz="3000" dirty="0"/>
              <a:t/>
            </a:r>
            <a:br>
              <a:rPr lang="ru-RU" sz="3000" dirty="0"/>
            </a:br>
            <a:r>
              <a:rPr lang="ru-RU" sz="3000" dirty="0" smtClean="0"/>
              <a:t/>
            </a:r>
            <a:br>
              <a:rPr lang="ru-RU" sz="3000" dirty="0" smtClean="0"/>
            </a:br>
            <a:r>
              <a:rPr lang="ru-RU" sz="2400" b="1" dirty="0" smtClean="0">
                <a:solidFill>
                  <a:schemeClr val="tx1"/>
                </a:solidFill>
                <a:latin typeface="Comic Sans MS" pitchFamily="66" charset="0"/>
              </a:rPr>
              <a:t>Дидактическая задача (основание классификации)</a:t>
            </a:r>
            <a:br>
              <a:rPr lang="ru-RU" sz="2400" b="1" dirty="0" smtClean="0">
                <a:solidFill>
                  <a:schemeClr val="tx1"/>
                </a:solidFill>
                <a:latin typeface="Comic Sans MS" pitchFamily="66" charset="0"/>
              </a:rPr>
            </a:br>
            <a:r>
              <a:rPr lang="ru-RU" sz="2400" dirty="0" smtClean="0">
                <a:solidFill>
                  <a:schemeClr val="tx1"/>
                </a:solidFill>
                <a:latin typeface="Comic Sans MS" pitchFamily="66" charset="0"/>
              </a:rPr>
              <a:t>- </a:t>
            </a:r>
            <a:r>
              <a:rPr lang="ru-RU" sz="2400" dirty="0" smtClean="0">
                <a:solidFill>
                  <a:schemeClr val="tx1"/>
                </a:solidFill>
                <a:latin typeface="Comic Sans MS" pitchFamily="66" charset="0"/>
              </a:rPr>
              <a:t>ООД </a:t>
            </a:r>
            <a:r>
              <a:rPr lang="ru-RU" sz="2400" dirty="0">
                <a:solidFill>
                  <a:schemeClr val="tx1"/>
                </a:solidFill>
                <a:latin typeface="Comic Sans MS" pitchFamily="66" charset="0"/>
              </a:rPr>
              <a:t>усвоения новых знаний, </a:t>
            </a:r>
            <a:r>
              <a:rPr lang="ru-RU" sz="2400" dirty="0" smtClean="0">
                <a:solidFill>
                  <a:schemeClr val="tx1"/>
                </a:solidFill>
                <a:latin typeface="Comic Sans MS" pitchFamily="66" charset="0"/>
              </a:rPr>
              <a:t>умений;</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 </a:t>
            </a:r>
            <a:r>
              <a:rPr lang="ru-RU" sz="2400" dirty="0" smtClean="0">
                <a:solidFill>
                  <a:schemeClr val="tx1"/>
                </a:solidFill>
                <a:latin typeface="Comic Sans MS" pitchFamily="66" charset="0"/>
              </a:rPr>
              <a:t>ООД </a:t>
            </a:r>
            <a:r>
              <a:rPr lang="ru-RU" sz="2400" dirty="0">
                <a:solidFill>
                  <a:schemeClr val="tx1"/>
                </a:solidFill>
                <a:latin typeface="Comic Sans MS" pitchFamily="66" charset="0"/>
              </a:rPr>
              <a:t>закрепления ранее приобретённых знаний и умений;</a:t>
            </a:r>
            <a:br>
              <a:rPr lang="ru-RU" sz="2400" dirty="0">
                <a:solidFill>
                  <a:schemeClr val="tx1"/>
                </a:solidFill>
                <a:latin typeface="Comic Sans MS" pitchFamily="66" charset="0"/>
              </a:rPr>
            </a:br>
            <a:r>
              <a:rPr lang="ru-RU" sz="2400" dirty="0" smtClean="0">
                <a:solidFill>
                  <a:schemeClr val="tx1"/>
                </a:solidFill>
                <a:latin typeface="Comic Sans MS" pitchFamily="66" charset="0"/>
              </a:rPr>
              <a:t>- </a:t>
            </a:r>
            <a:r>
              <a:rPr lang="ru-RU" sz="2400" dirty="0" smtClean="0">
                <a:solidFill>
                  <a:schemeClr val="tx1"/>
                </a:solidFill>
                <a:latin typeface="Comic Sans MS" pitchFamily="66" charset="0"/>
              </a:rPr>
              <a:t>ООД </a:t>
            </a:r>
            <a:r>
              <a:rPr lang="ru-RU" sz="2400" dirty="0">
                <a:solidFill>
                  <a:schemeClr val="tx1"/>
                </a:solidFill>
                <a:latin typeface="Comic Sans MS" pitchFamily="66" charset="0"/>
              </a:rPr>
              <a:t>творческого применения знаний и умений;</a:t>
            </a:r>
            <a:br>
              <a:rPr lang="ru-RU" sz="2400" dirty="0">
                <a:solidFill>
                  <a:schemeClr val="tx1"/>
                </a:solidFill>
                <a:latin typeface="Comic Sans MS" pitchFamily="66" charset="0"/>
              </a:rPr>
            </a:br>
            <a:r>
              <a:rPr lang="ru-RU" sz="2400" dirty="0" smtClean="0">
                <a:solidFill>
                  <a:schemeClr val="tx1"/>
                </a:solidFill>
                <a:latin typeface="Comic Sans MS" pitchFamily="66" charset="0"/>
              </a:rPr>
              <a:t>- Комплексная </a:t>
            </a:r>
            <a:r>
              <a:rPr lang="ru-RU" sz="2400" dirty="0" smtClean="0">
                <a:solidFill>
                  <a:schemeClr val="tx1"/>
                </a:solidFill>
                <a:latin typeface="Comic Sans MS" pitchFamily="66" charset="0"/>
              </a:rPr>
              <a:t>ООД</a:t>
            </a:r>
            <a:r>
              <a:rPr lang="ru-RU" sz="2400" dirty="0" smtClean="0">
                <a:solidFill>
                  <a:schemeClr val="tx1"/>
                </a:solidFill>
                <a:latin typeface="Comic Sans MS" pitchFamily="66" charset="0"/>
              </a:rPr>
              <a:t>, </a:t>
            </a:r>
            <a:r>
              <a:rPr lang="ru-RU" sz="2400" dirty="0">
                <a:solidFill>
                  <a:schemeClr val="tx1"/>
                </a:solidFill>
                <a:latin typeface="Comic Sans MS" pitchFamily="66" charset="0"/>
              </a:rPr>
              <a:t>где одновременно решается несколько задач</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
            </a:r>
            <a:br>
              <a:rPr lang="ru-RU" sz="2400" dirty="0" smtClean="0">
                <a:solidFill>
                  <a:schemeClr val="tx1"/>
                </a:solidFill>
                <a:latin typeface="Comic Sans MS" pitchFamily="66" charset="0"/>
              </a:rPr>
            </a:br>
            <a:r>
              <a:rPr lang="ru-RU" sz="2400" b="1" dirty="0" smtClean="0">
                <a:solidFill>
                  <a:schemeClr val="tx1"/>
                </a:solidFill>
                <a:latin typeface="Comic Sans MS" pitchFamily="66" charset="0"/>
              </a:rPr>
              <a:t>Содержание </a:t>
            </a:r>
            <a:r>
              <a:rPr lang="ru-RU" sz="2400" b="1" dirty="0" smtClean="0">
                <a:solidFill>
                  <a:schemeClr val="tx1"/>
                </a:solidFill>
                <a:latin typeface="Comic Sans MS" pitchFamily="66" charset="0"/>
              </a:rPr>
              <a:t>ООД </a:t>
            </a:r>
            <a:r>
              <a:rPr lang="ru-RU" sz="2400" dirty="0" smtClean="0">
                <a:solidFill>
                  <a:schemeClr val="tx1"/>
                </a:solidFill>
                <a:latin typeface="Comic Sans MS" pitchFamily="66" charset="0"/>
              </a:rPr>
              <a:t>(</a:t>
            </a:r>
            <a:r>
              <a:rPr lang="ru-RU" sz="2400" dirty="0">
                <a:solidFill>
                  <a:schemeClr val="tx1"/>
                </a:solidFill>
                <a:latin typeface="Comic Sans MS" pitchFamily="66" charset="0"/>
              </a:rPr>
              <a:t>раздел обучения</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 Классическая </a:t>
            </a:r>
            <a:r>
              <a:rPr lang="ru-RU" sz="2400" dirty="0" smtClean="0">
                <a:solidFill>
                  <a:schemeClr val="tx1"/>
                </a:solidFill>
                <a:latin typeface="Comic Sans MS" pitchFamily="66" charset="0"/>
              </a:rPr>
              <a:t>ООД </a:t>
            </a:r>
            <a:r>
              <a:rPr lang="ru-RU" sz="2400" dirty="0">
                <a:solidFill>
                  <a:schemeClr val="tx1"/>
                </a:solidFill>
                <a:latin typeface="Comic Sans MS" pitchFamily="66" charset="0"/>
              </a:rPr>
              <a:t>по разделам обучения;</a:t>
            </a:r>
            <a:br>
              <a:rPr lang="ru-RU" sz="2400" dirty="0">
                <a:solidFill>
                  <a:schemeClr val="tx1"/>
                </a:solidFill>
                <a:latin typeface="Comic Sans MS" pitchFamily="66" charset="0"/>
              </a:rPr>
            </a:br>
            <a:r>
              <a:rPr lang="ru-RU" sz="2400" dirty="0" smtClean="0">
                <a:solidFill>
                  <a:schemeClr val="tx1"/>
                </a:solidFill>
                <a:latin typeface="Comic Sans MS" pitchFamily="66" charset="0"/>
              </a:rPr>
              <a:t>- Интегрированная </a:t>
            </a:r>
            <a:r>
              <a:rPr lang="ru-RU" sz="2400" dirty="0">
                <a:solidFill>
                  <a:schemeClr val="tx1"/>
                </a:solidFill>
                <a:latin typeface="Comic Sans MS" pitchFamily="66" charset="0"/>
              </a:rPr>
              <a:t>(включающие содержание из нескольких разделов обучения</a:t>
            </a:r>
            <a:r>
              <a:rPr lang="ru-RU" sz="2400" dirty="0" smtClean="0">
                <a:solidFill>
                  <a:schemeClr val="tx1"/>
                </a:solidFill>
                <a:latin typeface="Comic Sans MS" pitchFamily="66" charset="0"/>
              </a:rPr>
              <a:t>).</a:t>
            </a:r>
            <a:endParaRPr lang="ru-RU" sz="2400" dirty="0">
              <a:solidFill>
                <a:schemeClr val="tx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442851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4149080"/>
            <a:ext cx="8208912" cy="1780108"/>
          </a:xfrm>
        </p:spPr>
        <p:txBody>
          <a:bodyPr>
            <a:noAutofit/>
          </a:bodyPr>
          <a:lstStyle/>
          <a:p>
            <a:r>
              <a:rPr lang="ru-RU" sz="2800" b="1" dirty="0">
                <a:solidFill>
                  <a:srgbClr val="FFC000"/>
                </a:solidFill>
                <a:effectLst>
                  <a:outerShdw blurRad="38100" dist="38100" dir="2700000" algn="tl">
                    <a:srgbClr val="000000">
                      <a:alpha val="43137"/>
                    </a:srgbClr>
                  </a:outerShdw>
                </a:effectLst>
                <a:latin typeface="Comic Sans MS" pitchFamily="66" charset="0"/>
              </a:rPr>
              <a:t>Структура классической </a:t>
            </a:r>
            <a:r>
              <a:rPr lang="ru-RU" sz="2800" b="1" dirty="0" smtClean="0">
                <a:solidFill>
                  <a:srgbClr val="FFC000"/>
                </a:solidFill>
                <a:effectLst>
                  <a:outerShdw blurRad="38100" dist="38100" dir="2700000" algn="tl">
                    <a:srgbClr val="000000">
                      <a:alpha val="43137"/>
                    </a:srgbClr>
                  </a:outerShdw>
                </a:effectLst>
                <a:latin typeface="Comic Sans MS" pitchFamily="66" charset="0"/>
              </a:rPr>
              <a:t>организованной</a:t>
            </a:r>
            <a:r>
              <a:rPr lang="ru-RU" sz="2800" b="1" dirty="0" smtClean="0">
                <a:solidFill>
                  <a:srgbClr val="FFC000"/>
                </a:solidFill>
                <a:effectLst>
                  <a:outerShdw blurRad="38100" dist="38100" dir="2700000" algn="tl">
                    <a:srgbClr val="000000">
                      <a:alpha val="43137"/>
                    </a:srgbClr>
                  </a:outerShdw>
                </a:effectLst>
                <a:latin typeface="Comic Sans MS" pitchFamily="66" charset="0"/>
              </a:rPr>
              <a:t> </a:t>
            </a:r>
            <a:r>
              <a:rPr lang="ru-RU" sz="2800" b="1" dirty="0">
                <a:solidFill>
                  <a:srgbClr val="FFC000"/>
                </a:solidFill>
                <a:effectLst>
                  <a:outerShdw blurRad="38100" dist="38100" dir="2700000" algn="tl">
                    <a:srgbClr val="000000">
                      <a:alpha val="43137"/>
                    </a:srgbClr>
                  </a:outerShdw>
                </a:effectLst>
                <a:latin typeface="Comic Sans MS" pitchFamily="66" charset="0"/>
              </a:rPr>
              <a:t>образовательной деятельности</a:t>
            </a:r>
            <a:r>
              <a:rPr lang="ru-RU" sz="2800" b="1" dirty="0" smtClean="0">
                <a:solidFill>
                  <a:srgbClr val="FFC000"/>
                </a:solidFill>
                <a:effectLst>
                  <a:outerShdw blurRad="38100" dist="38100" dir="2700000" algn="tl">
                    <a:srgbClr val="000000">
                      <a:alpha val="43137"/>
                    </a:srgbClr>
                  </a:outerShdw>
                </a:effectLst>
                <a:latin typeface="Comic Sans MS" pitchFamily="66" charset="0"/>
              </a:rPr>
              <a:t>.</a:t>
            </a:r>
            <a:br>
              <a:rPr lang="ru-RU" sz="2800" b="1" dirty="0" smtClean="0">
                <a:solidFill>
                  <a:srgbClr val="FFC000"/>
                </a:solidFill>
                <a:effectLst>
                  <a:outerShdw blurRad="38100" dist="38100" dir="2700000" algn="tl">
                    <a:srgbClr val="000000">
                      <a:alpha val="43137"/>
                    </a:srgbClr>
                  </a:outerShdw>
                </a:effectLst>
                <a:latin typeface="Comic Sans MS" pitchFamily="66" charset="0"/>
              </a:rPr>
            </a:br>
            <a:r>
              <a:rPr lang="ru-RU" sz="2800" b="1" dirty="0">
                <a:solidFill>
                  <a:srgbClr val="FFC000"/>
                </a:solidFill>
                <a:effectLst>
                  <a:outerShdw blurRad="38100" dist="38100" dir="2700000" algn="tl">
                    <a:srgbClr val="000000">
                      <a:alpha val="43137"/>
                    </a:srgbClr>
                  </a:outerShdw>
                </a:effectLst>
                <a:latin typeface="Comic Sans MS" pitchFamily="66" charset="0"/>
              </a:rPr>
              <a:t/>
            </a:r>
            <a:br>
              <a:rPr lang="ru-RU" sz="2800" b="1" dirty="0">
                <a:solidFill>
                  <a:srgbClr val="FFC000"/>
                </a:solidFill>
                <a:effectLst>
                  <a:outerShdw blurRad="38100" dist="38100" dir="2700000" algn="tl">
                    <a:srgbClr val="000000">
                      <a:alpha val="43137"/>
                    </a:srgbClr>
                  </a:outerShdw>
                </a:effectLst>
                <a:latin typeface="Comic Sans MS" pitchFamily="66" charset="0"/>
              </a:rPr>
            </a:br>
            <a:r>
              <a:rPr lang="ru-RU" sz="2800" dirty="0">
                <a:solidFill>
                  <a:schemeClr val="tx1"/>
                </a:solidFill>
                <a:latin typeface="Comic Sans MS" pitchFamily="66" charset="0"/>
              </a:rPr>
              <a:t> В любой </a:t>
            </a:r>
            <a:r>
              <a:rPr lang="ru-RU" sz="2800" dirty="0">
                <a:solidFill>
                  <a:schemeClr val="tx1"/>
                </a:solidFill>
                <a:latin typeface="Comic Sans MS" pitchFamily="66" charset="0"/>
              </a:rPr>
              <a:t>О</a:t>
            </a:r>
            <a:r>
              <a:rPr lang="ru-RU" sz="2800" dirty="0" smtClean="0">
                <a:solidFill>
                  <a:schemeClr val="tx1"/>
                </a:solidFill>
                <a:latin typeface="Comic Sans MS" pitchFamily="66" charset="0"/>
              </a:rPr>
              <a:t>ОД </a:t>
            </a:r>
            <a:r>
              <a:rPr lang="ru-RU" sz="2800" dirty="0">
                <a:solidFill>
                  <a:schemeClr val="tx1"/>
                </a:solidFill>
                <a:latin typeface="Comic Sans MS" pitchFamily="66" charset="0"/>
              </a:rPr>
              <a:t>выделяют </a:t>
            </a:r>
            <a:r>
              <a:rPr lang="ru-RU" sz="2800" b="1" dirty="0">
                <a:solidFill>
                  <a:schemeClr val="tx1"/>
                </a:solidFill>
                <a:latin typeface="Comic Sans MS" pitchFamily="66" charset="0"/>
              </a:rPr>
              <a:t>три</a:t>
            </a:r>
            <a:r>
              <a:rPr lang="ru-RU" sz="2800" dirty="0">
                <a:solidFill>
                  <a:schemeClr val="tx1"/>
                </a:solidFill>
                <a:latin typeface="Comic Sans MS" pitchFamily="66" charset="0"/>
              </a:rPr>
              <a:t> </a:t>
            </a:r>
            <a:r>
              <a:rPr lang="ru-RU" sz="2800" b="1" dirty="0">
                <a:solidFill>
                  <a:schemeClr val="tx1"/>
                </a:solidFill>
                <a:latin typeface="Comic Sans MS" pitchFamily="66" charset="0"/>
              </a:rPr>
              <a:t>основные части</a:t>
            </a:r>
            <a:r>
              <a:rPr lang="ru-RU" sz="2800" dirty="0">
                <a:solidFill>
                  <a:schemeClr val="tx1"/>
                </a:solidFill>
                <a:latin typeface="Comic Sans MS" pitchFamily="66" charset="0"/>
              </a:rPr>
              <a:t>, неразрывно связанные общим содержанием и методикой: </a:t>
            </a:r>
            <a:r>
              <a:rPr lang="ru-RU" sz="2800" dirty="0" smtClean="0">
                <a:solidFill>
                  <a:schemeClr val="tx1"/>
                </a:solidFill>
                <a:latin typeface="Comic Sans MS" pitchFamily="66" charset="0"/>
              </a:rPr>
              <a:t/>
            </a:r>
            <a:br>
              <a:rPr lang="ru-RU" sz="2800" dirty="0" smtClean="0">
                <a:solidFill>
                  <a:schemeClr val="tx1"/>
                </a:solidFill>
                <a:latin typeface="Comic Sans MS" pitchFamily="66" charset="0"/>
              </a:rPr>
            </a:br>
            <a:r>
              <a:rPr lang="ru-RU" sz="2800" dirty="0" smtClean="0">
                <a:solidFill>
                  <a:schemeClr val="tx1"/>
                </a:solidFill>
                <a:latin typeface="Comic Sans MS" pitchFamily="66" charset="0"/>
              </a:rPr>
              <a:t>- начало;</a:t>
            </a:r>
            <a:r>
              <a:rPr lang="ru-RU" sz="2800" i="1" dirty="0" smtClean="0">
                <a:solidFill>
                  <a:schemeClr val="tx1"/>
                </a:solidFill>
                <a:latin typeface="Comic Sans MS" pitchFamily="66" charset="0"/>
              </a:rPr>
              <a:t/>
            </a:r>
            <a:br>
              <a:rPr lang="ru-RU" sz="2800" i="1" dirty="0" smtClean="0">
                <a:solidFill>
                  <a:schemeClr val="tx1"/>
                </a:solidFill>
                <a:latin typeface="Comic Sans MS" pitchFamily="66" charset="0"/>
              </a:rPr>
            </a:br>
            <a:r>
              <a:rPr lang="ru-RU" sz="2800" i="1" dirty="0" smtClean="0">
                <a:solidFill>
                  <a:schemeClr val="tx1"/>
                </a:solidFill>
                <a:latin typeface="Comic Sans MS" pitchFamily="66" charset="0"/>
              </a:rPr>
              <a:t>- </a:t>
            </a:r>
            <a:r>
              <a:rPr lang="ru-RU" sz="2800" dirty="0" smtClean="0">
                <a:solidFill>
                  <a:schemeClr val="tx1"/>
                </a:solidFill>
                <a:latin typeface="Comic Sans MS" pitchFamily="66" charset="0"/>
              </a:rPr>
              <a:t>ход </a:t>
            </a:r>
            <a:r>
              <a:rPr lang="ru-RU" sz="2800" dirty="0">
                <a:solidFill>
                  <a:schemeClr val="tx1"/>
                </a:solidFill>
                <a:latin typeface="Comic Sans MS" pitchFamily="66" charset="0"/>
              </a:rPr>
              <a:t>непосредственно образовательной </a:t>
            </a:r>
            <a:r>
              <a:rPr lang="ru-RU" sz="2800" dirty="0" smtClean="0">
                <a:solidFill>
                  <a:schemeClr val="tx1"/>
                </a:solidFill>
                <a:latin typeface="Comic Sans MS" pitchFamily="66" charset="0"/>
              </a:rPr>
              <a:t> деятельности </a:t>
            </a:r>
            <a:r>
              <a:rPr lang="ru-RU" sz="2800" dirty="0">
                <a:solidFill>
                  <a:schemeClr val="tx1"/>
                </a:solidFill>
                <a:latin typeface="Comic Sans MS" pitchFamily="66" charset="0"/>
              </a:rPr>
              <a:t>(</a:t>
            </a:r>
            <a:r>
              <a:rPr lang="ru-RU" sz="2800" dirty="0" smtClean="0">
                <a:solidFill>
                  <a:schemeClr val="tx1"/>
                </a:solidFill>
                <a:latin typeface="Comic Sans MS" pitchFamily="66" charset="0"/>
              </a:rPr>
              <a:t>процесс);</a:t>
            </a:r>
            <a:br>
              <a:rPr lang="ru-RU" sz="2800" dirty="0" smtClean="0">
                <a:solidFill>
                  <a:schemeClr val="tx1"/>
                </a:solidFill>
                <a:latin typeface="Comic Sans MS" pitchFamily="66" charset="0"/>
              </a:rPr>
            </a:br>
            <a:r>
              <a:rPr lang="ru-RU" sz="2800" dirty="0" smtClean="0">
                <a:solidFill>
                  <a:schemeClr val="tx1"/>
                </a:solidFill>
                <a:latin typeface="Comic Sans MS" pitchFamily="66" charset="0"/>
              </a:rPr>
              <a:t>- окончание</a:t>
            </a:r>
            <a:r>
              <a:rPr lang="ru-RU" sz="2800" dirty="0">
                <a:solidFill>
                  <a:schemeClr val="tx1"/>
                </a:solidFill>
                <a:latin typeface="Comic Sans MS" pitchFamily="66" charset="0"/>
              </a:rPr>
              <a:t>.</a:t>
            </a:r>
            <a:r>
              <a:rPr lang="ru-RU" sz="2800" dirty="0">
                <a:latin typeface="Comic Sans MS" pitchFamily="66" charset="0"/>
              </a:rPr>
              <a:t/>
            </a:r>
            <a:br>
              <a:rPr lang="ru-RU" sz="2800" dirty="0">
                <a:latin typeface="Comic Sans MS" pitchFamily="66" charset="0"/>
              </a:rPr>
            </a:br>
            <a:endParaRPr lang="ru-RU" sz="2800" dirty="0">
              <a:solidFill>
                <a:srgbClr val="FFFF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1475151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745236"/>
            <a:ext cx="8496944" cy="1780108"/>
          </a:xfrm>
        </p:spPr>
        <p:txBody>
          <a:bodyPr>
            <a:noAutofit/>
          </a:bodyPr>
          <a:lstStyle/>
          <a:p>
            <a:r>
              <a:rPr lang="ru-RU" sz="2800" b="1" dirty="0" smtClean="0">
                <a:solidFill>
                  <a:srgbClr val="FFFF00"/>
                </a:solidFill>
                <a:latin typeface="Comic Sans MS" pitchFamily="66" charset="0"/>
              </a:rPr>
              <a:t>Начало </a:t>
            </a:r>
            <a:r>
              <a:rPr lang="ru-RU" sz="2800" b="1" dirty="0" smtClean="0">
                <a:solidFill>
                  <a:srgbClr val="FFFF00"/>
                </a:solidFill>
                <a:latin typeface="Comic Sans MS" pitchFamily="66" charset="0"/>
              </a:rPr>
              <a:t>ООД</a:t>
            </a:r>
            <a:r>
              <a:rPr lang="ru-RU" sz="2800" b="1" dirty="0" smtClean="0">
                <a:solidFill>
                  <a:srgbClr val="FFFF00"/>
                </a:solidFill>
                <a:latin typeface="Comic Sans MS" pitchFamily="66" charset="0"/>
              </a:rPr>
              <a:t>:</a:t>
            </a:r>
            <a:br>
              <a:rPr lang="ru-RU" sz="2800" b="1" dirty="0" smtClean="0">
                <a:solidFill>
                  <a:srgbClr val="FFFF00"/>
                </a:solidFill>
                <a:latin typeface="Comic Sans MS" pitchFamily="66" charset="0"/>
              </a:rPr>
            </a:br>
            <a:r>
              <a:rPr lang="ru-RU" sz="2400" b="1" dirty="0" smtClean="0">
                <a:solidFill>
                  <a:srgbClr val="FFFF00"/>
                </a:solidFill>
                <a:latin typeface="Comic Sans MS" pitchFamily="66" charset="0"/>
              </a:rPr>
              <a:t/>
            </a:r>
            <a:br>
              <a:rPr lang="ru-RU" sz="2400" b="1" dirty="0" smtClean="0">
                <a:solidFill>
                  <a:srgbClr val="FFFF00"/>
                </a:solidFill>
                <a:latin typeface="Comic Sans MS" pitchFamily="66" charset="0"/>
              </a:rPr>
            </a:br>
            <a:r>
              <a:rPr lang="ru-RU" sz="2400" dirty="0" smtClean="0">
                <a:solidFill>
                  <a:schemeClr val="tx1"/>
                </a:solidFill>
                <a:latin typeface="Comic Sans MS" pitchFamily="66" charset="0"/>
              </a:rPr>
              <a:t>Предполагает </a:t>
            </a:r>
            <a:r>
              <a:rPr lang="ru-RU" sz="2400" dirty="0">
                <a:solidFill>
                  <a:schemeClr val="tx1"/>
                </a:solidFill>
                <a:latin typeface="Comic Sans MS" pitchFamily="66" charset="0"/>
              </a:rPr>
              <a:t>организацию детей: переключение внимания детей на предстоящую деятельность, стимуляция интереса к ней, создание эмоционального настроя, точные и чёткие установки на предстоящую деятельность (последовательность выполнения задания, предполагаемые результаты). Важно, чтобы воспитатель во время объяснения, показа способов действия активизировал детей, побуждал осмысливать, запоминать то, о чём он говорит. Детям надо представлять возможность повторять, проговаривать те или иные положения. Объяснение не должно занимать более 3-5 минут</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a:solidFill>
                  <a:schemeClr val="tx1"/>
                </a:solidFill>
                <a:latin typeface="Comic Sans MS" pitchFamily="66" charset="0"/>
              </a:rPr>
              <a:t/>
            </a:r>
            <a:br>
              <a:rPr lang="ru-RU" sz="2400" dirty="0">
                <a:solidFill>
                  <a:schemeClr val="tx1"/>
                </a:solidFill>
                <a:latin typeface="Comic Sans MS" pitchFamily="66" charset="0"/>
              </a:rPr>
            </a:br>
            <a:r>
              <a:rPr lang="ru-RU" sz="2400" i="1" dirty="0" smtClean="0">
                <a:solidFill>
                  <a:schemeClr val="tx1"/>
                </a:solidFill>
                <a:latin typeface="Comic Sans MS" pitchFamily="66" charset="0"/>
              </a:rPr>
              <a:t>Виды деятельности: игровая, предметная, речевая</a:t>
            </a:r>
            <a:r>
              <a:rPr lang="ru-RU" sz="2400" i="1" dirty="0">
                <a:solidFill>
                  <a:schemeClr val="tx1"/>
                </a:solidFill>
                <a:latin typeface="Comic Sans MS" pitchFamily="66" charset="0"/>
              </a:rPr>
              <a:t>.</a:t>
            </a:r>
            <a:endParaRPr lang="ru-RU" sz="2400" i="1" dirty="0">
              <a:solidFill>
                <a:schemeClr val="tx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2691111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365104"/>
            <a:ext cx="8496944" cy="1780108"/>
          </a:xfrm>
        </p:spPr>
        <p:txBody>
          <a:bodyPr>
            <a:noAutofit/>
          </a:bodyPr>
          <a:lstStyle/>
          <a:p>
            <a:r>
              <a:rPr lang="ru-RU" sz="2800" b="1" dirty="0">
                <a:solidFill>
                  <a:srgbClr val="FFFF00"/>
                </a:solidFill>
                <a:effectLst>
                  <a:outerShdw blurRad="38100" dist="38100" dir="2700000" algn="tl">
                    <a:srgbClr val="000000">
                      <a:alpha val="43137"/>
                    </a:srgbClr>
                  </a:outerShdw>
                </a:effectLst>
                <a:latin typeface="Comic Sans MS" pitchFamily="66" charset="0"/>
              </a:rPr>
              <a:t>Ход (процесс) </a:t>
            </a:r>
            <a:r>
              <a:rPr lang="ru-RU" sz="2800" b="1" dirty="0">
                <a:solidFill>
                  <a:srgbClr val="FFFF00"/>
                </a:solidFill>
                <a:effectLst>
                  <a:outerShdw blurRad="38100" dist="38100" dir="2700000" algn="tl">
                    <a:srgbClr val="000000">
                      <a:alpha val="43137"/>
                    </a:srgbClr>
                  </a:outerShdw>
                </a:effectLst>
                <a:latin typeface="Comic Sans MS" pitchFamily="66" charset="0"/>
              </a:rPr>
              <a:t>О</a:t>
            </a:r>
            <a:r>
              <a:rPr lang="ru-RU" sz="2800" b="1" dirty="0" smtClean="0">
                <a:solidFill>
                  <a:srgbClr val="FFFF00"/>
                </a:solidFill>
                <a:effectLst>
                  <a:outerShdw blurRad="38100" dist="38100" dir="2700000" algn="tl">
                    <a:srgbClr val="000000">
                      <a:alpha val="43137"/>
                    </a:srgbClr>
                  </a:outerShdw>
                </a:effectLst>
                <a:latin typeface="Comic Sans MS" pitchFamily="66" charset="0"/>
              </a:rPr>
              <a:t>ОД </a:t>
            </a:r>
            <a:r>
              <a:rPr lang="ru-RU" sz="2800" b="1" dirty="0" smtClean="0">
                <a:solidFill>
                  <a:srgbClr val="FFFF00"/>
                </a:solidFill>
                <a:effectLst>
                  <a:outerShdw blurRad="38100" dist="38100" dir="2700000" algn="tl">
                    <a:srgbClr val="000000">
                      <a:alpha val="43137"/>
                    </a:srgbClr>
                  </a:outerShdw>
                </a:effectLst>
                <a:latin typeface="Comic Sans MS" pitchFamily="66" charset="0"/>
              </a:rPr>
              <a:t>(</a:t>
            </a:r>
            <a:r>
              <a:rPr lang="ru-RU" sz="2800" b="1" dirty="0">
                <a:solidFill>
                  <a:srgbClr val="FFFF00"/>
                </a:solidFill>
                <a:effectLst>
                  <a:outerShdw blurRad="38100" dist="38100" dir="2700000" algn="tl">
                    <a:srgbClr val="000000">
                      <a:alpha val="43137"/>
                    </a:srgbClr>
                  </a:outerShdw>
                </a:effectLst>
                <a:latin typeface="Comic Sans MS" pitchFamily="66" charset="0"/>
              </a:rPr>
              <a:t>основная часть</a:t>
            </a:r>
            <a:r>
              <a:rPr lang="ru-RU" sz="2800" b="1" dirty="0" smtClean="0">
                <a:solidFill>
                  <a:srgbClr val="FFFF00"/>
                </a:solidFill>
                <a:effectLst>
                  <a:outerShdw blurRad="38100" dist="38100" dir="2700000" algn="tl">
                    <a:srgbClr val="000000">
                      <a:alpha val="43137"/>
                    </a:srgbClr>
                  </a:outerShdw>
                </a:effectLst>
                <a:latin typeface="Comic Sans MS" pitchFamily="66" charset="0"/>
              </a:rPr>
              <a:t>)</a:t>
            </a:r>
            <a:br>
              <a:rPr lang="ru-RU" sz="2800" b="1" dirty="0" smtClean="0">
                <a:solidFill>
                  <a:srgbClr val="FFFF00"/>
                </a:solidFill>
                <a:effectLst>
                  <a:outerShdw blurRad="38100" dist="38100" dir="2700000" algn="tl">
                    <a:srgbClr val="000000">
                      <a:alpha val="43137"/>
                    </a:srgbClr>
                  </a:outerShdw>
                </a:effectLst>
                <a:latin typeface="Comic Sans MS" pitchFamily="66" charset="0"/>
              </a:rPr>
            </a:br>
            <a:r>
              <a:rPr lang="ru-RU" sz="2800" b="1" dirty="0" smtClean="0">
                <a:solidFill>
                  <a:srgbClr val="FFFF00"/>
                </a:solidFill>
                <a:effectLst>
                  <a:outerShdw blurRad="38100" dist="38100" dir="2700000" algn="tl">
                    <a:srgbClr val="000000">
                      <a:alpha val="43137"/>
                    </a:srgbClr>
                  </a:outerShdw>
                </a:effectLst>
                <a:latin typeface="Comic Sans MS" pitchFamily="66" charset="0"/>
              </a:rPr>
              <a:t/>
            </a:r>
            <a:br>
              <a:rPr lang="ru-RU" sz="2800" b="1" dirty="0" smtClean="0">
                <a:solidFill>
                  <a:srgbClr val="FFFF00"/>
                </a:solidFill>
                <a:effectLst>
                  <a:outerShdw blurRad="38100" dist="38100" dir="2700000" algn="tl">
                    <a:srgbClr val="000000">
                      <a:alpha val="43137"/>
                    </a:srgbClr>
                  </a:outerShdw>
                </a:effectLst>
                <a:latin typeface="Comic Sans MS" pitchFamily="66" charset="0"/>
              </a:rPr>
            </a:br>
            <a:r>
              <a:rPr lang="ru-RU" sz="2400" dirty="0" smtClean="0">
                <a:solidFill>
                  <a:schemeClr val="tx1"/>
                </a:solidFill>
                <a:latin typeface="Comic Sans MS" pitchFamily="66" charset="0"/>
              </a:rPr>
              <a:t>Самостоятельная </a:t>
            </a:r>
            <a:r>
              <a:rPr lang="ru-RU" sz="2400" dirty="0">
                <a:solidFill>
                  <a:schemeClr val="tx1"/>
                </a:solidFill>
                <a:latin typeface="Comic Sans MS" pitchFamily="66" charset="0"/>
              </a:rPr>
              <a:t>умственная и практическая деятельность детей, выполнение всех поставленных учебных задач.</a:t>
            </a:r>
            <a:br>
              <a:rPr lang="ru-RU" sz="2400" dirty="0">
                <a:solidFill>
                  <a:schemeClr val="tx1"/>
                </a:solidFill>
                <a:latin typeface="Comic Sans MS" pitchFamily="66" charset="0"/>
              </a:rPr>
            </a:br>
            <a:r>
              <a:rPr lang="ru-RU" sz="2400" dirty="0">
                <a:solidFill>
                  <a:schemeClr val="tx1"/>
                </a:solidFill>
                <a:latin typeface="Comic Sans MS" pitchFamily="66" charset="0"/>
              </a:rPr>
              <a:t>Осуществляется индивидуализация обучения (минимальная помощь, советы, напоминания, наводящие вопросы, показ, дополнительное объяснение). </a:t>
            </a:r>
            <a:r>
              <a:rPr lang="ru-RU" sz="2400" dirty="0" smtClean="0">
                <a:solidFill>
                  <a:schemeClr val="tx1"/>
                </a:solidFill>
                <a:latin typeface="Comic Sans MS" pitchFamily="66" charset="0"/>
              </a:rPr>
              <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Педагог </a:t>
            </a:r>
            <a:r>
              <a:rPr lang="ru-RU" sz="2400" dirty="0">
                <a:solidFill>
                  <a:schemeClr val="tx1"/>
                </a:solidFill>
                <a:latin typeface="Comic Sans MS" pitchFamily="66" charset="0"/>
              </a:rPr>
              <a:t>создаёт условия для того, чтобы каждый ребёнок достиг результата</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
            </a:r>
            <a:br>
              <a:rPr lang="ru-RU" sz="2400" dirty="0" smtClean="0">
                <a:solidFill>
                  <a:schemeClr val="tx1"/>
                </a:solidFill>
                <a:latin typeface="Comic Sans MS" pitchFamily="66" charset="0"/>
              </a:rPr>
            </a:br>
            <a:r>
              <a:rPr lang="ru-RU" sz="2400" i="1" dirty="0" smtClean="0">
                <a:solidFill>
                  <a:schemeClr val="tx1"/>
                </a:solidFill>
                <a:latin typeface="Comic Sans MS" pitchFamily="66" charset="0"/>
              </a:rPr>
              <a:t>Виды деятельности: учебная, игровая, художественная</a:t>
            </a:r>
            <a:r>
              <a:rPr lang="ru-RU" sz="2400" i="1" dirty="0">
                <a:solidFill>
                  <a:schemeClr val="tx1"/>
                </a:solidFill>
                <a:latin typeface="Comic Sans MS" pitchFamily="66" charset="0"/>
              </a:rPr>
              <a:t>,</a:t>
            </a:r>
            <a:br>
              <a:rPr lang="ru-RU" sz="2400" i="1" dirty="0">
                <a:solidFill>
                  <a:schemeClr val="tx1"/>
                </a:solidFill>
                <a:latin typeface="Comic Sans MS" pitchFamily="66" charset="0"/>
              </a:rPr>
            </a:br>
            <a:r>
              <a:rPr lang="ru-RU" sz="2400" i="1" dirty="0">
                <a:solidFill>
                  <a:schemeClr val="tx1"/>
                </a:solidFill>
                <a:latin typeface="Comic Sans MS" pitchFamily="66" charset="0"/>
              </a:rPr>
              <a:t>речевая.</a:t>
            </a:r>
            <a:endParaRPr lang="ru-RU" sz="2400" i="1" dirty="0">
              <a:solidFill>
                <a:schemeClr val="tx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3740864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869160"/>
            <a:ext cx="8496944" cy="1780108"/>
          </a:xfrm>
        </p:spPr>
        <p:txBody>
          <a:bodyPr>
            <a:noAutofit/>
          </a:bodyPr>
          <a:lstStyle/>
          <a:p>
            <a:r>
              <a:rPr lang="ru-RU" sz="2800" b="1" dirty="0">
                <a:solidFill>
                  <a:srgbClr val="FFFF00"/>
                </a:solidFill>
                <a:effectLst>
                  <a:outerShdw blurRad="38100" dist="38100" dir="2700000" algn="tl">
                    <a:srgbClr val="000000">
                      <a:alpha val="43137"/>
                    </a:srgbClr>
                  </a:outerShdw>
                </a:effectLst>
                <a:latin typeface="Comic Sans MS" pitchFamily="66" charset="0"/>
              </a:rPr>
              <a:t>Окончание </a:t>
            </a:r>
            <a:r>
              <a:rPr lang="ru-RU" sz="2800" b="1" dirty="0" smtClean="0">
                <a:solidFill>
                  <a:srgbClr val="FFFF00"/>
                </a:solidFill>
                <a:effectLst>
                  <a:outerShdw blurRad="38100" dist="38100" dir="2700000" algn="tl">
                    <a:srgbClr val="000000">
                      <a:alpha val="43137"/>
                    </a:srgbClr>
                  </a:outerShdw>
                </a:effectLst>
                <a:latin typeface="Comic Sans MS" pitchFamily="66" charset="0"/>
              </a:rPr>
              <a:t>организованной</a:t>
            </a:r>
            <a:r>
              <a:rPr lang="ru-RU" sz="2800" b="1" dirty="0" smtClean="0">
                <a:solidFill>
                  <a:srgbClr val="FFFF00"/>
                </a:solidFill>
                <a:effectLst>
                  <a:outerShdw blurRad="38100" dist="38100" dir="2700000" algn="tl">
                    <a:srgbClr val="000000">
                      <a:alpha val="43137"/>
                    </a:srgbClr>
                  </a:outerShdw>
                </a:effectLst>
                <a:latin typeface="Comic Sans MS" pitchFamily="66" charset="0"/>
              </a:rPr>
              <a:t> </a:t>
            </a:r>
            <a:r>
              <a:rPr lang="ru-RU" sz="2800" b="1" dirty="0">
                <a:solidFill>
                  <a:srgbClr val="FFFF00"/>
                </a:solidFill>
                <a:effectLst>
                  <a:outerShdw blurRad="38100" dist="38100" dir="2700000" algn="tl">
                    <a:srgbClr val="000000">
                      <a:alpha val="43137"/>
                    </a:srgbClr>
                  </a:outerShdw>
                </a:effectLst>
                <a:latin typeface="Comic Sans MS" pitchFamily="66" charset="0"/>
              </a:rPr>
              <a:t>образовательной </a:t>
            </a:r>
            <a:r>
              <a:rPr lang="ru-RU" sz="2800" b="1" dirty="0" smtClean="0">
                <a:solidFill>
                  <a:srgbClr val="FFFF00"/>
                </a:solidFill>
                <a:effectLst>
                  <a:outerShdw blurRad="38100" dist="38100" dir="2700000" algn="tl">
                    <a:srgbClr val="000000">
                      <a:alpha val="43137"/>
                    </a:srgbClr>
                  </a:outerShdw>
                </a:effectLst>
                <a:latin typeface="Comic Sans MS" pitchFamily="66" charset="0"/>
              </a:rPr>
              <a:t>деятельности (</a:t>
            </a:r>
            <a:r>
              <a:rPr lang="ru-RU" sz="2800" b="1" dirty="0">
                <a:solidFill>
                  <a:srgbClr val="FFFF00"/>
                </a:solidFill>
                <a:effectLst>
                  <a:outerShdw blurRad="38100" dist="38100" dir="2700000" algn="tl">
                    <a:srgbClr val="000000">
                      <a:alpha val="43137"/>
                    </a:srgbClr>
                  </a:outerShdw>
                </a:effectLst>
                <a:latin typeface="Comic Sans MS" pitchFamily="66" charset="0"/>
              </a:rPr>
              <a:t>заключительная часть</a:t>
            </a:r>
            <a:r>
              <a:rPr lang="ru-RU" sz="2800" b="1" dirty="0" smtClean="0">
                <a:solidFill>
                  <a:srgbClr val="FFFF00"/>
                </a:solidFill>
                <a:effectLst>
                  <a:outerShdw blurRad="38100" dist="38100" dir="2700000" algn="tl">
                    <a:srgbClr val="000000">
                      <a:alpha val="43137"/>
                    </a:srgbClr>
                  </a:outerShdw>
                </a:effectLst>
                <a:latin typeface="Comic Sans MS" pitchFamily="66" charset="0"/>
              </a:rPr>
              <a:t>)</a:t>
            </a:r>
            <a:br>
              <a:rPr lang="ru-RU" sz="2800" b="1" dirty="0" smtClean="0">
                <a:solidFill>
                  <a:srgbClr val="FFFF00"/>
                </a:solidFill>
                <a:effectLst>
                  <a:outerShdw blurRad="38100" dist="38100" dir="2700000" algn="tl">
                    <a:srgbClr val="000000">
                      <a:alpha val="43137"/>
                    </a:srgbClr>
                  </a:outerShdw>
                </a:effectLst>
                <a:latin typeface="Comic Sans MS" pitchFamily="66" charset="0"/>
              </a:rPr>
            </a:br>
            <a:r>
              <a:rPr lang="ru-RU" sz="2800" b="1" dirty="0" smtClean="0">
                <a:solidFill>
                  <a:srgbClr val="FFFF00"/>
                </a:solidFill>
                <a:effectLst>
                  <a:outerShdw blurRad="38100" dist="38100" dir="2700000" algn="tl">
                    <a:srgbClr val="000000">
                      <a:alpha val="43137"/>
                    </a:srgbClr>
                  </a:outerShdw>
                </a:effectLst>
                <a:latin typeface="Comic Sans MS" pitchFamily="66" charset="0"/>
              </a:rPr>
              <a:t/>
            </a:r>
            <a:br>
              <a:rPr lang="ru-RU" sz="2800" b="1" dirty="0" smtClean="0">
                <a:solidFill>
                  <a:srgbClr val="FFFF00"/>
                </a:solidFill>
                <a:effectLst>
                  <a:outerShdw blurRad="38100" dist="38100" dir="2700000" algn="tl">
                    <a:srgbClr val="000000">
                      <a:alpha val="43137"/>
                    </a:srgbClr>
                  </a:outerShdw>
                </a:effectLst>
                <a:latin typeface="Comic Sans MS" pitchFamily="66" charset="0"/>
              </a:rPr>
            </a:br>
            <a:r>
              <a:rPr lang="ru-RU" sz="2400" dirty="0" smtClean="0">
                <a:solidFill>
                  <a:schemeClr val="tx1"/>
                </a:solidFill>
                <a:latin typeface="Comic Sans MS" pitchFamily="66" charset="0"/>
              </a:rPr>
              <a:t>Посвящается </a:t>
            </a:r>
            <a:r>
              <a:rPr lang="ru-RU" sz="2400" dirty="0">
                <a:solidFill>
                  <a:schemeClr val="tx1"/>
                </a:solidFill>
                <a:latin typeface="Comic Sans MS" pitchFamily="66" charset="0"/>
              </a:rPr>
              <a:t>подведению итогов и оценке результатов учебной деятельности:</a:t>
            </a:r>
            <a:br>
              <a:rPr lang="ru-RU" sz="2400" dirty="0">
                <a:solidFill>
                  <a:schemeClr val="tx1"/>
                </a:solidFill>
                <a:latin typeface="Comic Sans MS" pitchFamily="66" charset="0"/>
              </a:rPr>
            </a:br>
            <a:r>
              <a:rPr lang="ru-RU" sz="2400" dirty="0">
                <a:solidFill>
                  <a:schemeClr val="tx1"/>
                </a:solidFill>
                <a:latin typeface="Comic Sans MS" pitchFamily="66" charset="0"/>
              </a:rPr>
              <a:t>- </a:t>
            </a:r>
            <a:r>
              <a:rPr lang="ru-RU" sz="2400" b="1" dirty="0">
                <a:solidFill>
                  <a:schemeClr val="tx1"/>
                </a:solidFill>
                <a:latin typeface="Comic Sans MS" pitchFamily="66" charset="0"/>
              </a:rPr>
              <a:t>в младшей групп</a:t>
            </a:r>
            <a:r>
              <a:rPr lang="ru-RU" sz="2400" i="1" dirty="0">
                <a:solidFill>
                  <a:schemeClr val="tx1"/>
                </a:solidFill>
                <a:latin typeface="Comic Sans MS" pitchFamily="66" charset="0"/>
              </a:rPr>
              <a:t>е</a:t>
            </a:r>
            <a:r>
              <a:rPr lang="ru-RU" sz="2400" dirty="0">
                <a:solidFill>
                  <a:schemeClr val="tx1"/>
                </a:solidFill>
                <a:latin typeface="Comic Sans MS" pitchFamily="66" charset="0"/>
              </a:rPr>
              <a:t> педагог хвалит за усердие, желание выполнить работу, активизирует положительные эмоции;</a:t>
            </a:r>
            <a:br>
              <a:rPr lang="ru-RU" sz="2400" dirty="0">
                <a:solidFill>
                  <a:schemeClr val="tx1"/>
                </a:solidFill>
                <a:latin typeface="Comic Sans MS" pitchFamily="66" charset="0"/>
              </a:rPr>
            </a:br>
            <a:r>
              <a:rPr lang="ru-RU" sz="2400" dirty="0">
                <a:solidFill>
                  <a:schemeClr val="tx1"/>
                </a:solidFill>
                <a:latin typeface="Comic Sans MS" pitchFamily="66" charset="0"/>
              </a:rPr>
              <a:t>- </a:t>
            </a:r>
            <a:r>
              <a:rPr lang="ru-RU" sz="2400" b="1" dirty="0">
                <a:solidFill>
                  <a:schemeClr val="tx1"/>
                </a:solidFill>
                <a:latin typeface="Comic Sans MS" pitchFamily="66" charset="0"/>
              </a:rPr>
              <a:t>в средней группе</a:t>
            </a:r>
            <a:r>
              <a:rPr lang="ru-RU" sz="2400" dirty="0">
                <a:solidFill>
                  <a:schemeClr val="tx1"/>
                </a:solidFill>
                <a:latin typeface="Comic Sans MS" pitchFamily="66" charset="0"/>
              </a:rPr>
              <a:t> педагог дифференцированно подходит к оценке результатов деятельности детей;</a:t>
            </a:r>
            <a:br>
              <a:rPr lang="ru-RU" sz="2400" dirty="0">
                <a:solidFill>
                  <a:schemeClr val="tx1"/>
                </a:solidFill>
                <a:latin typeface="Comic Sans MS" pitchFamily="66" charset="0"/>
              </a:rPr>
            </a:br>
            <a:r>
              <a:rPr lang="ru-RU" sz="2400" dirty="0">
                <a:solidFill>
                  <a:schemeClr val="tx1"/>
                </a:solidFill>
                <a:latin typeface="Comic Sans MS" pitchFamily="66" charset="0"/>
              </a:rPr>
              <a:t>- </a:t>
            </a:r>
            <a:r>
              <a:rPr lang="ru-RU" sz="2400" i="1" dirty="0">
                <a:solidFill>
                  <a:schemeClr val="tx1"/>
                </a:solidFill>
                <a:latin typeface="Comic Sans MS" pitchFamily="66" charset="0"/>
              </a:rPr>
              <a:t>в </a:t>
            </a:r>
            <a:r>
              <a:rPr lang="ru-RU" sz="2400" b="1" dirty="0">
                <a:solidFill>
                  <a:schemeClr val="tx1"/>
                </a:solidFill>
                <a:latin typeface="Comic Sans MS" pitchFamily="66" charset="0"/>
              </a:rPr>
              <a:t>старшей и подготовительной к школе группах</a:t>
            </a:r>
            <a:r>
              <a:rPr lang="ru-RU" sz="2400" i="1" dirty="0">
                <a:solidFill>
                  <a:schemeClr val="tx1"/>
                </a:solidFill>
                <a:latin typeface="Comic Sans MS" pitchFamily="66" charset="0"/>
              </a:rPr>
              <a:t> </a:t>
            </a:r>
            <a:r>
              <a:rPr lang="ru-RU" sz="2400" dirty="0">
                <a:solidFill>
                  <a:schemeClr val="tx1"/>
                </a:solidFill>
                <a:latin typeface="Comic Sans MS" pitchFamily="66" charset="0"/>
              </a:rPr>
              <a:t>к оценке и самооценке результатов привлекаются дети</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
            </a:r>
            <a:br>
              <a:rPr lang="ru-RU" sz="2400" dirty="0" smtClean="0">
                <a:solidFill>
                  <a:schemeClr val="tx1"/>
                </a:solidFill>
                <a:latin typeface="Comic Sans MS" pitchFamily="66" charset="0"/>
              </a:rPr>
            </a:br>
            <a:r>
              <a:rPr lang="ru-RU" sz="2400" i="1" dirty="0" smtClean="0">
                <a:solidFill>
                  <a:schemeClr val="tx1"/>
                </a:solidFill>
                <a:latin typeface="Comic Sans MS" pitchFamily="66" charset="0"/>
              </a:rPr>
              <a:t>Виды деятельности: игровая, предметная, художественная, речевая</a:t>
            </a:r>
            <a:r>
              <a:rPr lang="ru-RU" sz="2400" i="1" dirty="0">
                <a:solidFill>
                  <a:schemeClr val="tx1"/>
                </a:solidFill>
                <a:latin typeface="Comic Sans MS" pitchFamily="66" charset="0"/>
              </a:rPr>
              <a:t>.</a:t>
            </a:r>
            <a:r>
              <a:rPr lang="ru-RU" sz="2400" i="1" dirty="0">
                <a:latin typeface="Comic Sans MS" pitchFamily="66" charset="0"/>
              </a:rPr>
              <a:t/>
            </a:r>
            <a:br>
              <a:rPr lang="ru-RU" sz="2400" i="1" dirty="0">
                <a:latin typeface="Comic Sans MS" pitchFamily="66" charset="0"/>
              </a:rPr>
            </a:br>
            <a:endParaRPr lang="ru-RU" sz="2400" i="1" dirty="0">
              <a:solidFill>
                <a:srgbClr val="FFFF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1887615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060848"/>
            <a:ext cx="8496944" cy="3450696"/>
          </a:xfrm>
        </p:spPr>
        <p:txBody>
          <a:bodyPr>
            <a:noAutofit/>
          </a:bodyPr>
          <a:lstStyle/>
          <a:p>
            <a:pPr marL="0" indent="0" algn="ctr">
              <a:buNone/>
            </a:pPr>
            <a:r>
              <a:rPr lang="ru-RU" sz="2600" dirty="0">
                <a:solidFill>
                  <a:schemeClr val="tx1"/>
                </a:solidFill>
                <a:latin typeface="Comic Sans MS" pitchFamily="66" charset="0"/>
              </a:rPr>
              <a:t>Метод это способ достижения </a:t>
            </a:r>
            <a:r>
              <a:rPr lang="ru-RU" sz="2600" dirty="0" smtClean="0">
                <a:solidFill>
                  <a:schemeClr val="tx1"/>
                </a:solidFill>
                <a:latin typeface="Comic Sans MS" pitchFamily="66" charset="0"/>
              </a:rPr>
              <a:t>цели.</a:t>
            </a:r>
            <a:endParaRPr lang="ru-RU" sz="2600" dirty="0">
              <a:solidFill>
                <a:schemeClr val="tx1"/>
              </a:solidFill>
              <a:latin typeface="Comic Sans MS" pitchFamily="66" charset="0"/>
            </a:endParaRPr>
          </a:p>
          <a:p>
            <a:pPr marL="0" indent="0" algn="ctr">
              <a:buNone/>
            </a:pPr>
            <a:endParaRPr lang="ru-RU" sz="2600" dirty="0" smtClean="0">
              <a:solidFill>
                <a:schemeClr val="tx1"/>
              </a:solidFill>
              <a:latin typeface="Comic Sans MS" pitchFamily="66" charset="0"/>
            </a:endParaRPr>
          </a:p>
          <a:p>
            <a:pPr marL="0" indent="0" algn="ctr">
              <a:buNone/>
            </a:pPr>
            <a:r>
              <a:rPr lang="ru-RU" sz="2600" dirty="0" smtClean="0">
                <a:solidFill>
                  <a:schemeClr val="tx1"/>
                </a:solidFill>
                <a:latin typeface="Comic Sans MS" pitchFamily="66" charset="0"/>
              </a:rPr>
              <a:t>В </a:t>
            </a:r>
            <a:r>
              <a:rPr lang="ru-RU" sz="2600" dirty="0">
                <a:solidFill>
                  <a:schemeClr val="tx1"/>
                </a:solidFill>
                <a:latin typeface="Comic Sans MS" pitchFamily="66" charset="0"/>
              </a:rPr>
              <a:t>переводе с греческого языка </a:t>
            </a:r>
            <a:r>
              <a:rPr lang="ru-RU" sz="2600" b="1" dirty="0">
                <a:solidFill>
                  <a:schemeClr val="tx1"/>
                </a:solidFill>
                <a:latin typeface="Comic Sans MS" pitchFamily="66" charset="0"/>
              </a:rPr>
              <a:t>«метод» </a:t>
            </a:r>
            <a:r>
              <a:rPr lang="ru-RU" sz="2600" dirty="0">
                <a:solidFill>
                  <a:schemeClr val="tx1"/>
                </a:solidFill>
                <a:latin typeface="Comic Sans MS" pitchFamily="66" charset="0"/>
              </a:rPr>
              <a:t>означает путь к чему-либо, способ достижения цели</a:t>
            </a:r>
          </a:p>
          <a:p>
            <a:pPr marL="0" indent="0" algn="ctr">
              <a:buNone/>
            </a:pPr>
            <a:endParaRPr lang="ru-RU" sz="2600" dirty="0" smtClean="0">
              <a:solidFill>
                <a:schemeClr val="tx1"/>
              </a:solidFill>
              <a:latin typeface="Comic Sans MS" pitchFamily="66" charset="0"/>
            </a:endParaRPr>
          </a:p>
          <a:p>
            <a:pPr marL="0" indent="0" algn="ctr">
              <a:buNone/>
            </a:pPr>
            <a:r>
              <a:rPr lang="ru-RU" sz="2600" dirty="0" smtClean="0">
                <a:solidFill>
                  <a:schemeClr val="tx1"/>
                </a:solidFill>
                <a:latin typeface="Comic Sans MS" pitchFamily="66" charset="0"/>
              </a:rPr>
              <a:t>Выбор </a:t>
            </a:r>
            <a:r>
              <a:rPr lang="ru-RU" sz="2600" dirty="0">
                <a:solidFill>
                  <a:schemeClr val="tx1"/>
                </a:solidFill>
                <a:latin typeface="Comic Sans MS" pitchFamily="66" charset="0"/>
              </a:rPr>
              <a:t>метода обучения зависит от цели и содержания непосредственно образовательной деятельности</a:t>
            </a:r>
          </a:p>
        </p:txBody>
      </p:sp>
      <p:sp>
        <p:nvSpPr>
          <p:cNvPr id="3" name="Заголовок 2"/>
          <p:cNvSpPr>
            <a:spLocks noGrp="1"/>
          </p:cNvSpPr>
          <p:nvPr>
            <p:ph type="title"/>
          </p:nvPr>
        </p:nvSpPr>
        <p:spPr>
          <a:xfrm>
            <a:off x="467544" y="692696"/>
            <a:ext cx="8229600" cy="1252728"/>
          </a:xfrm>
        </p:spPr>
        <p:txBody>
          <a:bodyPr>
            <a:normAutofit fontScale="90000"/>
          </a:bodyPr>
          <a:lstStyle/>
          <a:p>
            <a:r>
              <a:rPr lang="ru-RU" sz="3300" b="1" dirty="0">
                <a:solidFill>
                  <a:srgbClr val="FFC000"/>
                </a:solidFill>
                <a:effectLst>
                  <a:outerShdw blurRad="38100" dist="38100" dir="2700000" algn="tl">
                    <a:srgbClr val="000000">
                      <a:alpha val="43137"/>
                    </a:srgbClr>
                  </a:outerShdw>
                </a:effectLst>
                <a:latin typeface="Comic Sans MS" pitchFamily="66" charset="0"/>
              </a:rPr>
              <a:t>Метод как способ достижения </a:t>
            </a:r>
            <a:r>
              <a:rPr lang="ru-RU" sz="3300" b="1" dirty="0" smtClean="0">
                <a:solidFill>
                  <a:srgbClr val="FFC000"/>
                </a:solidFill>
                <a:effectLst>
                  <a:outerShdw blurRad="38100" dist="38100" dir="2700000" algn="tl">
                    <a:srgbClr val="000000">
                      <a:alpha val="43137"/>
                    </a:srgbClr>
                  </a:outerShdw>
                </a:effectLst>
                <a:latin typeface="Comic Sans MS" pitchFamily="66" charset="0"/>
              </a:rPr>
              <a:t>цели</a:t>
            </a:r>
            <a:r>
              <a:rPr lang="ru-RU" dirty="0"/>
              <a:t/>
            </a:r>
            <a:br>
              <a:rPr lang="ru-RU" dirty="0"/>
            </a:br>
            <a:endParaRPr lang="ru-RU" dirty="0"/>
          </a:p>
        </p:txBody>
      </p:sp>
    </p:spTree>
    <p:extLst>
      <p:ext uri="{BB962C8B-B14F-4D97-AF65-F5344CB8AC3E}">
        <p14:creationId xmlns:p14="http://schemas.microsoft.com/office/powerpoint/2010/main" val="3177992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556792"/>
            <a:ext cx="8568952" cy="4857403"/>
          </a:xfrm>
        </p:spPr>
        <p:txBody>
          <a:bodyPr>
            <a:noAutofit/>
          </a:bodyPr>
          <a:lstStyle/>
          <a:p>
            <a:pPr marL="0" indent="0">
              <a:buNone/>
            </a:pPr>
            <a:r>
              <a:rPr lang="ru-RU" sz="2200" b="1" dirty="0" smtClean="0">
                <a:solidFill>
                  <a:schemeClr val="tx1"/>
                </a:solidFill>
                <a:latin typeface="Comic Sans MS" pitchFamily="66" charset="0"/>
              </a:rPr>
              <a:t>Практические:			Наглядные</a:t>
            </a:r>
            <a:r>
              <a:rPr lang="ru-RU" sz="2200" b="1" dirty="0">
                <a:solidFill>
                  <a:schemeClr val="tx1"/>
                </a:solidFill>
                <a:latin typeface="Comic Sans MS" pitchFamily="66" charset="0"/>
              </a:rPr>
              <a:t>:</a:t>
            </a:r>
            <a:endParaRPr lang="ru-RU" sz="2200" dirty="0">
              <a:solidFill>
                <a:schemeClr val="tx1"/>
              </a:solidFill>
              <a:latin typeface="Comic Sans MS" pitchFamily="66" charset="0"/>
            </a:endParaRPr>
          </a:p>
          <a:p>
            <a:pPr marL="0" indent="0">
              <a:buNone/>
            </a:pPr>
            <a:r>
              <a:rPr lang="ru-RU" sz="2200" dirty="0" smtClean="0">
                <a:solidFill>
                  <a:schemeClr val="tx1"/>
                </a:solidFill>
                <a:latin typeface="Comic Sans MS" pitchFamily="66" charset="0"/>
              </a:rPr>
              <a:t>- опыт					- наблюдение</a:t>
            </a:r>
            <a:endParaRPr lang="ru-RU" sz="2200" dirty="0">
              <a:solidFill>
                <a:schemeClr val="tx1"/>
              </a:solidFill>
              <a:latin typeface="Comic Sans MS" pitchFamily="66" charset="0"/>
            </a:endParaRPr>
          </a:p>
          <a:p>
            <a:pPr marL="0" indent="0">
              <a:buNone/>
            </a:pPr>
            <a:r>
              <a:rPr lang="ru-RU" sz="2200" dirty="0" smtClean="0">
                <a:solidFill>
                  <a:schemeClr val="tx1"/>
                </a:solidFill>
                <a:latin typeface="Comic Sans MS" pitchFamily="66" charset="0"/>
              </a:rPr>
              <a:t>- упражнение				- демонстрация </a:t>
            </a:r>
            <a:r>
              <a:rPr lang="ru-RU" sz="2200" dirty="0">
                <a:solidFill>
                  <a:schemeClr val="tx1"/>
                </a:solidFill>
                <a:latin typeface="Comic Sans MS" pitchFamily="66" charset="0"/>
              </a:rPr>
              <a:t>наглядных </a:t>
            </a:r>
            <a:r>
              <a:rPr lang="ru-RU" sz="2200" dirty="0" smtClean="0">
                <a:solidFill>
                  <a:schemeClr val="tx1"/>
                </a:solidFill>
                <a:latin typeface="Comic Sans MS" pitchFamily="66" charset="0"/>
              </a:rPr>
              <a:t>- экспериментирование		пособий</a:t>
            </a:r>
            <a:endParaRPr lang="ru-RU" sz="2200" dirty="0">
              <a:solidFill>
                <a:schemeClr val="tx1"/>
              </a:solidFill>
              <a:latin typeface="Comic Sans MS" pitchFamily="66" charset="0"/>
            </a:endParaRPr>
          </a:p>
          <a:p>
            <a:pPr marL="0" indent="0">
              <a:buNone/>
            </a:pPr>
            <a:r>
              <a:rPr lang="ru-RU" sz="2200" dirty="0" smtClean="0">
                <a:solidFill>
                  <a:schemeClr val="tx1"/>
                </a:solidFill>
                <a:latin typeface="Comic Sans MS" pitchFamily="66" charset="0"/>
              </a:rPr>
              <a:t>- моделирование</a:t>
            </a:r>
          </a:p>
          <a:p>
            <a:endParaRPr lang="ru-RU" sz="2200" b="1" dirty="0" smtClean="0">
              <a:solidFill>
                <a:schemeClr val="tx1"/>
              </a:solidFill>
              <a:latin typeface="Comic Sans MS" pitchFamily="66" charset="0"/>
            </a:endParaRPr>
          </a:p>
          <a:p>
            <a:pPr marL="0" indent="0">
              <a:buNone/>
            </a:pPr>
            <a:r>
              <a:rPr lang="ru-RU" sz="2200" b="1" dirty="0" smtClean="0">
                <a:solidFill>
                  <a:schemeClr val="tx1"/>
                </a:solidFill>
                <a:latin typeface="Comic Sans MS" pitchFamily="66" charset="0"/>
              </a:rPr>
              <a:t>Словесные:				Игровые</a:t>
            </a:r>
            <a:r>
              <a:rPr lang="ru-RU" sz="2200" b="1" dirty="0">
                <a:solidFill>
                  <a:schemeClr val="tx1"/>
                </a:solidFill>
                <a:latin typeface="Comic Sans MS" pitchFamily="66" charset="0"/>
              </a:rPr>
              <a:t>:</a:t>
            </a:r>
            <a:endParaRPr lang="ru-RU" sz="2200" dirty="0">
              <a:solidFill>
                <a:schemeClr val="tx1"/>
              </a:solidFill>
              <a:latin typeface="Comic Sans MS" pitchFamily="66" charset="0"/>
            </a:endParaRPr>
          </a:p>
          <a:p>
            <a:pPr marL="0" indent="0">
              <a:buNone/>
            </a:pPr>
            <a:r>
              <a:rPr lang="ru-RU" sz="2200" dirty="0" smtClean="0">
                <a:solidFill>
                  <a:schemeClr val="tx1"/>
                </a:solidFill>
                <a:latin typeface="Comic Sans MS" pitchFamily="66" charset="0"/>
              </a:rPr>
              <a:t>- рассказ педагога			- дидактическая </a:t>
            </a:r>
            <a:r>
              <a:rPr lang="ru-RU" sz="2200" dirty="0">
                <a:solidFill>
                  <a:schemeClr val="tx1"/>
                </a:solidFill>
                <a:latin typeface="Comic Sans MS" pitchFamily="66" charset="0"/>
              </a:rPr>
              <a:t>игра</a:t>
            </a:r>
          </a:p>
          <a:p>
            <a:pPr marL="0" indent="0">
              <a:buNone/>
            </a:pPr>
            <a:r>
              <a:rPr lang="ru-RU" sz="2200" dirty="0" smtClean="0">
                <a:solidFill>
                  <a:schemeClr val="tx1"/>
                </a:solidFill>
                <a:latin typeface="Comic Sans MS" pitchFamily="66" charset="0"/>
              </a:rPr>
              <a:t>- беседа				- воображаемая ситуация</a:t>
            </a:r>
            <a:endParaRPr lang="ru-RU" sz="2200" dirty="0">
              <a:solidFill>
                <a:schemeClr val="tx1"/>
              </a:solidFill>
              <a:latin typeface="Comic Sans MS" pitchFamily="66" charset="0"/>
            </a:endParaRPr>
          </a:p>
          <a:p>
            <a:pPr marL="0" indent="0">
              <a:buNone/>
            </a:pPr>
            <a:r>
              <a:rPr lang="ru-RU" sz="2200" dirty="0" smtClean="0">
                <a:solidFill>
                  <a:schemeClr val="tx1"/>
                </a:solidFill>
                <a:latin typeface="Comic Sans MS" pitchFamily="66" charset="0"/>
              </a:rPr>
              <a:t>- чтение </a:t>
            </a:r>
            <a:r>
              <a:rPr lang="ru-RU" sz="2200" dirty="0">
                <a:solidFill>
                  <a:schemeClr val="tx1"/>
                </a:solidFill>
                <a:latin typeface="Comic Sans MS" pitchFamily="66" charset="0"/>
              </a:rPr>
              <a:t>художественной </a:t>
            </a:r>
            <a:r>
              <a:rPr lang="ru-RU" sz="2200" dirty="0" smtClean="0">
                <a:solidFill>
                  <a:schemeClr val="tx1"/>
                </a:solidFill>
                <a:latin typeface="Comic Sans MS" pitchFamily="66" charset="0"/>
              </a:rPr>
              <a:t>		</a:t>
            </a:r>
            <a:r>
              <a:rPr lang="ru-RU" sz="2200" dirty="0">
                <a:solidFill>
                  <a:schemeClr val="tx1"/>
                </a:solidFill>
                <a:latin typeface="Comic Sans MS" pitchFamily="66" charset="0"/>
              </a:rPr>
              <a:t> в развёрнутом виде</a:t>
            </a:r>
            <a:endParaRPr lang="ru-RU" sz="2200" dirty="0" smtClean="0">
              <a:solidFill>
                <a:schemeClr val="tx1"/>
              </a:solidFill>
              <a:latin typeface="Comic Sans MS" pitchFamily="66" charset="0"/>
            </a:endParaRPr>
          </a:p>
          <a:p>
            <a:pPr marL="0" indent="0">
              <a:buNone/>
            </a:pPr>
            <a:r>
              <a:rPr lang="ru-RU" sz="2200" dirty="0" smtClean="0">
                <a:solidFill>
                  <a:schemeClr val="tx1"/>
                </a:solidFill>
                <a:latin typeface="Comic Sans MS" pitchFamily="66" charset="0"/>
              </a:rPr>
              <a:t>литературы</a:t>
            </a:r>
            <a:endParaRPr lang="ru-RU" sz="2200" dirty="0">
              <a:solidFill>
                <a:schemeClr val="tx1"/>
              </a:solidFill>
              <a:latin typeface="Comic Sans MS" pitchFamily="66" charset="0"/>
            </a:endParaRPr>
          </a:p>
          <a:p>
            <a:endParaRPr lang="ru-RU" sz="2200" dirty="0" smtClean="0">
              <a:solidFill>
                <a:schemeClr val="tx1"/>
              </a:solidFill>
              <a:latin typeface="Comic Sans MS" pitchFamily="66" charset="0"/>
            </a:endParaRPr>
          </a:p>
        </p:txBody>
      </p:sp>
      <p:sp>
        <p:nvSpPr>
          <p:cNvPr id="3" name="Заголовок 2"/>
          <p:cNvSpPr>
            <a:spLocks noGrp="1"/>
          </p:cNvSpPr>
          <p:nvPr>
            <p:ph type="title"/>
          </p:nvPr>
        </p:nvSpPr>
        <p:spPr>
          <a:xfrm>
            <a:off x="467544" y="404664"/>
            <a:ext cx="8229600" cy="892688"/>
          </a:xfrm>
        </p:spPr>
        <p:txBody>
          <a:bodyPr>
            <a:normAutofit/>
          </a:bodyPr>
          <a:lstStyle/>
          <a:p>
            <a:r>
              <a:rPr lang="ru-RU" sz="2800" b="1" dirty="0">
                <a:solidFill>
                  <a:srgbClr val="FFC000"/>
                </a:solidFill>
                <a:latin typeface="Comic Sans MS" pitchFamily="66" charset="0"/>
              </a:rPr>
              <a:t>Главные методы обучения</a:t>
            </a:r>
            <a:endParaRPr lang="ru-RU" sz="2800" dirty="0">
              <a:solidFill>
                <a:srgbClr val="FFC000"/>
              </a:solidFill>
              <a:latin typeface="Comic Sans MS" pitchFamily="66" charset="0"/>
            </a:endParaRPr>
          </a:p>
        </p:txBody>
      </p:sp>
    </p:spTree>
    <p:extLst>
      <p:ext uri="{BB962C8B-B14F-4D97-AF65-F5344CB8AC3E}">
        <p14:creationId xmlns:p14="http://schemas.microsoft.com/office/powerpoint/2010/main" val="1636160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556792"/>
            <a:ext cx="8496944" cy="4680520"/>
          </a:xfrm>
        </p:spPr>
        <p:txBody>
          <a:bodyPr>
            <a:normAutofit lnSpcReduction="10000"/>
          </a:bodyPr>
          <a:lstStyle/>
          <a:p>
            <a:pPr marL="0" indent="0" algn="ctr">
              <a:buNone/>
            </a:pPr>
            <a:r>
              <a:rPr lang="ru-RU" sz="2600" b="1" dirty="0">
                <a:solidFill>
                  <a:schemeClr val="tx1"/>
                </a:solidFill>
                <a:latin typeface="Comic Sans MS" pitchFamily="66" charset="0"/>
              </a:rPr>
              <a:t>МЕТОД – Это способ достижения цели, т.е. совокупность приёмов и операций, используемых для достижения цели (способ прикоснуться к ребёнку). </a:t>
            </a:r>
            <a:endParaRPr lang="ru-RU" sz="2600" b="1" dirty="0" smtClean="0">
              <a:solidFill>
                <a:schemeClr val="tx1"/>
              </a:solidFill>
              <a:latin typeface="Comic Sans MS" pitchFamily="66" charset="0"/>
            </a:endParaRPr>
          </a:p>
          <a:p>
            <a:pPr marL="0" indent="0" algn="ctr">
              <a:buNone/>
            </a:pPr>
            <a:r>
              <a:rPr lang="ru-RU" sz="2600" dirty="0" smtClean="0">
                <a:solidFill>
                  <a:schemeClr val="tx1"/>
                </a:solidFill>
                <a:latin typeface="Comic Sans MS" pitchFamily="66" charset="0"/>
              </a:rPr>
              <a:t>Все </a:t>
            </a:r>
            <a:r>
              <a:rPr lang="ru-RU" sz="2600" dirty="0">
                <a:solidFill>
                  <a:schemeClr val="tx1"/>
                </a:solidFill>
                <a:latin typeface="Comic Sans MS" pitchFamily="66" charset="0"/>
              </a:rPr>
              <a:t>методы обучения состоят из разнообразных </a:t>
            </a:r>
            <a:r>
              <a:rPr lang="ru-RU" sz="2600" dirty="0" smtClean="0">
                <a:solidFill>
                  <a:schemeClr val="tx1"/>
                </a:solidFill>
                <a:latin typeface="Comic Sans MS" pitchFamily="66" charset="0"/>
              </a:rPr>
              <a:t>приёмов</a:t>
            </a:r>
          </a:p>
          <a:p>
            <a:pPr marL="0" indent="0" algn="ctr">
              <a:buNone/>
            </a:pPr>
            <a:endParaRPr lang="ru-RU" sz="2600" dirty="0">
              <a:solidFill>
                <a:schemeClr val="tx1"/>
              </a:solidFill>
              <a:latin typeface="Comic Sans MS" pitchFamily="66" charset="0"/>
            </a:endParaRPr>
          </a:p>
          <a:p>
            <a:pPr marL="0" indent="0" algn="ctr">
              <a:buNone/>
            </a:pPr>
            <a:r>
              <a:rPr lang="ru-RU" sz="2600" i="1" dirty="0" smtClean="0">
                <a:solidFill>
                  <a:schemeClr val="tx1"/>
                </a:solidFill>
                <a:latin typeface="Comic Sans MS" pitchFamily="66" charset="0"/>
              </a:rPr>
              <a:t>например</a:t>
            </a:r>
            <a:r>
              <a:rPr lang="ru-RU" sz="2600" i="1" dirty="0">
                <a:solidFill>
                  <a:schemeClr val="tx1"/>
                </a:solidFill>
                <a:latin typeface="Comic Sans MS" pitchFamily="66" charset="0"/>
              </a:rPr>
              <a:t>, беседа – из приёмов постановки вопросов, анализа ответов воспитанников, комментирования и корректировки их, подведение воспитанников к выводам.</a:t>
            </a:r>
          </a:p>
          <a:p>
            <a:endParaRPr lang="ru-RU" dirty="0"/>
          </a:p>
        </p:txBody>
      </p:sp>
    </p:spTree>
    <p:extLst>
      <p:ext uri="{BB962C8B-B14F-4D97-AF65-F5344CB8AC3E}">
        <p14:creationId xmlns:p14="http://schemas.microsoft.com/office/powerpoint/2010/main" val="890344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177480"/>
            <a:ext cx="8640959" cy="4275856"/>
          </a:xfrm>
        </p:spPr>
        <p:txBody>
          <a:bodyPr>
            <a:noAutofit/>
          </a:bodyPr>
          <a:lstStyle/>
          <a:p>
            <a:pPr marL="0" indent="0" algn="ctr">
              <a:buNone/>
            </a:pPr>
            <a:r>
              <a:rPr lang="ru-RU" b="1" dirty="0">
                <a:solidFill>
                  <a:schemeClr val="tx1"/>
                </a:solidFill>
                <a:effectLst>
                  <a:outerShdw blurRad="38100" dist="38100" dir="2700000" algn="tl">
                    <a:srgbClr val="000000">
                      <a:alpha val="43137"/>
                    </a:srgbClr>
                  </a:outerShdw>
                </a:effectLst>
                <a:latin typeface="Comic Sans MS" pitchFamily="66" charset="0"/>
              </a:rPr>
              <a:t>Перцептивный (чувственное восприятие) </a:t>
            </a:r>
            <a:endParaRPr lang="ru-RU" b="1" dirty="0" smtClean="0">
              <a:solidFill>
                <a:schemeClr val="tx1"/>
              </a:solidFill>
              <a:effectLst>
                <a:outerShdw blurRad="38100" dist="38100" dir="2700000" algn="tl">
                  <a:srgbClr val="000000">
                    <a:alpha val="43137"/>
                  </a:srgbClr>
                </a:outerShdw>
              </a:effectLst>
              <a:latin typeface="Comic Sans MS" pitchFamily="66" charset="0"/>
            </a:endParaRPr>
          </a:p>
          <a:p>
            <a:pPr marL="0" indent="0" algn="ctr">
              <a:buNone/>
            </a:pPr>
            <a:endParaRPr lang="ru-RU" b="1" dirty="0" smtClean="0">
              <a:solidFill>
                <a:schemeClr val="tx1"/>
              </a:solidFill>
              <a:effectLst>
                <a:outerShdw blurRad="38100" dist="38100" dir="2700000" algn="tl">
                  <a:srgbClr val="000000">
                    <a:alpha val="43137"/>
                  </a:srgbClr>
                </a:outerShdw>
              </a:effectLst>
              <a:latin typeface="Comic Sans MS" pitchFamily="66" charset="0"/>
            </a:endParaRPr>
          </a:p>
          <a:p>
            <a:pPr>
              <a:buFontTx/>
              <a:buChar char="-"/>
            </a:pPr>
            <a:r>
              <a:rPr lang="ru-RU" b="1" i="1" dirty="0" smtClean="0">
                <a:solidFill>
                  <a:schemeClr val="tx1"/>
                </a:solidFill>
                <a:latin typeface="Comic Sans MS" pitchFamily="66" charset="0"/>
              </a:rPr>
              <a:t>словесные</a:t>
            </a:r>
            <a:r>
              <a:rPr lang="ru-RU" b="1" i="1" dirty="0">
                <a:solidFill>
                  <a:schemeClr val="tx1"/>
                </a:solidFill>
                <a:latin typeface="Comic Sans MS" pitchFamily="66" charset="0"/>
              </a:rPr>
              <a:t>:</a:t>
            </a:r>
            <a:r>
              <a:rPr lang="ru-RU" dirty="0">
                <a:solidFill>
                  <a:schemeClr val="tx1"/>
                </a:solidFill>
                <a:latin typeface="Comic Sans MS" pitchFamily="66" charset="0"/>
              </a:rPr>
              <a:t> лекция, </a:t>
            </a:r>
            <a:r>
              <a:rPr lang="ru-RU" dirty="0" smtClean="0">
                <a:solidFill>
                  <a:schemeClr val="tx1"/>
                </a:solidFill>
                <a:latin typeface="Comic Sans MS" pitchFamily="66" charset="0"/>
              </a:rPr>
              <a:t>рассказ, беседа</a:t>
            </a:r>
            <a:r>
              <a:rPr lang="ru-RU" dirty="0">
                <a:solidFill>
                  <a:schemeClr val="tx1"/>
                </a:solidFill>
                <a:latin typeface="Comic Sans MS" pitchFamily="66" charset="0"/>
              </a:rPr>
              <a:t>; </a:t>
            </a:r>
            <a:endParaRPr lang="ru-RU" dirty="0" smtClean="0">
              <a:solidFill>
                <a:schemeClr val="tx1"/>
              </a:solidFill>
              <a:latin typeface="Comic Sans MS" pitchFamily="66" charset="0"/>
            </a:endParaRPr>
          </a:p>
          <a:p>
            <a:pPr>
              <a:buFontTx/>
              <a:buChar char="-"/>
            </a:pPr>
            <a:r>
              <a:rPr lang="ru-RU" b="1" i="1" dirty="0" smtClean="0">
                <a:solidFill>
                  <a:schemeClr val="tx1"/>
                </a:solidFill>
                <a:latin typeface="Comic Sans MS" pitchFamily="66" charset="0"/>
              </a:rPr>
              <a:t>наглядные</a:t>
            </a:r>
            <a:r>
              <a:rPr lang="ru-RU" b="1" i="1" dirty="0">
                <a:solidFill>
                  <a:schemeClr val="tx1"/>
                </a:solidFill>
                <a:latin typeface="Comic Sans MS" pitchFamily="66" charset="0"/>
              </a:rPr>
              <a:t>:</a:t>
            </a:r>
            <a:r>
              <a:rPr lang="ru-RU" dirty="0">
                <a:solidFill>
                  <a:schemeClr val="tx1"/>
                </a:solidFill>
                <a:latin typeface="Comic Sans MS" pitchFamily="66" charset="0"/>
              </a:rPr>
              <a:t> иллюстрации, демонстрации, </a:t>
            </a:r>
            <a:r>
              <a:rPr lang="ru-RU" dirty="0" smtClean="0">
                <a:solidFill>
                  <a:schemeClr val="tx1"/>
                </a:solidFill>
                <a:latin typeface="Comic Sans MS" pitchFamily="66" charset="0"/>
              </a:rPr>
              <a:t>показ</a:t>
            </a:r>
            <a:r>
              <a:rPr lang="ru-RU" dirty="0">
                <a:solidFill>
                  <a:schemeClr val="tx1"/>
                </a:solidFill>
                <a:latin typeface="Comic Sans MS" pitchFamily="66" charset="0"/>
              </a:rPr>
              <a:t>; </a:t>
            </a:r>
            <a:endParaRPr lang="ru-RU" dirty="0" smtClean="0">
              <a:solidFill>
                <a:schemeClr val="tx1"/>
              </a:solidFill>
              <a:latin typeface="Comic Sans MS" pitchFamily="66" charset="0"/>
            </a:endParaRPr>
          </a:p>
          <a:p>
            <a:pPr>
              <a:buFontTx/>
              <a:buChar char="-"/>
            </a:pPr>
            <a:r>
              <a:rPr lang="ru-RU" b="1" i="1" dirty="0" smtClean="0">
                <a:solidFill>
                  <a:schemeClr val="tx1"/>
                </a:solidFill>
                <a:latin typeface="Comic Sans MS" pitchFamily="66" charset="0"/>
              </a:rPr>
              <a:t>практические</a:t>
            </a:r>
            <a:r>
              <a:rPr lang="ru-RU" b="1" i="1" dirty="0">
                <a:solidFill>
                  <a:schemeClr val="tx1"/>
                </a:solidFill>
                <a:latin typeface="Comic Sans MS" pitchFamily="66" charset="0"/>
              </a:rPr>
              <a:t>:</a:t>
            </a:r>
            <a:r>
              <a:rPr lang="ru-RU" dirty="0">
                <a:solidFill>
                  <a:schemeClr val="tx1"/>
                </a:solidFill>
                <a:latin typeface="Comic Sans MS" pitchFamily="66" charset="0"/>
              </a:rPr>
              <a:t> устные упражнения с дидактическим материалом, письменные упражнения, лабораторные упражнения, трудовая деятельность, работа с обучающими машинами (компьютер), отражающие как действие педагога, так и одновременно слуховые, зрительные и моторные восприятия воспитанников</a:t>
            </a:r>
            <a:r>
              <a:rPr lang="ru-RU" dirty="0" smtClean="0">
                <a:solidFill>
                  <a:schemeClr val="tx1"/>
                </a:solidFill>
                <a:latin typeface="Comic Sans MS" pitchFamily="66" charset="0"/>
              </a:rPr>
              <a:t>.</a:t>
            </a:r>
            <a:endParaRPr lang="ru-RU" dirty="0">
              <a:solidFill>
                <a:schemeClr val="tx1"/>
              </a:solidFill>
              <a:latin typeface="Comic Sans MS" pitchFamily="66" charset="0"/>
            </a:endParaRPr>
          </a:p>
        </p:txBody>
      </p:sp>
      <p:sp>
        <p:nvSpPr>
          <p:cNvPr id="3" name="Заголовок 2"/>
          <p:cNvSpPr>
            <a:spLocks noGrp="1"/>
          </p:cNvSpPr>
          <p:nvPr>
            <p:ph type="title"/>
          </p:nvPr>
        </p:nvSpPr>
        <p:spPr>
          <a:xfrm>
            <a:off x="251520" y="692696"/>
            <a:ext cx="8640960" cy="642400"/>
          </a:xfrm>
        </p:spPr>
        <p:txBody>
          <a:bodyPr>
            <a:normAutofit fontScale="90000"/>
          </a:bodyPr>
          <a:lstStyle/>
          <a:p>
            <a:r>
              <a:rPr lang="ru-RU" sz="2800" b="1" dirty="0">
                <a:solidFill>
                  <a:srgbClr val="FFC000"/>
                </a:solidFill>
                <a:effectLst>
                  <a:outerShdw blurRad="38100" dist="38100" dir="2700000" algn="tl">
                    <a:srgbClr val="000000">
                      <a:alpha val="43137"/>
                    </a:srgbClr>
                  </a:outerShdw>
                </a:effectLst>
                <a:latin typeface="Comic Sans MS" pitchFamily="66" charset="0"/>
              </a:rPr>
              <a:t>МЕТОДЫ ОРГАНИЗАЦИИ И САМООРГАНИЗАЦИИ </a:t>
            </a:r>
            <a:r>
              <a:rPr lang="ru-RU" sz="2800" b="1" dirty="0" smtClean="0">
                <a:solidFill>
                  <a:srgbClr val="FFC000"/>
                </a:solidFill>
                <a:effectLst>
                  <a:outerShdw blurRad="38100" dist="38100" dir="2700000" algn="tl">
                    <a:srgbClr val="000000">
                      <a:alpha val="43137"/>
                    </a:srgbClr>
                  </a:outerShdw>
                </a:effectLst>
                <a:latin typeface="Comic Sans MS" pitchFamily="66" charset="0"/>
              </a:rPr>
              <a:t>ОРГАНИЗОВАННОЙ </a:t>
            </a:r>
            <a:r>
              <a:rPr lang="ru-RU" sz="2800" b="1" dirty="0">
                <a:solidFill>
                  <a:srgbClr val="FFC000"/>
                </a:solidFill>
                <a:effectLst>
                  <a:outerShdw blurRad="38100" dist="38100" dir="2700000" algn="tl">
                    <a:srgbClr val="000000">
                      <a:alpha val="43137"/>
                    </a:srgbClr>
                  </a:outerShdw>
                </a:effectLst>
                <a:latin typeface="Comic Sans MS" pitchFamily="66" charset="0"/>
              </a:rPr>
              <a:t>ОБРАЗОВАТЕЛЬНОЙ ДЕЯТЕЛЬНОСТИ</a:t>
            </a:r>
            <a:r>
              <a:rPr lang="ru-RU" sz="2800" dirty="0">
                <a:solidFill>
                  <a:srgbClr val="FFC000"/>
                </a:solidFill>
                <a:effectLst>
                  <a:outerShdw blurRad="38100" dist="38100" dir="2700000" algn="tl">
                    <a:srgbClr val="000000">
                      <a:alpha val="43137"/>
                    </a:srgbClr>
                  </a:outerShdw>
                </a:effectLst>
                <a:latin typeface="Comic Sans MS" pitchFamily="66" charset="0"/>
              </a:rPr>
              <a:t/>
            </a:r>
            <a:br>
              <a:rPr lang="ru-RU" sz="2800" dirty="0">
                <a:solidFill>
                  <a:srgbClr val="FFC000"/>
                </a:solidFill>
                <a:effectLst>
                  <a:outerShdw blurRad="38100" dist="38100" dir="2700000" algn="tl">
                    <a:srgbClr val="000000">
                      <a:alpha val="43137"/>
                    </a:srgbClr>
                  </a:outerShdw>
                </a:effectLst>
                <a:latin typeface="Comic Sans MS" pitchFamily="66" charset="0"/>
              </a:rPr>
            </a:br>
            <a:r>
              <a:rPr lang="ru-RU" sz="2800" b="1" dirty="0">
                <a:solidFill>
                  <a:srgbClr val="FFC000"/>
                </a:solidFill>
                <a:effectLst>
                  <a:outerShdw blurRad="38100" dist="38100" dir="2700000" algn="tl">
                    <a:srgbClr val="000000">
                      <a:alpha val="43137"/>
                    </a:srgbClr>
                  </a:outerShdw>
                </a:effectLst>
                <a:latin typeface="Comic Sans MS" pitchFamily="66" charset="0"/>
              </a:rPr>
              <a:t>(отражают основные аспекты структуры познания)</a:t>
            </a:r>
          </a:p>
        </p:txBody>
      </p:sp>
    </p:spTree>
    <p:extLst>
      <p:ext uri="{BB962C8B-B14F-4D97-AF65-F5344CB8AC3E}">
        <p14:creationId xmlns:p14="http://schemas.microsoft.com/office/powerpoint/2010/main" val="2622243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244005"/>
            <a:ext cx="8568951" cy="4425355"/>
          </a:xfrm>
        </p:spPr>
        <p:txBody>
          <a:bodyPr>
            <a:normAutofit fontScale="62500" lnSpcReduction="20000"/>
          </a:bodyPr>
          <a:lstStyle/>
          <a:p>
            <a:pPr marL="0" indent="0" algn="ctr">
              <a:buNone/>
            </a:pPr>
            <a:r>
              <a:rPr lang="ru-RU" sz="3800" b="1" dirty="0">
                <a:solidFill>
                  <a:schemeClr val="tx1"/>
                </a:solidFill>
                <a:latin typeface="Comic Sans MS" pitchFamily="66" charset="0"/>
              </a:rPr>
              <a:t>Логический</a:t>
            </a:r>
            <a:r>
              <a:rPr lang="ru-RU" sz="3800" dirty="0">
                <a:solidFill>
                  <a:schemeClr val="tx1"/>
                </a:solidFill>
                <a:latin typeface="Comic Sans MS" pitchFamily="66" charset="0"/>
              </a:rPr>
              <a:t> – определяющий логику обучения - индуктивные и дедуктивные методы, отражающие логику изложения учебного материала педагогом и восприятия его воспитанниками.</a:t>
            </a:r>
          </a:p>
          <a:p>
            <a:pPr marL="0" indent="0" algn="ctr">
              <a:buNone/>
            </a:pPr>
            <a:r>
              <a:rPr lang="ru-RU" sz="3800" b="1" dirty="0">
                <a:solidFill>
                  <a:schemeClr val="tx1"/>
                </a:solidFill>
                <a:latin typeface="Comic Sans MS" pitchFamily="66" charset="0"/>
              </a:rPr>
              <a:t>Гностический</a:t>
            </a:r>
            <a:r>
              <a:rPr lang="ru-RU" sz="3800" dirty="0">
                <a:solidFill>
                  <a:schemeClr val="tx1"/>
                </a:solidFill>
                <a:latin typeface="Comic Sans MS" pitchFamily="66" charset="0"/>
              </a:rPr>
              <a:t> – метод, определяющий характер познавательной деятельности воспитанников – объяснительно-репродуктивные и информационно-поисковые (частично-поисковые, исследовательские) методы.</a:t>
            </a:r>
          </a:p>
          <a:p>
            <a:pPr marL="0" indent="0" algn="ctr">
              <a:buNone/>
            </a:pPr>
            <a:r>
              <a:rPr lang="ru-RU" sz="3800" b="1" dirty="0">
                <a:solidFill>
                  <a:schemeClr val="tx1"/>
                </a:solidFill>
                <a:latin typeface="Comic Sans MS" pitchFamily="66" charset="0"/>
              </a:rPr>
              <a:t>Кибернетические</a:t>
            </a:r>
            <a:r>
              <a:rPr lang="ru-RU" sz="3800" dirty="0">
                <a:solidFill>
                  <a:schemeClr val="tx1"/>
                </a:solidFill>
                <a:latin typeface="Comic Sans MS" pitchFamily="66" charset="0"/>
              </a:rPr>
              <a:t> – методы управления и самоуправления   непосредственно образовательной деятельности, которые  предполагают непосредственное и опосредованное управление и частичное или полное самоуправление учением.</a:t>
            </a:r>
          </a:p>
          <a:p>
            <a:endParaRPr lang="ru-RU" dirty="0"/>
          </a:p>
        </p:txBody>
      </p:sp>
      <p:sp>
        <p:nvSpPr>
          <p:cNvPr id="3" name="Заголовок 2"/>
          <p:cNvSpPr>
            <a:spLocks noGrp="1"/>
          </p:cNvSpPr>
          <p:nvPr>
            <p:ph type="title"/>
          </p:nvPr>
        </p:nvSpPr>
        <p:spPr>
          <a:xfrm>
            <a:off x="323528" y="476672"/>
            <a:ext cx="8496944" cy="1252728"/>
          </a:xfrm>
        </p:spPr>
        <p:txBody>
          <a:bodyPr>
            <a:noAutofit/>
          </a:bodyPr>
          <a:lstStyle/>
          <a:p>
            <a:r>
              <a:rPr lang="ru-RU" sz="2500" b="1" dirty="0">
                <a:solidFill>
                  <a:srgbClr val="FFC000"/>
                </a:solidFill>
                <a:effectLst>
                  <a:outerShdw blurRad="38100" dist="38100" dir="2700000" algn="tl">
                    <a:srgbClr val="000000">
                      <a:alpha val="43137"/>
                    </a:srgbClr>
                  </a:outerShdw>
                </a:effectLst>
                <a:latin typeface="Comic Sans MS" pitchFamily="66" charset="0"/>
              </a:rPr>
              <a:t>МЕТОДЫ ОРГАНИЗАЦИИ И САМООРГАНИЗАЦИИ НЕПОСРЕДСТВЕННО ОБРАЗОВАТЕЛЬНОЙ ДЕЯТЕЛЬНОСТИ</a:t>
            </a:r>
            <a:r>
              <a:rPr lang="ru-RU" sz="2500" dirty="0">
                <a:solidFill>
                  <a:srgbClr val="FFC000"/>
                </a:solidFill>
                <a:effectLst>
                  <a:outerShdw blurRad="38100" dist="38100" dir="2700000" algn="tl">
                    <a:srgbClr val="000000">
                      <a:alpha val="43137"/>
                    </a:srgbClr>
                  </a:outerShdw>
                </a:effectLst>
                <a:latin typeface="Comic Sans MS" pitchFamily="66" charset="0"/>
              </a:rPr>
              <a:t/>
            </a:r>
            <a:br>
              <a:rPr lang="ru-RU" sz="2500" dirty="0">
                <a:solidFill>
                  <a:srgbClr val="FFC000"/>
                </a:solidFill>
                <a:effectLst>
                  <a:outerShdw blurRad="38100" dist="38100" dir="2700000" algn="tl">
                    <a:srgbClr val="000000">
                      <a:alpha val="43137"/>
                    </a:srgbClr>
                  </a:outerShdw>
                </a:effectLst>
                <a:latin typeface="Comic Sans MS" pitchFamily="66" charset="0"/>
              </a:rPr>
            </a:br>
            <a:r>
              <a:rPr lang="ru-RU" sz="2500" b="1" dirty="0">
                <a:solidFill>
                  <a:srgbClr val="FFC000"/>
                </a:solidFill>
                <a:effectLst>
                  <a:outerShdw blurRad="38100" dist="38100" dir="2700000" algn="tl">
                    <a:srgbClr val="000000">
                      <a:alpha val="43137"/>
                    </a:srgbClr>
                  </a:outerShdw>
                </a:effectLst>
                <a:latin typeface="Comic Sans MS" pitchFamily="66" charset="0"/>
              </a:rPr>
              <a:t>(отражают основные аспекты структуры познания)</a:t>
            </a:r>
            <a:endParaRPr lang="ru-RU" sz="2500" dirty="0"/>
          </a:p>
        </p:txBody>
      </p:sp>
    </p:spTree>
    <p:extLst>
      <p:ext uri="{BB962C8B-B14F-4D97-AF65-F5344CB8AC3E}">
        <p14:creationId xmlns:p14="http://schemas.microsoft.com/office/powerpoint/2010/main" val="94086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077072"/>
            <a:ext cx="8496944" cy="1780108"/>
          </a:xfrm>
        </p:spPr>
        <p:txBody>
          <a:bodyPr>
            <a:noAutofit/>
          </a:bodyPr>
          <a:lstStyle/>
          <a:p>
            <a:r>
              <a:rPr lang="ru-RU" sz="3200" b="1" dirty="0">
                <a:solidFill>
                  <a:srgbClr val="FFFF00"/>
                </a:solidFill>
                <a:effectLst>
                  <a:outerShdw blurRad="38100" dist="38100" dir="2700000" algn="tl">
                    <a:srgbClr val="000000">
                      <a:alpha val="43137"/>
                    </a:srgbClr>
                  </a:outerShdw>
                </a:effectLst>
                <a:latin typeface="Comic Sans MS" pitchFamily="66" charset="0"/>
              </a:rPr>
              <a:t>О</a:t>
            </a:r>
            <a:r>
              <a:rPr lang="ru-RU" sz="3200" b="1" dirty="0" smtClean="0">
                <a:solidFill>
                  <a:srgbClr val="FFFF00"/>
                </a:solidFill>
                <a:effectLst>
                  <a:outerShdw blurRad="38100" dist="38100" dir="2700000" algn="tl">
                    <a:srgbClr val="000000">
                      <a:alpha val="43137"/>
                    </a:srgbClr>
                  </a:outerShdw>
                </a:effectLst>
                <a:latin typeface="Comic Sans MS" pitchFamily="66" charset="0"/>
              </a:rPr>
              <a:t>ОД</a:t>
            </a:r>
            <a:r>
              <a:rPr lang="ru-RU" sz="3200" dirty="0" smtClean="0">
                <a:solidFill>
                  <a:schemeClr val="tx1"/>
                </a:solidFill>
                <a:effectLst>
                  <a:outerShdw blurRad="38100" dist="38100" dir="2700000" algn="tl">
                    <a:srgbClr val="000000">
                      <a:alpha val="43137"/>
                    </a:srgbClr>
                  </a:outerShdw>
                </a:effectLst>
                <a:latin typeface="Comic Sans MS" pitchFamily="66" charset="0"/>
              </a:rPr>
              <a:t> </a:t>
            </a:r>
            <a:r>
              <a:rPr lang="ru-RU" sz="3200" dirty="0" smtClean="0">
                <a:solidFill>
                  <a:schemeClr val="tx1"/>
                </a:solidFill>
                <a:effectLst>
                  <a:outerShdw blurRad="38100" dist="38100" dir="2700000" algn="tl">
                    <a:srgbClr val="000000">
                      <a:alpha val="43137"/>
                    </a:srgbClr>
                  </a:outerShdw>
                </a:effectLst>
                <a:latin typeface="Comic Sans MS" pitchFamily="66" charset="0"/>
              </a:rPr>
              <a:t>– это ведущая форма </a:t>
            </a:r>
            <a:r>
              <a:rPr lang="ru-RU" sz="3200" dirty="0">
                <a:solidFill>
                  <a:schemeClr val="tx1"/>
                </a:solidFill>
                <a:effectLst>
                  <a:outerShdw blurRad="38100" dist="38100" dir="2700000" algn="tl">
                    <a:srgbClr val="000000">
                      <a:alpha val="43137"/>
                    </a:srgbClr>
                  </a:outerShdw>
                </a:effectLst>
                <a:latin typeface="Comic Sans MS" pitchFamily="66" charset="0"/>
              </a:rPr>
              <a:t>организации обучения воспитанников ДОУ </a:t>
            </a:r>
            <a:r>
              <a:rPr lang="ru-RU" sz="3200" dirty="0" smtClean="0">
                <a:solidFill>
                  <a:schemeClr val="tx1"/>
                </a:solidFill>
                <a:effectLst>
                  <a:outerShdw blurRad="38100" dist="38100" dir="2700000" algn="tl">
                    <a:srgbClr val="000000">
                      <a:alpha val="43137"/>
                    </a:srgbClr>
                  </a:outerShdw>
                </a:effectLst>
                <a:latin typeface="Comic Sans MS" pitchFamily="66" charset="0"/>
              </a:rPr>
              <a:t/>
            </a:r>
            <a:br>
              <a:rPr lang="ru-RU" sz="3200" dirty="0" smtClean="0">
                <a:solidFill>
                  <a:schemeClr val="tx1"/>
                </a:solidFill>
                <a:effectLst>
                  <a:outerShdw blurRad="38100" dist="38100" dir="2700000" algn="tl">
                    <a:srgbClr val="000000">
                      <a:alpha val="43137"/>
                    </a:srgbClr>
                  </a:outerShdw>
                </a:effectLst>
                <a:latin typeface="Comic Sans MS" pitchFamily="66" charset="0"/>
              </a:rPr>
            </a:br>
            <a:r>
              <a:rPr lang="ru-RU" sz="3200" dirty="0" smtClean="0">
                <a:solidFill>
                  <a:schemeClr val="tx1"/>
                </a:solidFill>
                <a:effectLst>
                  <a:outerShdw blurRad="38100" dist="38100" dir="2700000" algn="tl">
                    <a:srgbClr val="000000">
                      <a:alpha val="43137"/>
                    </a:srgbClr>
                  </a:outerShdw>
                </a:effectLst>
                <a:latin typeface="Comic Sans MS" pitchFamily="66" charset="0"/>
              </a:rPr>
              <a:t/>
            </a:r>
            <a:br>
              <a:rPr lang="ru-RU" sz="3200" dirty="0" smtClean="0">
                <a:solidFill>
                  <a:schemeClr val="tx1"/>
                </a:solidFill>
                <a:effectLst>
                  <a:outerShdw blurRad="38100" dist="38100" dir="2700000" algn="tl">
                    <a:srgbClr val="000000">
                      <a:alpha val="43137"/>
                    </a:srgbClr>
                  </a:outerShdw>
                </a:effectLst>
                <a:latin typeface="Comic Sans MS" pitchFamily="66" charset="0"/>
              </a:rPr>
            </a:br>
            <a:r>
              <a:rPr lang="ru-RU" sz="3200" dirty="0" smtClean="0">
                <a:solidFill>
                  <a:schemeClr val="tx1"/>
                </a:solidFill>
                <a:effectLst>
                  <a:outerShdw blurRad="38100" dist="38100" dir="2700000" algn="tl">
                    <a:srgbClr val="000000">
                      <a:alpha val="43137"/>
                    </a:srgbClr>
                  </a:outerShdw>
                </a:effectLst>
                <a:latin typeface="Comic Sans MS" pitchFamily="66" charset="0"/>
              </a:rPr>
              <a:t>Систематическое </a:t>
            </a:r>
            <a:r>
              <a:rPr lang="ru-RU" sz="3200" dirty="0">
                <a:solidFill>
                  <a:schemeClr val="tx1"/>
                </a:solidFill>
                <a:effectLst>
                  <a:outerShdw blurRad="38100" dist="38100" dir="2700000" algn="tl">
                    <a:srgbClr val="000000">
                      <a:alpha val="43137"/>
                    </a:srgbClr>
                  </a:outerShdw>
                </a:effectLst>
                <a:latin typeface="Comic Sans MS" pitchFamily="66" charset="0"/>
              </a:rPr>
              <a:t>обучение во время непосредственно образовательной деятельности – важное средство </a:t>
            </a:r>
            <a:r>
              <a:rPr lang="ru-RU" sz="3200" dirty="0" smtClean="0">
                <a:solidFill>
                  <a:schemeClr val="tx1"/>
                </a:solidFill>
                <a:effectLst>
                  <a:outerShdw blurRad="38100" dist="38100" dir="2700000" algn="tl">
                    <a:srgbClr val="000000">
                      <a:alpha val="43137"/>
                    </a:srgbClr>
                  </a:outerShdw>
                </a:effectLst>
                <a:latin typeface="Comic Sans MS" pitchFamily="66" charset="0"/>
              </a:rPr>
              <a:t>образовательной </a:t>
            </a:r>
            <a:r>
              <a:rPr lang="ru-RU" sz="3200" dirty="0">
                <a:solidFill>
                  <a:schemeClr val="tx1"/>
                </a:solidFill>
                <a:effectLst>
                  <a:outerShdw blurRad="38100" dist="38100" dir="2700000" algn="tl">
                    <a:srgbClr val="000000">
                      <a:alpha val="43137"/>
                    </a:srgbClr>
                  </a:outerShdw>
                </a:effectLst>
                <a:latin typeface="Comic Sans MS" pitchFamily="66" charset="0"/>
              </a:rPr>
              <a:t>работы с детьми дошкольного возраста.</a:t>
            </a:r>
            <a:r>
              <a:rPr lang="ru-RU" sz="2800" dirty="0">
                <a:effectLst>
                  <a:outerShdw blurRad="38100" dist="38100" dir="2700000" algn="tl">
                    <a:srgbClr val="000000">
                      <a:alpha val="43137"/>
                    </a:srgbClr>
                  </a:outerShdw>
                </a:effectLst>
                <a:latin typeface="Comic Sans MS" pitchFamily="66" charset="0"/>
              </a:rPr>
              <a:t/>
            </a:r>
            <a:br>
              <a:rPr lang="ru-RU" sz="2800" dirty="0">
                <a:effectLst>
                  <a:outerShdw blurRad="38100" dist="38100" dir="2700000" algn="tl">
                    <a:srgbClr val="000000">
                      <a:alpha val="43137"/>
                    </a:srgbClr>
                  </a:outerShdw>
                </a:effectLst>
                <a:latin typeface="Comic Sans MS" pitchFamily="66" charset="0"/>
              </a:rPr>
            </a:br>
            <a:endParaRPr lang="ru-RU" sz="2800" dirty="0">
              <a:solidFill>
                <a:srgbClr val="FFFF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1505352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9" y="2675467"/>
            <a:ext cx="8424936" cy="3450696"/>
          </a:xfrm>
        </p:spPr>
        <p:txBody>
          <a:bodyPr>
            <a:normAutofit/>
          </a:bodyPr>
          <a:lstStyle/>
          <a:p>
            <a:pPr marL="0" lvl="0" indent="0" algn="ctr">
              <a:buNone/>
            </a:pPr>
            <a:r>
              <a:rPr lang="ru-RU" sz="2500" dirty="0">
                <a:solidFill>
                  <a:schemeClr val="tx1"/>
                </a:solidFill>
                <a:latin typeface="Comic Sans MS" pitchFamily="66" charset="0"/>
              </a:rPr>
              <a:t>Методы формирования (</a:t>
            </a:r>
            <a:r>
              <a:rPr lang="ru-RU" sz="2500" dirty="0" err="1">
                <a:solidFill>
                  <a:schemeClr val="tx1"/>
                </a:solidFill>
                <a:latin typeface="Comic Sans MS" pitchFamily="66" charset="0"/>
              </a:rPr>
              <a:t>самоформирования</a:t>
            </a:r>
            <a:r>
              <a:rPr lang="ru-RU" sz="2500" dirty="0">
                <a:solidFill>
                  <a:schemeClr val="tx1"/>
                </a:solidFill>
                <a:latin typeface="Comic Sans MS" pitchFamily="66" charset="0"/>
              </a:rPr>
              <a:t>) познавательных интересов, интереса к учению.</a:t>
            </a:r>
          </a:p>
          <a:p>
            <a:pPr marL="0" indent="0" algn="ctr">
              <a:buNone/>
            </a:pPr>
            <a:endParaRPr lang="ru-RU" sz="2500" dirty="0" smtClean="0">
              <a:solidFill>
                <a:schemeClr val="tx1"/>
              </a:solidFill>
              <a:latin typeface="Comic Sans MS" pitchFamily="66" charset="0"/>
            </a:endParaRPr>
          </a:p>
          <a:p>
            <a:pPr marL="0" indent="0" algn="ctr">
              <a:buNone/>
            </a:pPr>
            <a:r>
              <a:rPr lang="ru-RU" sz="2500" dirty="0" smtClean="0">
                <a:solidFill>
                  <a:schemeClr val="tx1"/>
                </a:solidFill>
                <a:latin typeface="Comic Sans MS" pitchFamily="66" charset="0"/>
              </a:rPr>
              <a:t>Методы </a:t>
            </a:r>
            <a:r>
              <a:rPr lang="ru-RU" sz="2500" dirty="0">
                <a:solidFill>
                  <a:schemeClr val="tx1"/>
                </a:solidFill>
                <a:latin typeface="Comic Sans MS" pitchFamily="66" charset="0"/>
              </a:rPr>
              <a:t>формирования (</a:t>
            </a:r>
            <a:r>
              <a:rPr lang="ru-RU" sz="2500" dirty="0" err="1">
                <a:solidFill>
                  <a:schemeClr val="tx1"/>
                </a:solidFill>
                <a:latin typeface="Comic Sans MS" pitchFamily="66" charset="0"/>
              </a:rPr>
              <a:t>самоформирования</a:t>
            </a:r>
            <a:r>
              <a:rPr lang="ru-RU" sz="2500" dirty="0">
                <a:solidFill>
                  <a:schemeClr val="tx1"/>
                </a:solidFill>
                <a:latin typeface="Comic Sans MS" pitchFamily="66" charset="0"/>
              </a:rPr>
              <a:t>) долга и ответственности в учении</a:t>
            </a:r>
          </a:p>
        </p:txBody>
      </p:sp>
      <p:sp>
        <p:nvSpPr>
          <p:cNvPr id="3" name="Заголовок 2"/>
          <p:cNvSpPr>
            <a:spLocks noGrp="1"/>
          </p:cNvSpPr>
          <p:nvPr>
            <p:ph type="title"/>
          </p:nvPr>
        </p:nvSpPr>
        <p:spPr>
          <a:xfrm>
            <a:off x="457200" y="448080"/>
            <a:ext cx="8229600" cy="1252728"/>
          </a:xfrm>
        </p:spPr>
        <p:txBody>
          <a:bodyPr>
            <a:normAutofit/>
          </a:bodyPr>
          <a:lstStyle/>
          <a:p>
            <a:r>
              <a:rPr lang="ru-RU" sz="2500" b="1" dirty="0">
                <a:solidFill>
                  <a:srgbClr val="FFC000"/>
                </a:solidFill>
                <a:effectLst>
                  <a:outerShdw blurRad="38100" dist="38100" dir="2700000" algn="tl">
                    <a:srgbClr val="000000">
                      <a:alpha val="43137"/>
                    </a:srgbClr>
                  </a:outerShdw>
                </a:effectLst>
                <a:latin typeface="Comic Sans MS" pitchFamily="66" charset="0"/>
              </a:rPr>
              <a:t>МЕТОДЫ СТИМУЛИРОВАНИЯ И МОТИВАЦИИ (НАПРАВЛЕНЫ НА РАЗВИТИЕ ВНУТРЕННЕЙ МОТИВАЦИИ УЧЕНИЯ У ВОСПИТАННИКОВ)</a:t>
            </a:r>
            <a:endParaRPr lang="ru-RU" sz="2500" dirty="0">
              <a:solidFill>
                <a:srgbClr val="FFC0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2411883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204864"/>
            <a:ext cx="8640960" cy="4248472"/>
          </a:xfrm>
        </p:spPr>
        <p:txBody>
          <a:bodyPr>
            <a:normAutofit/>
          </a:bodyPr>
          <a:lstStyle/>
          <a:p>
            <a:pPr marL="0" indent="0" algn="ctr">
              <a:buNone/>
            </a:pPr>
            <a:r>
              <a:rPr lang="ru-RU" b="1" dirty="0" smtClean="0">
                <a:solidFill>
                  <a:schemeClr val="tx1"/>
                </a:solidFill>
              </a:rPr>
              <a:t>Методы устного контроля: </a:t>
            </a:r>
          </a:p>
          <a:p>
            <a:pPr marL="0" indent="0" algn="ctr">
              <a:buNone/>
            </a:pPr>
            <a:r>
              <a:rPr lang="ru-RU" dirty="0" smtClean="0">
                <a:solidFill>
                  <a:schemeClr val="tx1"/>
                </a:solidFill>
              </a:rPr>
              <a:t>фронтальный опрос, индивидуальный опрос.</a:t>
            </a:r>
          </a:p>
          <a:p>
            <a:pPr marL="0" indent="0" algn="ctr">
              <a:buNone/>
            </a:pPr>
            <a:r>
              <a:rPr lang="ru-RU" b="1" dirty="0" smtClean="0">
                <a:solidFill>
                  <a:schemeClr val="tx1"/>
                </a:solidFill>
              </a:rPr>
              <a:t>Методы письменного контроля: </a:t>
            </a:r>
            <a:r>
              <a:rPr lang="ru-RU" dirty="0" smtClean="0">
                <a:solidFill>
                  <a:schemeClr val="tx1"/>
                </a:solidFill>
              </a:rPr>
              <a:t>диктант (под диктовку).</a:t>
            </a:r>
          </a:p>
          <a:p>
            <a:pPr marL="0" indent="0" algn="ctr">
              <a:buNone/>
            </a:pPr>
            <a:r>
              <a:rPr lang="ru-RU" sz="2300" b="1" dirty="0" smtClean="0">
                <a:solidFill>
                  <a:schemeClr val="tx1"/>
                </a:solidFill>
              </a:rPr>
              <a:t>Методы лабораторно экспериментального контроля:</a:t>
            </a:r>
            <a:r>
              <a:rPr lang="ru-RU" b="1" dirty="0" smtClean="0">
                <a:solidFill>
                  <a:schemeClr val="tx1"/>
                </a:solidFill>
              </a:rPr>
              <a:t> </a:t>
            </a:r>
          </a:p>
          <a:p>
            <a:pPr marL="0" indent="0" algn="ctr">
              <a:buNone/>
            </a:pPr>
            <a:r>
              <a:rPr lang="ru-RU" dirty="0" smtClean="0">
                <a:solidFill>
                  <a:schemeClr val="tx1"/>
                </a:solidFill>
              </a:rPr>
              <a:t>контрольные лабораторные работы, программированный контроль (с помощью компьютера).</a:t>
            </a:r>
          </a:p>
          <a:p>
            <a:pPr marL="0" indent="0" algn="ctr">
              <a:buNone/>
            </a:pPr>
            <a:r>
              <a:rPr lang="ru-RU" b="1" dirty="0" smtClean="0">
                <a:solidFill>
                  <a:schemeClr val="tx1"/>
                </a:solidFill>
              </a:rPr>
              <a:t>Методы самоконтроля: </a:t>
            </a:r>
            <a:r>
              <a:rPr lang="ru-RU" dirty="0" smtClean="0">
                <a:solidFill>
                  <a:schemeClr val="tx1"/>
                </a:solidFill>
              </a:rPr>
              <a:t>путём устного воспроизведения</a:t>
            </a:r>
          </a:p>
          <a:p>
            <a:pPr marL="0" indent="0" algn="ctr">
              <a:buNone/>
            </a:pPr>
            <a:r>
              <a:rPr lang="ru-RU" dirty="0" smtClean="0">
                <a:solidFill>
                  <a:schemeClr val="tx1"/>
                </a:solidFill>
              </a:rPr>
              <a:t>изученного; путём письменного воспроизведения материала; путём проведения опытов; с помощью программированных пособий.</a:t>
            </a:r>
            <a:endParaRPr lang="ru-RU" dirty="0">
              <a:solidFill>
                <a:schemeClr val="tx1"/>
              </a:solidFill>
            </a:endParaRPr>
          </a:p>
        </p:txBody>
      </p:sp>
      <p:sp>
        <p:nvSpPr>
          <p:cNvPr id="3" name="Заголовок 2"/>
          <p:cNvSpPr>
            <a:spLocks noGrp="1"/>
          </p:cNvSpPr>
          <p:nvPr>
            <p:ph type="title"/>
          </p:nvPr>
        </p:nvSpPr>
        <p:spPr/>
        <p:txBody>
          <a:bodyPr>
            <a:normAutofit/>
          </a:bodyPr>
          <a:lstStyle/>
          <a:p>
            <a:r>
              <a:rPr lang="ru-RU" sz="2800" b="1" dirty="0">
                <a:solidFill>
                  <a:srgbClr val="FFC000"/>
                </a:solidFill>
                <a:latin typeface="Comic Sans MS" pitchFamily="66" charset="0"/>
              </a:rPr>
              <a:t>МЕТОДЫ КОНТРОЛЯ И САМОКОНТРОЛЯ ЭФФЕКТИВНОСТИ ОБУЧЕНИЯ</a:t>
            </a:r>
            <a:endParaRPr lang="ru-RU" sz="2800" dirty="0">
              <a:solidFill>
                <a:srgbClr val="FFC000"/>
              </a:solidFill>
              <a:latin typeface="Comic Sans MS" pitchFamily="66" charset="0"/>
            </a:endParaRPr>
          </a:p>
        </p:txBody>
      </p:sp>
    </p:spTree>
    <p:extLst>
      <p:ext uri="{BB962C8B-B14F-4D97-AF65-F5344CB8AC3E}">
        <p14:creationId xmlns:p14="http://schemas.microsoft.com/office/powerpoint/2010/main" val="21129668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268760"/>
            <a:ext cx="8784976" cy="5472608"/>
          </a:xfrm>
        </p:spPr>
        <p:txBody>
          <a:bodyPr>
            <a:normAutofit/>
          </a:bodyPr>
          <a:lstStyle/>
          <a:p>
            <a:pPr marL="0" indent="0" algn="ctr">
              <a:buNone/>
            </a:pPr>
            <a:endParaRPr lang="ru-RU" b="1" i="1" dirty="0" smtClean="0">
              <a:solidFill>
                <a:schemeClr val="tx1"/>
              </a:solidFill>
              <a:latin typeface="Comic Sans MS" pitchFamily="66" charset="0"/>
            </a:endParaRPr>
          </a:p>
          <a:p>
            <a:pPr marL="0" indent="0" algn="ctr">
              <a:buNone/>
            </a:pPr>
            <a:r>
              <a:rPr lang="ru-RU" b="1" i="1" dirty="0" smtClean="0">
                <a:solidFill>
                  <a:schemeClr val="tx1"/>
                </a:solidFill>
                <a:latin typeface="Comic Sans MS" pitchFamily="66" charset="0"/>
              </a:rPr>
              <a:t>Мотивация</a:t>
            </a:r>
            <a:r>
              <a:rPr lang="ru-RU" b="1" i="1" dirty="0">
                <a:solidFill>
                  <a:schemeClr val="tx1"/>
                </a:solidFill>
                <a:latin typeface="Comic Sans MS" pitchFamily="66" charset="0"/>
              </a:rPr>
              <a:t> </a:t>
            </a:r>
            <a:r>
              <a:rPr lang="ru-RU" dirty="0">
                <a:solidFill>
                  <a:schemeClr val="tx1"/>
                </a:solidFill>
                <a:latin typeface="Comic Sans MS" pitchFamily="66" charset="0"/>
              </a:rPr>
              <a:t>влияет на содержание непосредственно образовательной деятельности, на то чему и как учить, из содержания непосредственно образовательной деятельности вытекает оценка и подведение итогов непосредственно образовательной деятельности, которые обоснованы мотивацией непосредственно образовательной деятельности</a:t>
            </a:r>
            <a:r>
              <a:rPr lang="ru-RU" dirty="0" smtClean="0">
                <a:solidFill>
                  <a:schemeClr val="tx1"/>
                </a:solidFill>
                <a:latin typeface="Comic Sans MS" pitchFamily="66" charset="0"/>
              </a:rPr>
              <a:t>.</a:t>
            </a:r>
          </a:p>
          <a:p>
            <a:pPr marL="0" indent="0" algn="ctr">
              <a:buNone/>
            </a:pPr>
            <a:r>
              <a:rPr lang="ru-RU" b="1" dirty="0">
                <a:solidFill>
                  <a:schemeClr val="tx1"/>
                </a:solidFill>
                <a:latin typeface="Comic Sans MS" pitchFamily="66" charset="0"/>
              </a:rPr>
              <a:t>Внутренняя мотивация </a:t>
            </a:r>
            <a:r>
              <a:rPr lang="ru-RU" dirty="0">
                <a:solidFill>
                  <a:schemeClr val="tx1"/>
                </a:solidFill>
                <a:latin typeface="Comic Sans MS" pitchFamily="66" charset="0"/>
              </a:rPr>
              <a:t>вызвана познавательным интересом ребёнка: «интересно», «хочу знать (уметь)». Результаты непосредственно образовательной деятельности значительно выше, если она побуждается внутренними мотивами.</a:t>
            </a:r>
          </a:p>
          <a:p>
            <a:endParaRPr lang="ru-RU" sz="2600" dirty="0">
              <a:latin typeface="Comic Sans MS" pitchFamily="66" charset="0"/>
            </a:endParaRPr>
          </a:p>
          <a:p>
            <a:pPr marL="0" indent="0" algn="ctr">
              <a:buNone/>
            </a:pPr>
            <a:endParaRPr lang="ru-RU" dirty="0">
              <a:solidFill>
                <a:schemeClr val="tx1"/>
              </a:solidFill>
            </a:endParaRPr>
          </a:p>
        </p:txBody>
      </p:sp>
      <p:sp>
        <p:nvSpPr>
          <p:cNvPr id="3" name="Заголовок 2"/>
          <p:cNvSpPr>
            <a:spLocks noGrp="1"/>
          </p:cNvSpPr>
          <p:nvPr>
            <p:ph type="title"/>
          </p:nvPr>
        </p:nvSpPr>
        <p:spPr>
          <a:xfrm>
            <a:off x="467544" y="548680"/>
            <a:ext cx="8229600" cy="786416"/>
          </a:xfrm>
        </p:spPr>
        <p:txBody>
          <a:bodyPr>
            <a:normAutofit/>
          </a:bodyPr>
          <a:lstStyle/>
          <a:p>
            <a:r>
              <a:rPr lang="ru-RU" sz="3200" b="1" dirty="0" smtClean="0">
                <a:solidFill>
                  <a:srgbClr val="FFC000"/>
                </a:solidFill>
                <a:effectLst>
                  <a:outerShdw blurRad="38100" dist="38100" dir="2700000" algn="tl">
                    <a:srgbClr val="000000">
                      <a:alpha val="43137"/>
                    </a:srgbClr>
                  </a:outerShdw>
                </a:effectLst>
              </a:rPr>
              <a:t>Мотивация</a:t>
            </a:r>
            <a:endParaRPr lang="ru-RU" sz="3200" dirty="0">
              <a:solidFill>
                <a:srgbClr val="FFC0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175573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204864"/>
            <a:ext cx="8640960" cy="4248472"/>
          </a:xfrm>
        </p:spPr>
        <p:txBody>
          <a:bodyPr>
            <a:normAutofit/>
          </a:bodyPr>
          <a:lstStyle/>
          <a:p>
            <a:pPr marL="0" indent="0" algn="ctr">
              <a:buNone/>
            </a:pPr>
            <a:r>
              <a:rPr lang="ru-RU" b="1" i="1" dirty="0">
                <a:solidFill>
                  <a:schemeClr val="tx1"/>
                </a:solidFill>
                <a:latin typeface="Comic Sans MS" pitchFamily="66" charset="0"/>
              </a:rPr>
              <a:t>Игровая мотивация </a:t>
            </a:r>
            <a:r>
              <a:rPr lang="ru-RU" dirty="0" smtClean="0">
                <a:solidFill>
                  <a:schemeClr val="tx1"/>
                </a:solidFill>
                <a:latin typeface="Comic Sans MS" pitchFamily="66" charset="0"/>
              </a:rPr>
              <a:t>даёт </a:t>
            </a:r>
            <a:r>
              <a:rPr lang="ru-RU" dirty="0">
                <a:solidFill>
                  <a:schemeClr val="tx1"/>
                </a:solidFill>
                <a:latin typeface="Comic Sans MS" pitchFamily="66" charset="0"/>
              </a:rPr>
              <a:t>лучшие результаты, т.к. детям это нравится. Мотивация связана с этапами игровой деятельности, На каждом возрастном этапе, вслед за изменением способов сюжетно-ролевой игры, игровая мотивация должна меняться. </a:t>
            </a:r>
            <a:r>
              <a:rPr lang="ru-RU" b="1" dirty="0">
                <a:solidFill>
                  <a:schemeClr val="tx1"/>
                </a:solidFill>
                <a:latin typeface="Comic Sans MS" pitchFamily="66" charset="0"/>
              </a:rPr>
              <a:t>Воспитатель должен уметь создавать игровую мотивацию с учётом способов построения сюжетно-ролевой игры.</a:t>
            </a:r>
            <a:endParaRPr lang="ru-RU" dirty="0">
              <a:solidFill>
                <a:schemeClr val="tx1"/>
              </a:solidFill>
              <a:latin typeface="Comic Sans MS" pitchFamily="66" charset="0"/>
            </a:endParaRPr>
          </a:p>
          <a:p>
            <a:pPr marL="0" indent="0" algn="ctr">
              <a:buNone/>
            </a:pPr>
            <a:endParaRPr lang="ru-RU" dirty="0">
              <a:solidFill>
                <a:schemeClr val="tx1"/>
              </a:solidFill>
            </a:endParaRPr>
          </a:p>
        </p:txBody>
      </p:sp>
      <p:sp>
        <p:nvSpPr>
          <p:cNvPr id="4" name="Заголовок 2"/>
          <p:cNvSpPr>
            <a:spLocks noGrp="1"/>
          </p:cNvSpPr>
          <p:nvPr>
            <p:ph type="title"/>
          </p:nvPr>
        </p:nvSpPr>
        <p:spPr/>
        <p:txBody>
          <a:bodyPr>
            <a:normAutofit/>
          </a:bodyPr>
          <a:lstStyle/>
          <a:p>
            <a:r>
              <a:rPr lang="ru-RU" sz="3200" b="1" dirty="0" smtClean="0">
                <a:solidFill>
                  <a:srgbClr val="FFC000"/>
                </a:solidFill>
                <a:effectLst>
                  <a:outerShdw blurRad="38100" dist="38100" dir="2700000" algn="tl">
                    <a:srgbClr val="000000">
                      <a:alpha val="43137"/>
                    </a:srgbClr>
                  </a:outerShdw>
                </a:effectLst>
              </a:rPr>
              <a:t>Мотивация</a:t>
            </a:r>
            <a:endParaRPr lang="ru-RU" sz="3200" dirty="0">
              <a:solidFill>
                <a:srgbClr val="FFC0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2541520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988840"/>
            <a:ext cx="8640960" cy="4248472"/>
          </a:xfrm>
        </p:spPr>
        <p:txBody>
          <a:bodyPr>
            <a:normAutofit lnSpcReduction="10000"/>
          </a:bodyPr>
          <a:lstStyle/>
          <a:p>
            <a:pPr marL="0" lvl="0" indent="0" algn="ctr">
              <a:buNone/>
            </a:pPr>
            <a:r>
              <a:rPr lang="ru-RU" dirty="0" smtClean="0">
                <a:solidFill>
                  <a:schemeClr val="tx1"/>
                </a:solidFill>
                <a:latin typeface="Comic Sans MS" pitchFamily="66" charset="0"/>
              </a:rPr>
              <a:t>- учёт </a:t>
            </a:r>
            <a:r>
              <a:rPr lang="ru-RU" dirty="0">
                <a:solidFill>
                  <a:schemeClr val="tx1"/>
                </a:solidFill>
                <a:latin typeface="Comic Sans MS" pitchFamily="66" charset="0"/>
              </a:rPr>
              <a:t>возраста (в старшем возрасте познавательный интерес вытесняет игровую мотивацию);</a:t>
            </a:r>
          </a:p>
          <a:p>
            <a:pPr lvl="0" algn="ctr">
              <a:buFontTx/>
              <a:buChar char="-"/>
            </a:pPr>
            <a:r>
              <a:rPr lang="ru-RU" dirty="0" smtClean="0">
                <a:solidFill>
                  <a:schemeClr val="tx1"/>
                </a:solidFill>
                <a:latin typeface="Comic Sans MS" pitchFamily="66" charset="0"/>
              </a:rPr>
              <a:t>мотивация </a:t>
            </a:r>
            <a:r>
              <a:rPr lang="ru-RU" dirty="0">
                <a:solidFill>
                  <a:schemeClr val="tx1"/>
                </a:solidFill>
                <a:latin typeface="Comic Sans MS" pitchFamily="66" charset="0"/>
              </a:rPr>
              <a:t>должна быть </a:t>
            </a:r>
            <a:r>
              <a:rPr lang="ru-RU" i="1" dirty="0">
                <a:solidFill>
                  <a:schemeClr val="tx1"/>
                </a:solidFill>
                <a:latin typeface="Comic Sans MS" pitchFamily="66" charset="0"/>
              </a:rPr>
              <a:t>экономной </a:t>
            </a:r>
            <a:r>
              <a:rPr lang="ru-RU" dirty="0">
                <a:solidFill>
                  <a:schemeClr val="tx1"/>
                </a:solidFill>
                <a:latin typeface="Comic Sans MS" pitchFamily="66" charset="0"/>
              </a:rPr>
              <a:t>(2-3 мин), </a:t>
            </a:r>
            <a:endParaRPr lang="ru-RU" dirty="0" smtClean="0">
              <a:solidFill>
                <a:schemeClr val="tx1"/>
              </a:solidFill>
              <a:latin typeface="Comic Sans MS" pitchFamily="66" charset="0"/>
            </a:endParaRPr>
          </a:p>
          <a:p>
            <a:pPr marL="0" lvl="0" indent="0" algn="ctr">
              <a:buNone/>
            </a:pPr>
            <a:r>
              <a:rPr lang="ru-RU" dirty="0" smtClean="0">
                <a:solidFill>
                  <a:schemeClr val="tx1"/>
                </a:solidFill>
                <a:latin typeface="Comic Sans MS" pitchFamily="66" charset="0"/>
              </a:rPr>
              <a:t>она </a:t>
            </a:r>
            <a:r>
              <a:rPr lang="ru-RU" dirty="0">
                <a:solidFill>
                  <a:schemeClr val="tx1"/>
                </a:solidFill>
                <a:latin typeface="Comic Sans MS" pitchFamily="66" charset="0"/>
              </a:rPr>
              <a:t>не должна доминировать, иначе теряется познавательный интерес;</a:t>
            </a:r>
          </a:p>
          <a:p>
            <a:pPr marL="0" lvl="0" indent="0" algn="ctr">
              <a:buNone/>
            </a:pPr>
            <a:r>
              <a:rPr lang="ru-RU" dirty="0" smtClean="0">
                <a:solidFill>
                  <a:schemeClr val="tx1"/>
                </a:solidFill>
                <a:latin typeface="Comic Sans MS" pitchFamily="66" charset="0"/>
              </a:rPr>
              <a:t>- завершённость </a:t>
            </a:r>
            <a:r>
              <a:rPr lang="ru-RU" dirty="0">
                <a:solidFill>
                  <a:schemeClr val="tx1"/>
                </a:solidFill>
                <a:latin typeface="Comic Sans MS" pitchFamily="66" charset="0"/>
              </a:rPr>
              <a:t>ситуации, персонаж должен проявляться в течение непосредственно образовательной деятельности.</a:t>
            </a:r>
          </a:p>
          <a:p>
            <a:pPr marL="0" indent="0" algn="ctr">
              <a:buNone/>
            </a:pPr>
            <a:endParaRPr lang="ru-RU" i="1" dirty="0" smtClean="0">
              <a:solidFill>
                <a:schemeClr val="tx1"/>
              </a:solidFill>
              <a:latin typeface="Comic Sans MS" pitchFamily="66" charset="0"/>
            </a:endParaRPr>
          </a:p>
          <a:p>
            <a:pPr marL="0" indent="0" algn="ctr">
              <a:buNone/>
            </a:pPr>
            <a:r>
              <a:rPr lang="ru-RU" i="1" dirty="0" smtClean="0">
                <a:solidFill>
                  <a:schemeClr val="tx1"/>
                </a:solidFill>
                <a:latin typeface="Comic Sans MS" pitchFamily="66" charset="0"/>
              </a:rPr>
              <a:t>используя </a:t>
            </a:r>
            <a:r>
              <a:rPr lang="ru-RU" i="1" dirty="0">
                <a:solidFill>
                  <a:schemeClr val="tx1"/>
                </a:solidFill>
                <a:latin typeface="Comic Sans MS" pitchFamily="66" charset="0"/>
              </a:rPr>
              <a:t>игровую мотивации воспитателю необходимо </a:t>
            </a:r>
            <a:r>
              <a:rPr lang="ru-RU" b="1" i="1" dirty="0">
                <a:solidFill>
                  <a:schemeClr val="tx1"/>
                </a:solidFill>
                <a:latin typeface="Comic Sans MS" pitchFamily="66" charset="0"/>
              </a:rPr>
              <a:t>принять позицию «равного» партнёра.</a:t>
            </a:r>
            <a:endParaRPr lang="ru-RU" i="1" dirty="0">
              <a:solidFill>
                <a:schemeClr val="tx1"/>
              </a:solidFill>
              <a:latin typeface="Comic Sans MS" pitchFamily="66" charset="0"/>
            </a:endParaRPr>
          </a:p>
          <a:p>
            <a:pPr marL="0" indent="0" algn="ctr">
              <a:buNone/>
            </a:pPr>
            <a:endParaRPr lang="ru-RU" dirty="0">
              <a:solidFill>
                <a:schemeClr val="tx1"/>
              </a:solidFill>
            </a:endParaRPr>
          </a:p>
        </p:txBody>
      </p:sp>
      <p:sp>
        <p:nvSpPr>
          <p:cNvPr id="3" name="Заголовок 2"/>
          <p:cNvSpPr>
            <a:spLocks noGrp="1"/>
          </p:cNvSpPr>
          <p:nvPr>
            <p:ph type="title"/>
          </p:nvPr>
        </p:nvSpPr>
        <p:spPr>
          <a:xfrm>
            <a:off x="395536" y="620688"/>
            <a:ext cx="8229600" cy="786416"/>
          </a:xfrm>
        </p:spPr>
        <p:txBody>
          <a:bodyPr>
            <a:noAutofit/>
          </a:bodyPr>
          <a:lstStyle/>
          <a:p>
            <a:r>
              <a:rPr lang="ru-RU" sz="3000" b="1" dirty="0">
                <a:solidFill>
                  <a:srgbClr val="FFFF00"/>
                </a:solidFill>
                <a:latin typeface="Comic Sans MS" pitchFamily="66" charset="0"/>
              </a:rPr>
              <a:t>Правила построения мотивации:</a:t>
            </a:r>
            <a:r>
              <a:rPr lang="ru-RU" sz="3000" dirty="0">
                <a:solidFill>
                  <a:srgbClr val="FFFF00"/>
                </a:solidFill>
              </a:rPr>
              <a:t/>
            </a:r>
            <a:br>
              <a:rPr lang="ru-RU" sz="3000" dirty="0">
                <a:solidFill>
                  <a:srgbClr val="FFFF00"/>
                </a:solidFill>
              </a:rPr>
            </a:br>
            <a:endParaRPr lang="ru-RU" sz="3000" dirty="0">
              <a:solidFill>
                <a:srgbClr val="FFFF00"/>
              </a:solidFill>
              <a:latin typeface="Comic Sans MS" pitchFamily="66" charset="0"/>
            </a:endParaRPr>
          </a:p>
        </p:txBody>
      </p:sp>
    </p:spTree>
    <p:extLst>
      <p:ext uri="{BB962C8B-B14F-4D97-AF65-F5344CB8AC3E}">
        <p14:creationId xmlns:p14="http://schemas.microsoft.com/office/powerpoint/2010/main" val="11493951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628800"/>
            <a:ext cx="8640960" cy="5040560"/>
          </a:xfrm>
        </p:spPr>
        <p:txBody>
          <a:bodyPr>
            <a:noAutofit/>
          </a:bodyPr>
          <a:lstStyle/>
          <a:p>
            <a:pPr marL="0" indent="0">
              <a:buNone/>
            </a:pPr>
            <a:r>
              <a:rPr lang="ru-RU" sz="1800" b="1" i="1" dirty="0" smtClean="0">
                <a:solidFill>
                  <a:schemeClr val="tx1"/>
                </a:solidFill>
                <a:latin typeface="Comic Sans MS" pitchFamily="66" charset="0"/>
              </a:rPr>
              <a:t>Младший возраст – </a:t>
            </a:r>
            <a:r>
              <a:rPr lang="ru-RU" sz="1800" dirty="0" smtClean="0">
                <a:solidFill>
                  <a:schemeClr val="tx1"/>
                </a:solidFill>
                <a:latin typeface="Comic Sans MS" pitchFamily="66" charset="0"/>
              </a:rPr>
              <a:t>мотивация в самом материале, поэтому нет смысла приглашать Незнайку! Мотивации и так достаточно! У  каждого ребёнка свой материал – это важно! Материал сам ставит задачу! Проблема в том, чтобы успеть замотивировать, пока они сами не начали с ним действовать.</a:t>
            </a:r>
          </a:p>
          <a:p>
            <a:pPr marL="0" indent="0">
              <a:buNone/>
            </a:pPr>
            <a:r>
              <a:rPr lang="ru-RU" sz="1800" b="1" i="1" dirty="0" smtClean="0">
                <a:solidFill>
                  <a:schemeClr val="tx1"/>
                </a:solidFill>
                <a:latin typeface="Comic Sans MS" pitchFamily="66" charset="0"/>
              </a:rPr>
              <a:t>Средняя группа – </a:t>
            </a:r>
            <a:r>
              <a:rPr lang="ru-RU" sz="1800" dirty="0" smtClean="0">
                <a:solidFill>
                  <a:schemeClr val="tx1"/>
                </a:solidFill>
                <a:latin typeface="Comic Sans MS" pitchFamily="66" charset="0"/>
              </a:rPr>
              <a:t>можно привести персонаж, т.к. в этом возрасте детьми уже освоены роли.</a:t>
            </a:r>
          </a:p>
          <a:p>
            <a:pPr marL="0" indent="0">
              <a:buNone/>
            </a:pPr>
            <a:r>
              <a:rPr lang="ru-RU" sz="1800" b="1" i="1" dirty="0" smtClean="0">
                <a:solidFill>
                  <a:schemeClr val="tx1"/>
                </a:solidFill>
                <a:latin typeface="Comic Sans MS" pitchFamily="66" charset="0"/>
              </a:rPr>
              <a:t>Старшая группа – </a:t>
            </a:r>
            <a:r>
              <a:rPr lang="ru-RU" sz="1800" dirty="0" smtClean="0">
                <a:solidFill>
                  <a:schemeClr val="tx1"/>
                </a:solidFill>
                <a:latin typeface="Comic Sans MS" pitchFamily="66" charset="0"/>
              </a:rPr>
              <a:t>(сюжеты, </a:t>
            </a:r>
            <a:r>
              <a:rPr lang="ru-RU" sz="1800" dirty="0" err="1" smtClean="0">
                <a:solidFill>
                  <a:schemeClr val="tx1"/>
                </a:solidFill>
                <a:latin typeface="Comic Sans MS" pitchFamily="66" charset="0"/>
              </a:rPr>
              <a:t>сюжетосложения</a:t>
            </a:r>
            <a:r>
              <a:rPr lang="ru-RU" sz="1800" dirty="0" smtClean="0">
                <a:solidFill>
                  <a:schemeClr val="tx1"/>
                </a:solidFill>
                <a:latin typeface="Comic Sans MS" pitchFamily="66" charset="0"/>
              </a:rPr>
              <a:t>) – главное не персонажи, а сюжеты (передал письмо, самого персонажа нет, а есть письмо). Сюжеты могут быть продолжительными (путешествие на машине времени). В ходе непосредственно образовательной деятельности может использоваться небольшая атрибутика, установленные роли, меняющиеся роли.</a:t>
            </a:r>
          </a:p>
          <a:p>
            <a:pPr marL="0" indent="0">
              <a:buNone/>
            </a:pPr>
            <a:r>
              <a:rPr lang="ru-RU" sz="1800" b="1" i="1" dirty="0" smtClean="0">
                <a:solidFill>
                  <a:schemeClr val="tx1"/>
                </a:solidFill>
                <a:latin typeface="Comic Sans MS" pitchFamily="66" charset="0"/>
              </a:rPr>
              <a:t>Подготовительная группа – </a:t>
            </a:r>
            <a:r>
              <a:rPr lang="ru-RU" sz="1800" dirty="0" smtClean="0">
                <a:solidFill>
                  <a:schemeClr val="tx1"/>
                </a:solidFill>
                <a:latin typeface="Comic Sans MS" pitchFamily="66" charset="0"/>
              </a:rPr>
              <a:t>игры с правилами, дети следят за выполнением правил. Используется игра-соревнование с установкой на выигрыш (используются фишки). Дать возможность каждому ребёнку побывать в ситуации выигрыша и проигрыша.</a:t>
            </a:r>
          </a:p>
          <a:p>
            <a:pPr marL="0" indent="0" algn="ctr">
              <a:buNone/>
            </a:pPr>
            <a:r>
              <a:rPr lang="ru-RU" sz="1800" dirty="0" smtClean="0">
                <a:solidFill>
                  <a:schemeClr val="tx1"/>
                </a:solidFill>
                <a:latin typeface="Comic Sans MS" pitchFamily="66" charset="0"/>
              </a:rPr>
              <a:t>При отсутствии мотивации, нет развития логики.</a:t>
            </a:r>
          </a:p>
          <a:p>
            <a:pPr marL="0" indent="0" algn="ctr">
              <a:buNone/>
            </a:pPr>
            <a:endParaRPr lang="ru-RU" sz="1800" dirty="0">
              <a:solidFill>
                <a:schemeClr val="tx1"/>
              </a:solidFill>
              <a:latin typeface="Comic Sans MS" pitchFamily="66" charset="0"/>
            </a:endParaRPr>
          </a:p>
        </p:txBody>
      </p:sp>
      <p:sp>
        <p:nvSpPr>
          <p:cNvPr id="3" name="Заголовок 2"/>
          <p:cNvSpPr>
            <a:spLocks noGrp="1"/>
          </p:cNvSpPr>
          <p:nvPr>
            <p:ph type="title"/>
          </p:nvPr>
        </p:nvSpPr>
        <p:spPr>
          <a:xfrm>
            <a:off x="467544" y="548680"/>
            <a:ext cx="8229600" cy="936104"/>
          </a:xfrm>
        </p:spPr>
        <p:txBody>
          <a:bodyPr>
            <a:noAutofit/>
          </a:bodyPr>
          <a:lstStyle/>
          <a:p>
            <a:r>
              <a:rPr lang="ru-RU" sz="2800" b="1" dirty="0">
                <a:solidFill>
                  <a:srgbClr val="FFC000"/>
                </a:solidFill>
                <a:latin typeface="Comic Sans MS" pitchFamily="66" charset="0"/>
              </a:rPr>
              <a:t>Особенности работы по созданию игровой мотивации </a:t>
            </a:r>
            <a:r>
              <a:rPr lang="ru-RU" sz="2800" b="1" dirty="0" smtClean="0">
                <a:solidFill>
                  <a:srgbClr val="FFC000"/>
                </a:solidFill>
                <a:latin typeface="Comic Sans MS" pitchFamily="66" charset="0"/>
              </a:rPr>
              <a:t>на разных </a:t>
            </a:r>
            <a:r>
              <a:rPr lang="ru-RU" sz="2800" b="1" dirty="0">
                <a:solidFill>
                  <a:srgbClr val="FFC000"/>
                </a:solidFill>
                <a:latin typeface="Comic Sans MS" pitchFamily="66" charset="0"/>
              </a:rPr>
              <a:t>возрастных этапах:</a:t>
            </a:r>
            <a:r>
              <a:rPr lang="ru-RU" sz="2800" dirty="0">
                <a:solidFill>
                  <a:srgbClr val="FFC000"/>
                </a:solidFill>
                <a:latin typeface="Comic Sans MS" pitchFamily="66" charset="0"/>
              </a:rPr>
              <a:t/>
            </a:r>
            <a:br>
              <a:rPr lang="ru-RU" sz="2800" dirty="0">
                <a:solidFill>
                  <a:srgbClr val="FFC000"/>
                </a:solidFill>
                <a:latin typeface="Comic Sans MS" pitchFamily="66" charset="0"/>
              </a:rPr>
            </a:br>
            <a:endParaRPr lang="ru-RU" sz="2800" dirty="0">
              <a:solidFill>
                <a:srgbClr val="FFC000"/>
              </a:solidFill>
              <a:latin typeface="Comic Sans MS" pitchFamily="66" charset="0"/>
            </a:endParaRPr>
          </a:p>
        </p:txBody>
      </p:sp>
    </p:spTree>
    <p:extLst>
      <p:ext uri="{BB962C8B-B14F-4D97-AF65-F5344CB8AC3E}">
        <p14:creationId xmlns:p14="http://schemas.microsoft.com/office/powerpoint/2010/main" val="25323847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988840"/>
            <a:ext cx="8640960" cy="4464496"/>
          </a:xfrm>
        </p:spPr>
        <p:txBody>
          <a:bodyPr>
            <a:normAutofit/>
          </a:bodyPr>
          <a:lstStyle/>
          <a:p>
            <a:pPr marL="0" indent="0" algn="ctr">
              <a:buNone/>
            </a:pPr>
            <a:r>
              <a:rPr lang="ru-RU" dirty="0" smtClean="0">
                <a:solidFill>
                  <a:schemeClr val="tx1"/>
                </a:solidFill>
                <a:latin typeface="Comic Sans MS" pitchFamily="66" charset="0"/>
              </a:rPr>
              <a:t>Планирование </a:t>
            </a:r>
            <a:r>
              <a:rPr lang="ru-RU" dirty="0">
                <a:solidFill>
                  <a:schemeClr val="tx1"/>
                </a:solidFill>
                <a:latin typeface="Comic Sans MS" pitchFamily="66" charset="0"/>
              </a:rPr>
              <a:t>результативности </a:t>
            </a:r>
            <a:r>
              <a:rPr lang="ru-RU" dirty="0" smtClean="0">
                <a:solidFill>
                  <a:schemeClr val="tx1"/>
                </a:solidFill>
                <a:latin typeface="Comic Sans MS" pitchFamily="66" charset="0"/>
              </a:rPr>
              <a:t>организованной </a:t>
            </a:r>
            <a:r>
              <a:rPr lang="ru-RU" dirty="0">
                <a:solidFill>
                  <a:schemeClr val="tx1"/>
                </a:solidFill>
                <a:latin typeface="Comic Sans MS" pitchFamily="66" charset="0"/>
              </a:rPr>
              <a:t>образовательной деятельности предусматривает:</a:t>
            </a:r>
          </a:p>
          <a:p>
            <a:pPr marL="0" indent="0">
              <a:buNone/>
            </a:pPr>
            <a:endParaRPr lang="ru-RU" dirty="0" smtClean="0">
              <a:solidFill>
                <a:schemeClr val="tx1"/>
              </a:solidFill>
              <a:latin typeface="Comic Sans MS" pitchFamily="66" charset="0"/>
            </a:endParaRPr>
          </a:p>
          <a:p>
            <a:pPr marL="0" indent="0">
              <a:buNone/>
            </a:pPr>
            <a:r>
              <a:rPr lang="ru-RU" dirty="0" smtClean="0">
                <a:solidFill>
                  <a:schemeClr val="tx1"/>
                </a:solidFill>
                <a:latin typeface="Comic Sans MS" pitchFamily="66" charset="0"/>
              </a:rPr>
              <a:t>1</a:t>
            </a:r>
            <a:r>
              <a:rPr lang="ru-RU" dirty="0">
                <a:solidFill>
                  <a:schemeClr val="tx1"/>
                </a:solidFill>
                <a:latin typeface="Comic Sans MS" pitchFamily="66" charset="0"/>
              </a:rPr>
              <a:t>. Обобщение полученных знаний и умений, оценку их освоенности.</a:t>
            </a:r>
          </a:p>
          <a:p>
            <a:pPr marL="0" indent="0">
              <a:buNone/>
            </a:pPr>
            <a:r>
              <a:rPr lang="ru-RU" dirty="0">
                <a:solidFill>
                  <a:schemeClr val="tx1"/>
                </a:solidFill>
                <a:latin typeface="Comic Sans MS" pitchFamily="66" charset="0"/>
              </a:rPr>
              <a:t>2. Анализ результатов групповой и индивидуальной работы.</a:t>
            </a:r>
          </a:p>
          <a:p>
            <a:pPr marL="0" indent="0">
              <a:buNone/>
            </a:pPr>
            <a:r>
              <a:rPr lang="ru-RU" dirty="0">
                <a:solidFill>
                  <a:schemeClr val="tx1"/>
                </a:solidFill>
                <a:latin typeface="Comic Sans MS" pitchFamily="66" charset="0"/>
              </a:rPr>
              <a:t>3. Внимание к процессу выполнения заданий, а не только к результату.</a:t>
            </a:r>
          </a:p>
          <a:p>
            <a:pPr marL="0" indent="0" algn="ctr">
              <a:buNone/>
            </a:pPr>
            <a:endParaRPr lang="ru-RU" dirty="0">
              <a:solidFill>
                <a:schemeClr val="tx1"/>
              </a:solidFill>
            </a:endParaRPr>
          </a:p>
        </p:txBody>
      </p:sp>
      <p:sp>
        <p:nvSpPr>
          <p:cNvPr id="3" name="Заголовок 2"/>
          <p:cNvSpPr>
            <a:spLocks noGrp="1"/>
          </p:cNvSpPr>
          <p:nvPr>
            <p:ph type="title"/>
          </p:nvPr>
        </p:nvSpPr>
        <p:spPr>
          <a:xfrm>
            <a:off x="467544" y="620688"/>
            <a:ext cx="8229600" cy="930432"/>
          </a:xfrm>
        </p:spPr>
        <p:txBody>
          <a:bodyPr>
            <a:noAutofit/>
          </a:bodyPr>
          <a:lstStyle/>
          <a:p>
            <a:r>
              <a:rPr lang="ru-RU" sz="2800" b="1" dirty="0">
                <a:solidFill>
                  <a:srgbClr val="FFFF00"/>
                </a:solidFill>
                <a:latin typeface="Comic Sans MS" pitchFamily="66" charset="0"/>
              </a:rPr>
              <a:t>Оценка </a:t>
            </a:r>
            <a:r>
              <a:rPr lang="ru-RU" sz="2800" b="1" dirty="0" smtClean="0">
                <a:solidFill>
                  <a:srgbClr val="FFFF00"/>
                </a:solidFill>
                <a:latin typeface="Comic Sans MS" pitchFamily="66" charset="0"/>
              </a:rPr>
              <a:t>результата</a:t>
            </a:r>
            <a:endParaRPr lang="ru-RU" sz="2800" dirty="0">
              <a:solidFill>
                <a:srgbClr val="FFFF00"/>
              </a:solidFill>
              <a:latin typeface="Comic Sans MS" pitchFamily="66" charset="0"/>
            </a:endParaRPr>
          </a:p>
        </p:txBody>
      </p:sp>
    </p:spTree>
    <p:extLst>
      <p:ext uri="{BB962C8B-B14F-4D97-AF65-F5344CB8AC3E}">
        <p14:creationId xmlns:p14="http://schemas.microsoft.com/office/powerpoint/2010/main" val="2127728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204864"/>
            <a:ext cx="8640960" cy="4248472"/>
          </a:xfrm>
        </p:spPr>
        <p:txBody>
          <a:bodyPr>
            <a:normAutofit/>
          </a:bodyPr>
          <a:lstStyle/>
          <a:p>
            <a:pPr marL="0" indent="0" algn="ctr">
              <a:buNone/>
            </a:pPr>
            <a:r>
              <a:rPr lang="ru-RU" sz="4400" dirty="0" smtClean="0">
                <a:solidFill>
                  <a:srgbClr val="FF0000"/>
                </a:solidFill>
                <a:latin typeface="Comic Sans MS" pitchFamily="66" charset="0"/>
              </a:rPr>
              <a:t>Спасибо за внимание!</a:t>
            </a:r>
            <a:endParaRPr lang="ru-RU" sz="4400" dirty="0">
              <a:solidFill>
                <a:srgbClr val="FF0000"/>
              </a:solidFill>
              <a:latin typeface="Comic Sans MS" pitchFamily="66"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393295"/>
            <a:ext cx="4320480" cy="2857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629934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869160"/>
            <a:ext cx="8496944" cy="1780108"/>
          </a:xfrm>
        </p:spPr>
        <p:txBody>
          <a:bodyPr>
            <a:noAutofit/>
          </a:bodyPr>
          <a:lstStyle/>
          <a:p>
            <a:r>
              <a:rPr lang="ru-RU" sz="2400" i="1" dirty="0">
                <a:latin typeface="Comic Sans MS" pitchFamily="66" charset="0"/>
              </a:rPr>
              <a:t/>
            </a:r>
            <a:br>
              <a:rPr lang="ru-RU" sz="2400" i="1" dirty="0">
                <a:latin typeface="Comic Sans MS" pitchFamily="66" charset="0"/>
              </a:rPr>
            </a:br>
            <a:endParaRPr lang="ru-RU" sz="2400" i="1" dirty="0">
              <a:solidFill>
                <a:srgbClr val="FFFF00"/>
              </a:solidFill>
              <a:effectLst>
                <a:outerShdw blurRad="38100" dist="38100" dir="2700000" algn="tl">
                  <a:srgbClr val="000000">
                    <a:alpha val="43137"/>
                  </a:srgbClr>
                </a:outerShdw>
              </a:effectLst>
              <a:latin typeface="Comic Sans MS" pitchFamily="66" charset="0"/>
            </a:endParaRPr>
          </a:p>
        </p:txBody>
      </p:sp>
      <p:sp>
        <p:nvSpPr>
          <p:cNvPr id="3" name="Прямоугольник 2"/>
          <p:cNvSpPr/>
          <p:nvPr/>
        </p:nvSpPr>
        <p:spPr>
          <a:xfrm>
            <a:off x="165658" y="759470"/>
            <a:ext cx="8784976" cy="5693866"/>
          </a:xfrm>
          <a:prstGeom prst="rect">
            <a:avLst/>
          </a:prstGeom>
        </p:spPr>
        <p:txBody>
          <a:bodyPr wrap="square">
            <a:spAutoFit/>
          </a:bodyPr>
          <a:lstStyle/>
          <a:p>
            <a:pPr algn="ctr"/>
            <a:r>
              <a:rPr lang="ru-RU" sz="2800" b="1" dirty="0">
                <a:solidFill>
                  <a:srgbClr val="FFC000"/>
                </a:solidFill>
                <a:effectLst>
                  <a:outerShdw blurRad="38100" dist="38100" dir="2700000" algn="tl">
                    <a:srgbClr val="000000">
                      <a:alpha val="43137"/>
                    </a:srgbClr>
                  </a:outerShdw>
                </a:effectLst>
                <a:latin typeface="Comic Sans MS" pitchFamily="66" charset="0"/>
              </a:rPr>
              <a:t>Цели </a:t>
            </a:r>
            <a:r>
              <a:rPr lang="ru-RU" sz="2800" b="1" dirty="0">
                <a:solidFill>
                  <a:srgbClr val="FFC000"/>
                </a:solidFill>
                <a:effectLst>
                  <a:outerShdw blurRad="38100" dist="38100" dir="2700000" algn="tl">
                    <a:srgbClr val="000000">
                      <a:alpha val="43137"/>
                    </a:srgbClr>
                  </a:outerShdw>
                </a:effectLst>
                <a:latin typeface="Comic Sans MS" pitchFamily="66" charset="0"/>
              </a:rPr>
              <a:t>О</a:t>
            </a:r>
            <a:r>
              <a:rPr lang="ru-RU" sz="2800" b="1" dirty="0" smtClean="0">
                <a:solidFill>
                  <a:srgbClr val="FFC000"/>
                </a:solidFill>
                <a:effectLst>
                  <a:outerShdw blurRad="38100" dist="38100" dir="2700000" algn="tl">
                    <a:srgbClr val="000000">
                      <a:alpha val="43137"/>
                    </a:srgbClr>
                  </a:outerShdw>
                </a:effectLst>
                <a:latin typeface="Comic Sans MS" pitchFamily="66" charset="0"/>
              </a:rPr>
              <a:t>ОД</a:t>
            </a:r>
            <a:endParaRPr lang="ru-RU" sz="2800" b="1" dirty="0" smtClean="0">
              <a:solidFill>
                <a:srgbClr val="FFC000"/>
              </a:solidFill>
              <a:effectLst>
                <a:outerShdw blurRad="38100" dist="38100" dir="2700000" algn="tl">
                  <a:srgbClr val="000000">
                    <a:alpha val="43137"/>
                  </a:srgbClr>
                </a:outerShdw>
              </a:effectLst>
              <a:latin typeface="Comic Sans MS" pitchFamily="66" charset="0"/>
            </a:endParaRPr>
          </a:p>
          <a:p>
            <a:pPr algn="ctr"/>
            <a:endParaRPr lang="ru-RU" sz="2400" dirty="0" smtClean="0">
              <a:latin typeface="Comic Sans MS" pitchFamily="66" charset="0"/>
            </a:endParaRPr>
          </a:p>
          <a:p>
            <a:pPr algn="ctr"/>
            <a:r>
              <a:rPr lang="ru-RU" sz="2400" dirty="0" smtClean="0">
                <a:latin typeface="Comic Sans MS" pitchFamily="66" charset="0"/>
              </a:rPr>
              <a:t>При </a:t>
            </a:r>
            <a:r>
              <a:rPr lang="ru-RU" sz="2400" dirty="0">
                <a:latin typeface="Comic Sans MS" pitchFamily="66" charset="0"/>
              </a:rPr>
              <a:t>постановке целей полезно </a:t>
            </a:r>
            <a:r>
              <a:rPr lang="ru-RU" sz="2400" dirty="0" smtClean="0">
                <a:latin typeface="Comic Sans MS" pitchFamily="66" charset="0"/>
              </a:rPr>
              <a:t>учитывать следующие</a:t>
            </a:r>
            <a:r>
              <a:rPr lang="ru-RU" sz="2400" b="1" i="1" dirty="0">
                <a:latin typeface="Comic Sans MS" pitchFamily="66" charset="0"/>
              </a:rPr>
              <a:t> требования:</a:t>
            </a:r>
            <a:endParaRPr lang="ru-RU" sz="2400" dirty="0">
              <a:latin typeface="Comic Sans MS" pitchFamily="66" charset="0"/>
            </a:endParaRPr>
          </a:p>
          <a:p>
            <a:pPr marL="342900" lvl="0" indent="-342900" algn="ctr">
              <a:buFontTx/>
              <a:buChar char="-"/>
            </a:pPr>
            <a:r>
              <a:rPr lang="ru-RU" sz="2400" dirty="0" smtClean="0">
                <a:latin typeface="Comic Sans MS" pitchFamily="66" charset="0"/>
              </a:rPr>
              <a:t>Главным </a:t>
            </a:r>
            <a:r>
              <a:rPr lang="ru-RU" sz="2400" dirty="0">
                <a:latin typeface="Comic Sans MS" pitchFamily="66" charset="0"/>
              </a:rPr>
              <a:t>основанием постановки целей </a:t>
            </a:r>
            <a:r>
              <a:rPr lang="ru-RU" sz="2400" dirty="0">
                <a:latin typeface="Comic Sans MS" pitchFamily="66" charset="0"/>
              </a:rPr>
              <a:t>О</a:t>
            </a:r>
            <a:r>
              <a:rPr lang="ru-RU" sz="2400" dirty="0" smtClean="0">
                <a:latin typeface="Comic Sans MS" pitchFamily="66" charset="0"/>
              </a:rPr>
              <a:t>ОД </a:t>
            </a:r>
            <a:r>
              <a:rPr lang="ru-RU" sz="2400" dirty="0">
                <a:latin typeface="Comic Sans MS" pitchFamily="66" charset="0"/>
              </a:rPr>
              <a:t>должны служить анализ имеющихся потребностей и проблем на данном этапе реализации программы, с одной стороны и анализ возможностей, средств, ресурсов </a:t>
            </a:r>
            <a:r>
              <a:rPr lang="ru-RU" sz="2400" dirty="0" smtClean="0">
                <a:latin typeface="Comic Sans MS" pitchFamily="66" charset="0"/>
              </a:rPr>
              <a:t>(</a:t>
            </a:r>
            <a:r>
              <a:rPr lang="ru-RU" sz="2400" dirty="0">
                <a:latin typeface="Comic Sans MS" pitchFamily="66" charset="0"/>
              </a:rPr>
              <a:t>в </a:t>
            </a:r>
            <a:r>
              <a:rPr lang="ru-RU" sz="2400" dirty="0" err="1">
                <a:latin typeface="Comic Sans MS" pitchFamily="66" charset="0"/>
              </a:rPr>
              <a:t>т.ч</a:t>
            </a:r>
            <a:r>
              <a:rPr lang="ru-RU" sz="2400" dirty="0">
                <a:latin typeface="Comic Sans MS" pitchFamily="66" charset="0"/>
              </a:rPr>
              <a:t>. временных), с другой.</a:t>
            </a:r>
          </a:p>
          <a:p>
            <a:pPr lvl="0" algn="ctr"/>
            <a:r>
              <a:rPr lang="ru-RU" sz="2400" dirty="0" smtClean="0">
                <a:latin typeface="Comic Sans MS" pitchFamily="66" charset="0"/>
              </a:rPr>
              <a:t>- Цели </a:t>
            </a:r>
            <a:r>
              <a:rPr lang="ru-RU" sz="2400" dirty="0">
                <a:latin typeface="Comic Sans MS" pitchFamily="66" charset="0"/>
              </a:rPr>
              <a:t>должны быть актуальными, т.е. отвечающими наиболее значимым проблемам.</a:t>
            </a:r>
          </a:p>
          <a:p>
            <a:pPr marL="342900" lvl="0" indent="-342900" algn="ctr">
              <a:buFontTx/>
              <a:buChar char="-"/>
            </a:pPr>
            <a:r>
              <a:rPr lang="ru-RU" sz="2400" dirty="0" smtClean="0">
                <a:latin typeface="Comic Sans MS" pitchFamily="66" charset="0"/>
              </a:rPr>
              <a:t>Цели </a:t>
            </a:r>
            <a:r>
              <a:rPr lang="ru-RU" sz="2400" dirty="0">
                <a:latin typeface="Comic Sans MS" pitchFamily="66" charset="0"/>
              </a:rPr>
              <a:t>должны быть напряжёнными, но и реальными, т.е. находиться в зоне ближайшего развития ребёнка</a:t>
            </a:r>
            <a:r>
              <a:rPr lang="ru-RU" sz="2400" dirty="0" smtClean="0">
                <a:latin typeface="Comic Sans MS" pitchFamily="66" charset="0"/>
              </a:rPr>
              <a:t>.</a:t>
            </a:r>
          </a:p>
          <a:p>
            <a:pPr lvl="0" algn="ctr"/>
            <a:r>
              <a:rPr lang="ru-RU" sz="2400" dirty="0" smtClean="0">
                <a:latin typeface="Comic Sans MS" pitchFamily="66" charset="0"/>
              </a:rPr>
              <a:t>- Цели должны иметь мотивирующий, стимулирующий характер.</a:t>
            </a:r>
          </a:p>
        </p:txBody>
      </p:sp>
    </p:spTree>
    <p:extLst>
      <p:ext uri="{BB962C8B-B14F-4D97-AF65-F5344CB8AC3E}">
        <p14:creationId xmlns:p14="http://schemas.microsoft.com/office/powerpoint/2010/main" val="1873253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869160"/>
            <a:ext cx="8496944" cy="1780108"/>
          </a:xfrm>
        </p:spPr>
        <p:txBody>
          <a:bodyPr>
            <a:noAutofit/>
          </a:bodyPr>
          <a:lstStyle/>
          <a:p>
            <a:r>
              <a:rPr lang="ru-RU" sz="2400" i="1" dirty="0">
                <a:latin typeface="Comic Sans MS" pitchFamily="66" charset="0"/>
              </a:rPr>
              <a:t/>
            </a:r>
            <a:br>
              <a:rPr lang="ru-RU" sz="2400" i="1" dirty="0">
                <a:latin typeface="Comic Sans MS" pitchFamily="66" charset="0"/>
              </a:rPr>
            </a:br>
            <a:endParaRPr lang="ru-RU" sz="2400" i="1" dirty="0">
              <a:solidFill>
                <a:srgbClr val="FFFF00"/>
              </a:solidFill>
              <a:effectLst>
                <a:outerShdw blurRad="38100" dist="38100" dir="2700000" algn="tl">
                  <a:srgbClr val="000000">
                    <a:alpha val="43137"/>
                  </a:srgbClr>
                </a:outerShdw>
              </a:effectLst>
              <a:latin typeface="Comic Sans MS" pitchFamily="66" charset="0"/>
            </a:endParaRPr>
          </a:p>
        </p:txBody>
      </p:sp>
      <p:sp>
        <p:nvSpPr>
          <p:cNvPr id="3" name="Прямоугольник 2"/>
          <p:cNvSpPr/>
          <p:nvPr/>
        </p:nvSpPr>
        <p:spPr>
          <a:xfrm>
            <a:off x="234039" y="534734"/>
            <a:ext cx="8640960" cy="6340197"/>
          </a:xfrm>
          <a:prstGeom prst="rect">
            <a:avLst/>
          </a:prstGeom>
        </p:spPr>
        <p:txBody>
          <a:bodyPr wrap="square">
            <a:spAutoFit/>
          </a:bodyPr>
          <a:lstStyle/>
          <a:p>
            <a:pPr algn="ctr"/>
            <a:r>
              <a:rPr lang="ru-RU" sz="2800" b="1" dirty="0" smtClean="0">
                <a:solidFill>
                  <a:srgbClr val="FFC000"/>
                </a:solidFill>
                <a:effectLst>
                  <a:outerShdw blurRad="38100" dist="38100" dir="2700000" algn="tl">
                    <a:srgbClr val="000000">
                      <a:alpha val="43137"/>
                    </a:srgbClr>
                  </a:outerShdw>
                </a:effectLst>
                <a:latin typeface="Comic Sans MS" pitchFamily="66" charset="0"/>
              </a:rPr>
              <a:t>Цели </a:t>
            </a:r>
            <a:r>
              <a:rPr lang="ru-RU" sz="2800" b="1" dirty="0" smtClean="0">
                <a:solidFill>
                  <a:srgbClr val="FFC000"/>
                </a:solidFill>
                <a:effectLst>
                  <a:outerShdw blurRad="38100" dist="38100" dir="2700000" algn="tl">
                    <a:srgbClr val="000000">
                      <a:alpha val="43137"/>
                    </a:srgbClr>
                  </a:outerShdw>
                </a:effectLst>
                <a:latin typeface="Comic Sans MS" pitchFamily="66" charset="0"/>
              </a:rPr>
              <a:t>ООД</a:t>
            </a:r>
            <a:endParaRPr lang="ru-RU" sz="2800" b="1" dirty="0" smtClean="0">
              <a:solidFill>
                <a:srgbClr val="FFC000"/>
              </a:solidFill>
              <a:effectLst>
                <a:outerShdw blurRad="38100" dist="38100" dir="2700000" algn="tl">
                  <a:srgbClr val="000000">
                    <a:alpha val="43137"/>
                  </a:srgbClr>
                </a:outerShdw>
              </a:effectLst>
              <a:latin typeface="Comic Sans MS" pitchFamily="66" charset="0"/>
            </a:endParaRPr>
          </a:p>
          <a:p>
            <a:pPr algn="ctr"/>
            <a:endParaRPr lang="ru-RU" sz="2400" b="1" dirty="0" smtClean="0">
              <a:solidFill>
                <a:srgbClr val="FFC000"/>
              </a:solidFill>
              <a:effectLst>
                <a:outerShdw blurRad="38100" dist="38100" dir="2700000" algn="tl">
                  <a:srgbClr val="000000">
                    <a:alpha val="43137"/>
                  </a:srgbClr>
                </a:outerShdw>
              </a:effectLst>
              <a:latin typeface="Comic Sans MS" pitchFamily="66" charset="0"/>
            </a:endParaRPr>
          </a:p>
          <a:p>
            <a:pPr algn="ctr"/>
            <a:r>
              <a:rPr lang="ru-RU" sz="2400" dirty="0" smtClean="0">
                <a:latin typeface="Comic Sans MS" pitchFamily="66" charset="0"/>
              </a:rPr>
              <a:t>- Цели должны соответствовать основным ценностям ДОУ.</a:t>
            </a:r>
          </a:p>
          <a:p>
            <a:pPr algn="ctr"/>
            <a:r>
              <a:rPr lang="ru-RU" sz="2400" dirty="0" smtClean="0">
                <a:latin typeface="Comic Sans MS" pitchFamily="66" charset="0"/>
              </a:rPr>
              <a:t>- Цели должны быть сформулированы настолько конкретно (включая уровень желаемого результата и возможность его достижения за время одного занятия), чтобы можно было чётко определить, достигнуты ли они.</a:t>
            </a:r>
          </a:p>
          <a:p>
            <a:pPr lvl="0" algn="ctr"/>
            <a:r>
              <a:rPr lang="ru-RU" sz="2400" dirty="0" smtClean="0">
                <a:latin typeface="Comic Sans MS" pitchFamily="66" charset="0"/>
              </a:rPr>
              <a:t>- Цели должны быть известны всем участникам деятельности, понятны и осознанно приняты ими, что требует специальной работы по коллективной выработке целей и их согласованию.</a:t>
            </a:r>
          </a:p>
          <a:p>
            <a:pPr lvl="0" algn="ctr"/>
            <a:r>
              <a:rPr lang="ru-RU" sz="2400" dirty="0" smtClean="0">
                <a:latin typeface="Comic Sans MS" pitchFamily="66" charset="0"/>
              </a:rPr>
              <a:t>- Цель конкретной </a:t>
            </a:r>
            <a:r>
              <a:rPr lang="ru-RU" sz="2615" dirty="0" smtClean="0">
                <a:latin typeface="Comic Sans MS" pitchFamily="66" charset="0"/>
              </a:rPr>
              <a:t>ООД</a:t>
            </a:r>
            <a:r>
              <a:rPr lang="ru-RU" sz="2400" dirty="0" smtClean="0">
                <a:latin typeface="Comic Sans MS" pitchFamily="66" charset="0"/>
              </a:rPr>
              <a:t> </a:t>
            </a:r>
            <a:r>
              <a:rPr lang="ru-RU" sz="2400" dirty="0" smtClean="0">
                <a:latin typeface="Comic Sans MS" pitchFamily="66" charset="0"/>
              </a:rPr>
              <a:t>должна подчиняться более крупным программным целям, долгосрочным ориентирам и устремлениям коллектива, ДОУ в целом.</a:t>
            </a:r>
          </a:p>
          <a:p>
            <a:pPr algn="ctr"/>
            <a:endParaRPr lang="ru-RU" dirty="0">
              <a:latin typeface="Comic Sans MS" pitchFamily="66" charset="0"/>
            </a:endParaRPr>
          </a:p>
        </p:txBody>
      </p:sp>
    </p:spTree>
    <p:extLst>
      <p:ext uri="{BB962C8B-B14F-4D97-AF65-F5344CB8AC3E}">
        <p14:creationId xmlns:p14="http://schemas.microsoft.com/office/powerpoint/2010/main" val="1592557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869160"/>
            <a:ext cx="8496944" cy="1780108"/>
          </a:xfrm>
        </p:spPr>
        <p:txBody>
          <a:bodyPr>
            <a:noAutofit/>
          </a:bodyPr>
          <a:lstStyle/>
          <a:p>
            <a:r>
              <a:rPr lang="ru-RU" sz="2400" i="1" dirty="0">
                <a:latin typeface="Comic Sans MS" pitchFamily="66" charset="0"/>
              </a:rPr>
              <a:t/>
            </a:r>
            <a:br>
              <a:rPr lang="ru-RU" sz="2400" i="1" dirty="0">
                <a:latin typeface="Comic Sans MS" pitchFamily="66" charset="0"/>
              </a:rPr>
            </a:br>
            <a:endParaRPr lang="ru-RU" sz="2400" i="1" dirty="0">
              <a:solidFill>
                <a:srgbClr val="FFFF00"/>
              </a:solidFill>
              <a:effectLst>
                <a:outerShdw blurRad="38100" dist="38100" dir="2700000" algn="tl">
                  <a:srgbClr val="000000">
                    <a:alpha val="43137"/>
                  </a:srgbClr>
                </a:outerShdw>
              </a:effectLst>
              <a:latin typeface="Comic Sans MS" pitchFamily="66" charset="0"/>
            </a:endParaRPr>
          </a:p>
        </p:txBody>
      </p:sp>
      <p:sp>
        <p:nvSpPr>
          <p:cNvPr id="3" name="Прямоугольник 2"/>
          <p:cNvSpPr/>
          <p:nvPr/>
        </p:nvSpPr>
        <p:spPr>
          <a:xfrm>
            <a:off x="323528" y="335846"/>
            <a:ext cx="8496944" cy="6217087"/>
          </a:xfrm>
          <a:prstGeom prst="rect">
            <a:avLst/>
          </a:prstGeom>
        </p:spPr>
        <p:txBody>
          <a:bodyPr wrap="square">
            <a:spAutoFit/>
          </a:bodyPr>
          <a:lstStyle/>
          <a:p>
            <a:pPr algn="ctr"/>
            <a:r>
              <a:rPr lang="ru-RU" sz="2800" b="1" dirty="0">
                <a:solidFill>
                  <a:srgbClr val="FFC000"/>
                </a:solidFill>
                <a:latin typeface="Comic Sans MS" pitchFamily="66" charset="0"/>
              </a:rPr>
              <a:t>Алгоритм постановки цели:</a:t>
            </a:r>
            <a:endParaRPr lang="ru-RU" sz="2800" dirty="0">
              <a:solidFill>
                <a:srgbClr val="FFC000"/>
              </a:solidFill>
              <a:latin typeface="Comic Sans MS" pitchFamily="66" charset="0"/>
            </a:endParaRPr>
          </a:p>
          <a:p>
            <a:pPr lvl="0" algn="ctr"/>
            <a:endParaRPr lang="ru-RU" sz="2400" dirty="0" smtClean="0">
              <a:latin typeface="Comic Sans MS" pitchFamily="66" charset="0"/>
            </a:endParaRPr>
          </a:p>
          <a:p>
            <a:pPr lvl="0" algn="ctr"/>
            <a:r>
              <a:rPr lang="ru-RU" sz="2400" dirty="0" smtClean="0">
                <a:latin typeface="Comic Sans MS" pitchFamily="66" charset="0"/>
              </a:rPr>
              <a:t>1</a:t>
            </a:r>
            <a:r>
              <a:rPr lang="ru-RU" sz="2300" dirty="0" smtClean="0">
                <a:latin typeface="Comic Sans MS" pitchFamily="66" charset="0"/>
              </a:rPr>
              <a:t>. Оцените </a:t>
            </a:r>
            <a:r>
              <a:rPr lang="ru-RU" sz="2300" dirty="0">
                <a:latin typeface="Comic Sans MS" pitchFamily="66" charset="0"/>
              </a:rPr>
              <a:t>имеющиеся проблемы (расхождение между требуемым и имеющимся состоянием реализации программы) и определите главную.</a:t>
            </a:r>
          </a:p>
          <a:p>
            <a:pPr lvl="0" algn="ctr"/>
            <a:r>
              <a:rPr lang="ru-RU" sz="2300" dirty="0" smtClean="0">
                <a:latin typeface="Comic Sans MS" pitchFamily="66" charset="0"/>
              </a:rPr>
              <a:t>2. Чётко </a:t>
            </a:r>
            <a:r>
              <a:rPr lang="ru-RU" sz="2300" dirty="0">
                <a:latin typeface="Comic Sans MS" pitchFamily="66" charset="0"/>
              </a:rPr>
              <a:t>сформулируйте эту проблему.</a:t>
            </a:r>
          </a:p>
          <a:p>
            <a:pPr lvl="0" algn="ctr"/>
            <a:r>
              <a:rPr lang="ru-RU" sz="2300" dirty="0" smtClean="0">
                <a:latin typeface="Comic Sans MS" pitchFamily="66" charset="0"/>
              </a:rPr>
              <a:t>3. Определите </a:t>
            </a:r>
            <a:r>
              <a:rPr lang="ru-RU" sz="2300" dirty="0">
                <a:latin typeface="Comic Sans MS" pitchFamily="66" charset="0"/>
              </a:rPr>
              <a:t>шаги (действия) по её решению, их последовательность.</a:t>
            </a:r>
          </a:p>
          <a:p>
            <a:pPr lvl="0" algn="ctr"/>
            <a:r>
              <a:rPr lang="ru-RU" sz="2300" dirty="0" smtClean="0">
                <a:latin typeface="Comic Sans MS" pitchFamily="66" charset="0"/>
              </a:rPr>
              <a:t>4. Сформулируйте </a:t>
            </a:r>
            <a:r>
              <a:rPr lang="ru-RU" sz="2300" dirty="0">
                <a:latin typeface="Comic Sans MS" pitchFamily="66" charset="0"/>
              </a:rPr>
              <a:t>точно промежуточный результат (эффект) от исполнения каждого шага (действия).</a:t>
            </a:r>
          </a:p>
          <a:p>
            <a:pPr lvl="0" algn="ctr"/>
            <a:r>
              <a:rPr lang="ru-RU" sz="2300" dirty="0" smtClean="0">
                <a:latin typeface="Comic Sans MS" pitchFamily="66" charset="0"/>
              </a:rPr>
              <a:t>5. Оцените </a:t>
            </a:r>
            <a:r>
              <a:rPr lang="ru-RU" sz="2300" dirty="0">
                <a:latin typeface="Comic Sans MS" pitchFamily="66" charset="0"/>
              </a:rPr>
              <a:t>какие (и сколько) их этих шагов (действий) можно реально осуществить в рамках одной непосредственно образовательной деятельности.</a:t>
            </a:r>
          </a:p>
          <a:p>
            <a:pPr lvl="0" algn="ctr"/>
            <a:r>
              <a:rPr lang="ru-RU" sz="2300" dirty="0" smtClean="0">
                <a:latin typeface="Comic Sans MS" pitchFamily="66" charset="0"/>
              </a:rPr>
              <a:t>6. Сформулируйте </a:t>
            </a:r>
            <a:r>
              <a:rPr lang="ru-RU" sz="2300" dirty="0">
                <a:latin typeface="Comic Sans MS" pitchFamily="66" charset="0"/>
              </a:rPr>
              <a:t>цель </a:t>
            </a:r>
            <a:r>
              <a:rPr lang="ru-RU" sz="2300" dirty="0">
                <a:latin typeface="Comic Sans MS" pitchFamily="66" charset="0"/>
              </a:rPr>
              <a:t>О</a:t>
            </a:r>
            <a:r>
              <a:rPr lang="ru-RU" sz="2300" dirty="0" smtClean="0">
                <a:latin typeface="Comic Sans MS" pitchFamily="66" charset="0"/>
              </a:rPr>
              <a:t>ОД</a:t>
            </a:r>
            <a:r>
              <a:rPr lang="ru-RU" sz="2300" dirty="0" smtClean="0">
                <a:latin typeface="Comic Sans MS" pitchFamily="66" charset="0"/>
              </a:rPr>
              <a:t>, </a:t>
            </a:r>
            <a:r>
              <a:rPr lang="ru-RU" sz="2300" dirty="0">
                <a:latin typeface="Comic Sans MS" pitchFamily="66" charset="0"/>
              </a:rPr>
              <a:t>содержащую описание эффекта от действий, которые вы планируете осуществить в рамках одной непосредственно образовательной деятельности.</a:t>
            </a:r>
          </a:p>
        </p:txBody>
      </p:sp>
    </p:spTree>
    <p:extLst>
      <p:ext uri="{BB962C8B-B14F-4D97-AF65-F5344CB8AC3E}">
        <p14:creationId xmlns:p14="http://schemas.microsoft.com/office/powerpoint/2010/main" val="1582667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124744"/>
            <a:ext cx="8496943" cy="5184576"/>
          </a:xfrm>
        </p:spPr>
        <p:txBody>
          <a:bodyPr>
            <a:noAutofit/>
          </a:bodyPr>
          <a:lstStyle/>
          <a:p>
            <a:pPr marL="0" indent="0" algn="ctr">
              <a:buNone/>
            </a:pPr>
            <a:r>
              <a:rPr lang="ru-RU" dirty="0" smtClean="0">
                <a:solidFill>
                  <a:schemeClr val="tx1"/>
                </a:solidFill>
                <a:latin typeface="Comic Sans MS" pitchFamily="66" charset="0"/>
              </a:rPr>
              <a:t>Задача </a:t>
            </a:r>
            <a:r>
              <a:rPr lang="ru-RU" dirty="0" smtClean="0">
                <a:solidFill>
                  <a:schemeClr val="tx1"/>
                </a:solidFill>
                <a:latin typeface="Comic Sans MS" pitchFamily="66" charset="0"/>
              </a:rPr>
              <a:t>организованной</a:t>
            </a:r>
            <a:r>
              <a:rPr lang="ru-RU" dirty="0" smtClean="0">
                <a:solidFill>
                  <a:schemeClr val="tx1"/>
                </a:solidFill>
                <a:latin typeface="Comic Sans MS" pitchFamily="66" charset="0"/>
              </a:rPr>
              <a:t> </a:t>
            </a:r>
            <a:r>
              <a:rPr lang="ru-RU" dirty="0">
                <a:solidFill>
                  <a:schemeClr val="tx1"/>
                </a:solidFill>
                <a:latin typeface="Comic Sans MS" pitchFamily="66" charset="0"/>
              </a:rPr>
              <a:t>образовательной деятельности триедина:</a:t>
            </a:r>
          </a:p>
          <a:p>
            <a:pPr marL="0" lvl="0" indent="0" algn="ctr">
              <a:buNone/>
            </a:pPr>
            <a:endParaRPr lang="ru-RU" i="1" dirty="0" smtClean="0">
              <a:solidFill>
                <a:schemeClr val="tx1"/>
              </a:solidFill>
              <a:latin typeface="Comic Sans MS" pitchFamily="66" charset="0"/>
            </a:endParaRPr>
          </a:p>
          <a:p>
            <a:pPr marL="0" lvl="0" indent="0" algn="ctr">
              <a:buNone/>
            </a:pPr>
            <a:r>
              <a:rPr lang="ru-RU" b="1" dirty="0" smtClean="0">
                <a:solidFill>
                  <a:schemeClr val="tx1"/>
                </a:solidFill>
                <a:latin typeface="Comic Sans MS" pitchFamily="66" charset="0"/>
              </a:rPr>
              <a:t>Образовательная</a:t>
            </a:r>
            <a:r>
              <a:rPr lang="ru-RU" b="1" dirty="0">
                <a:solidFill>
                  <a:schemeClr val="tx1"/>
                </a:solidFill>
                <a:latin typeface="Comic Sans MS" pitchFamily="66" charset="0"/>
              </a:rPr>
              <a:t>: </a:t>
            </a:r>
            <a:endParaRPr lang="ru-RU" b="1" dirty="0" smtClean="0">
              <a:solidFill>
                <a:schemeClr val="tx1"/>
              </a:solidFill>
              <a:latin typeface="Comic Sans MS" pitchFamily="66" charset="0"/>
            </a:endParaRPr>
          </a:p>
          <a:p>
            <a:pPr marL="0" lvl="0" indent="0" algn="ctr">
              <a:buNone/>
            </a:pPr>
            <a:r>
              <a:rPr lang="ru-RU" dirty="0" smtClean="0">
                <a:solidFill>
                  <a:schemeClr val="tx1"/>
                </a:solidFill>
                <a:latin typeface="Comic Sans MS" pitchFamily="66" charset="0"/>
              </a:rPr>
              <a:t>повышать </a:t>
            </a:r>
            <a:r>
              <a:rPr lang="ru-RU" dirty="0">
                <a:solidFill>
                  <a:schemeClr val="tx1"/>
                </a:solidFill>
                <a:latin typeface="Comic Sans MS" pitchFamily="66" charset="0"/>
              </a:rPr>
              <a:t>уровень развития ребёнка.</a:t>
            </a:r>
          </a:p>
          <a:p>
            <a:pPr marL="0" lvl="0" indent="0" algn="ctr">
              <a:buNone/>
            </a:pPr>
            <a:r>
              <a:rPr lang="ru-RU" b="1" dirty="0" smtClean="0">
                <a:solidFill>
                  <a:schemeClr val="tx1"/>
                </a:solidFill>
                <a:latin typeface="Comic Sans MS" pitchFamily="66" charset="0"/>
              </a:rPr>
              <a:t>Воспитательная</a:t>
            </a:r>
            <a:r>
              <a:rPr lang="ru-RU" dirty="0">
                <a:solidFill>
                  <a:schemeClr val="tx1"/>
                </a:solidFill>
                <a:latin typeface="Comic Sans MS" pitchFamily="66" charset="0"/>
              </a:rPr>
              <a:t>: </a:t>
            </a:r>
            <a:endParaRPr lang="ru-RU" dirty="0" smtClean="0">
              <a:solidFill>
                <a:schemeClr val="tx1"/>
              </a:solidFill>
              <a:latin typeface="Comic Sans MS" pitchFamily="66" charset="0"/>
            </a:endParaRPr>
          </a:p>
          <a:p>
            <a:pPr marL="0" lvl="0" indent="0" algn="ctr">
              <a:buNone/>
            </a:pPr>
            <a:r>
              <a:rPr lang="ru-RU" dirty="0" smtClean="0">
                <a:solidFill>
                  <a:schemeClr val="tx1"/>
                </a:solidFill>
                <a:latin typeface="Comic Sans MS" pitchFamily="66" charset="0"/>
              </a:rPr>
              <a:t>формировать </a:t>
            </a:r>
            <a:r>
              <a:rPr lang="ru-RU" dirty="0">
                <a:solidFill>
                  <a:schemeClr val="tx1"/>
                </a:solidFill>
                <a:latin typeface="Comic Sans MS" pitchFamily="66" charset="0"/>
              </a:rPr>
              <a:t>нравственные качества личности, взгляды и убеждения.</a:t>
            </a:r>
          </a:p>
          <a:p>
            <a:pPr marL="0" lvl="0" indent="0" algn="ctr">
              <a:buNone/>
            </a:pPr>
            <a:r>
              <a:rPr lang="ru-RU" b="1" dirty="0" smtClean="0">
                <a:solidFill>
                  <a:schemeClr val="tx1"/>
                </a:solidFill>
                <a:latin typeface="Comic Sans MS" pitchFamily="66" charset="0"/>
              </a:rPr>
              <a:t>Развивающая</a:t>
            </a:r>
            <a:r>
              <a:rPr lang="ru-RU" b="1" dirty="0">
                <a:solidFill>
                  <a:schemeClr val="tx1"/>
                </a:solidFill>
                <a:latin typeface="Comic Sans MS" pitchFamily="66" charset="0"/>
              </a:rPr>
              <a:t>: </a:t>
            </a:r>
            <a:endParaRPr lang="ru-RU" b="1" dirty="0" smtClean="0">
              <a:solidFill>
                <a:schemeClr val="tx1"/>
              </a:solidFill>
              <a:latin typeface="Comic Sans MS" pitchFamily="66" charset="0"/>
            </a:endParaRPr>
          </a:p>
          <a:p>
            <a:pPr marL="0" lvl="0" indent="0" algn="ctr">
              <a:buNone/>
            </a:pPr>
            <a:r>
              <a:rPr lang="ru-RU" dirty="0" smtClean="0">
                <a:solidFill>
                  <a:schemeClr val="tx1"/>
                </a:solidFill>
                <a:latin typeface="Comic Sans MS" pitchFamily="66" charset="0"/>
              </a:rPr>
              <a:t>при </a:t>
            </a:r>
            <a:r>
              <a:rPr lang="ru-RU" dirty="0">
                <a:solidFill>
                  <a:schemeClr val="tx1"/>
                </a:solidFill>
                <a:latin typeface="Comic Sans MS" pitchFamily="66" charset="0"/>
              </a:rPr>
              <a:t>обучении развивать у воспитанников познавательный интерес, творческие способности, волю, эмоции, познавательные способности – речь, память, внимание, воображение, восприятие.</a:t>
            </a:r>
          </a:p>
          <a:p>
            <a:endParaRPr lang="ru-RU" dirty="0"/>
          </a:p>
        </p:txBody>
      </p:sp>
      <p:sp>
        <p:nvSpPr>
          <p:cNvPr id="3" name="Заголовок 2"/>
          <p:cNvSpPr>
            <a:spLocks noGrp="1"/>
          </p:cNvSpPr>
          <p:nvPr>
            <p:ph type="title"/>
          </p:nvPr>
        </p:nvSpPr>
        <p:spPr>
          <a:xfrm>
            <a:off x="251520" y="116632"/>
            <a:ext cx="8640960" cy="1252728"/>
          </a:xfrm>
        </p:spPr>
        <p:txBody>
          <a:bodyPr>
            <a:normAutofit/>
          </a:bodyPr>
          <a:lstStyle/>
          <a:p>
            <a:r>
              <a:rPr lang="ru-RU" sz="3000" b="1" dirty="0" smtClean="0">
                <a:solidFill>
                  <a:srgbClr val="FFC000"/>
                </a:solidFill>
                <a:effectLst>
                  <a:outerShdw blurRad="38100" dist="38100" dir="2700000" algn="tl">
                    <a:srgbClr val="000000">
                      <a:alpha val="43137"/>
                    </a:srgbClr>
                  </a:outerShdw>
                </a:effectLst>
                <a:latin typeface="Comic Sans MS" pitchFamily="66" charset="0"/>
              </a:rPr>
              <a:t>Задачи</a:t>
            </a:r>
            <a:endParaRPr lang="ru-RU" sz="3000" dirty="0">
              <a:solidFill>
                <a:srgbClr val="FFC000"/>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2206585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4869160"/>
            <a:ext cx="8208912" cy="1780108"/>
          </a:xfrm>
        </p:spPr>
        <p:txBody>
          <a:bodyPr>
            <a:noAutofit/>
          </a:bodyPr>
          <a:lstStyle/>
          <a:p>
            <a:r>
              <a:rPr lang="ru-RU" sz="3000" dirty="0">
                <a:solidFill>
                  <a:schemeClr val="tx1"/>
                </a:solidFill>
                <a:latin typeface="Comic Sans MS" pitchFamily="66" charset="0"/>
              </a:rPr>
              <a:t>Традиционно выделяется </a:t>
            </a:r>
            <a:r>
              <a:rPr lang="ru-RU" sz="3000" dirty="0" smtClean="0">
                <a:solidFill>
                  <a:schemeClr val="tx1"/>
                </a:solidFill>
                <a:latin typeface="Comic Sans MS" pitchFamily="66" charset="0"/>
              </a:rPr>
              <a:t/>
            </a:r>
            <a:br>
              <a:rPr lang="ru-RU" sz="3000" dirty="0" smtClean="0">
                <a:solidFill>
                  <a:schemeClr val="tx1"/>
                </a:solidFill>
                <a:latin typeface="Comic Sans MS" pitchFamily="66" charset="0"/>
              </a:rPr>
            </a:br>
            <a:r>
              <a:rPr lang="ru-RU" sz="3000" b="1" dirty="0" smtClean="0">
                <a:solidFill>
                  <a:srgbClr val="FFC000"/>
                </a:solidFill>
                <a:latin typeface="Comic Sans MS" pitchFamily="66" charset="0"/>
              </a:rPr>
              <a:t>три</a:t>
            </a:r>
            <a:r>
              <a:rPr lang="ru-RU" sz="3000" dirty="0">
                <a:solidFill>
                  <a:srgbClr val="FFC000"/>
                </a:solidFill>
                <a:latin typeface="Comic Sans MS" pitchFamily="66" charset="0"/>
              </a:rPr>
              <a:t> </a:t>
            </a:r>
            <a:r>
              <a:rPr lang="ru-RU" sz="3000" b="1" dirty="0">
                <a:solidFill>
                  <a:srgbClr val="FFC000"/>
                </a:solidFill>
                <a:latin typeface="Comic Sans MS" pitchFamily="66" charset="0"/>
              </a:rPr>
              <a:t>формы организации обучения</a:t>
            </a:r>
            <a:r>
              <a:rPr lang="ru-RU" sz="3000" dirty="0" smtClean="0">
                <a:solidFill>
                  <a:srgbClr val="FFC000"/>
                </a:solidFill>
                <a:latin typeface="Comic Sans MS" pitchFamily="66" charset="0"/>
              </a:rPr>
              <a:t>:</a:t>
            </a:r>
            <a:br>
              <a:rPr lang="ru-RU" sz="3000" dirty="0" smtClean="0">
                <a:solidFill>
                  <a:srgbClr val="FFC000"/>
                </a:solidFill>
                <a:latin typeface="Comic Sans MS" pitchFamily="66" charset="0"/>
              </a:rPr>
            </a:br>
            <a:r>
              <a:rPr lang="ru-RU" sz="3000" dirty="0" smtClean="0">
                <a:solidFill>
                  <a:schemeClr val="tx1"/>
                </a:solidFill>
                <a:latin typeface="Comic Sans MS" pitchFamily="66" charset="0"/>
              </a:rPr>
              <a:t/>
            </a:r>
            <a:br>
              <a:rPr lang="ru-RU" sz="3000" dirty="0" smtClean="0">
                <a:solidFill>
                  <a:schemeClr val="tx1"/>
                </a:solidFill>
                <a:latin typeface="Comic Sans MS" pitchFamily="66" charset="0"/>
              </a:rPr>
            </a:br>
            <a:r>
              <a:rPr lang="ru-RU" sz="2800" b="1" dirty="0" smtClean="0">
                <a:solidFill>
                  <a:srgbClr val="FFFF00"/>
                </a:solidFill>
                <a:effectLst>
                  <a:outerShdw blurRad="38100" dist="38100" dir="2700000" algn="tl">
                    <a:srgbClr val="000000">
                      <a:alpha val="43137"/>
                    </a:srgbClr>
                  </a:outerShdw>
                </a:effectLst>
                <a:latin typeface="Comic Sans MS" pitchFamily="66" charset="0"/>
              </a:rPr>
              <a:t>Индивидуальная </a:t>
            </a:r>
            <a:r>
              <a:rPr lang="ru-RU" sz="2800" b="1" dirty="0" smtClean="0">
                <a:solidFill>
                  <a:schemeClr val="tx1"/>
                </a:solidFill>
                <a:latin typeface="Comic Sans MS" pitchFamily="66" charset="0"/>
              </a:rPr>
              <a:t/>
            </a:r>
            <a:br>
              <a:rPr lang="ru-RU" sz="2800" b="1" dirty="0" smtClean="0">
                <a:solidFill>
                  <a:schemeClr val="tx1"/>
                </a:solidFill>
                <a:latin typeface="Comic Sans MS" pitchFamily="66" charset="0"/>
              </a:rPr>
            </a:br>
            <a:r>
              <a:rPr lang="ru-RU" sz="2800" dirty="0">
                <a:solidFill>
                  <a:schemeClr val="tx1"/>
                </a:solidFill>
                <a:latin typeface="Comic Sans MS" pitchFamily="66" charset="0"/>
              </a:rPr>
              <a:t>Позволяет индивидуализировать обучение (содержание, методы, средства), однако требует от ребёнка больших нервных затрат; создаёт эмоциональный дискомфорт, неэкономичность обучения; ограничение сотрудничества с другими </a:t>
            </a:r>
            <a:r>
              <a:rPr lang="ru-RU" sz="2800" dirty="0" smtClean="0">
                <a:solidFill>
                  <a:schemeClr val="tx1"/>
                </a:solidFill>
                <a:latin typeface="Comic Sans MS" pitchFamily="66" charset="0"/>
              </a:rPr>
              <a:t>детьми</a:t>
            </a:r>
            <a:br>
              <a:rPr lang="ru-RU" sz="2800" dirty="0" smtClean="0">
                <a:solidFill>
                  <a:schemeClr val="tx1"/>
                </a:solidFill>
                <a:latin typeface="Comic Sans MS" pitchFamily="66" charset="0"/>
              </a:rPr>
            </a:br>
            <a:r>
              <a:rPr lang="ru-RU" sz="2800" dirty="0" smtClean="0">
                <a:solidFill>
                  <a:schemeClr val="tx1"/>
                </a:solidFill>
                <a:latin typeface="Comic Sans MS" pitchFamily="66" charset="0"/>
              </a:rPr>
              <a:t/>
            </a:r>
            <a:br>
              <a:rPr lang="ru-RU" sz="2800" dirty="0" smtClean="0">
                <a:solidFill>
                  <a:schemeClr val="tx1"/>
                </a:solidFill>
                <a:latin typeface="Comic Sans MS" pitchFamily="66" charset="0"/>
              </a:rPr>
            </a:br>
            <a:r>
              <a:rPr lang="ru-RU" sz="2400" i="1" dirty="0" smtClean="0">
                <a:solidFill>
                  <a:schemeClr val="tx1"/>
                </a:solidFill>
                <a:latin typeface="Comic Sans MS" pitchFamily="66" charset="0"/>
              </a:rPr>
              <a:t>Работа </a:t>
            </a:r>
            <a:r>
              <a:rPr lang="ru-RU" sz="2400" i="1" dirty="0">
                <a:solidFill>
                  <a:schemeClr val="tx1"/>
                </a:solidFill>
                <a:latin typeface="Comic Sans MS" pitchFamily="66" charset="0"/>
              </a:rPr>
              <a:t>с литературой; письменные упражнения; экспериментальная деятельность – </a:t>
            </a:r>
            <a:r>
              <a:rPr lang="ru-RU" sz="2400" i="1" dirty="0" smtClean="0">
                <a:solidFill>
                  <a:schemeClr val="tx1"/>
                </a:solidFill>
                <a:latin typeface="Comic Sans MS" pitchFamily="66" charset="0"/>
              </a:rPr>
              <a:t>опыты, наблюдения</a:t>
            </a:r>
            <a:r>
              <a:rPr lang="ru-RU" sz="2400" i="1" dirty="0">
                <a:solidFill>
                  <a:schemeClr val="tx1"/>
                </a:solidFill>
                <a:latin typeface="Comic Sans MS" pitchFamily="66" charset="0"/>
              </a:rPr>
              <a:t>; работа на компьютере</a:t>
            </a:r>
            <a:r>
              <a:rPr lang="ru-RU" sz="2400" i="1" dirty="0" smtClean="0">
                <a:solidFill>
                  <a:schemeClr val="tx1"/>
                </a:solidFill>
                <a:latin typeface="Comic Sans MS" pitchFamily="66" charset="0"/>
              </a:rPr>
              <a:t>.</a:t>
            </a:r>
            <a:r>
              <a:rPr lang="ru-RU" sz="2400" i="1" dirty="0">
                <a:solidFill>
                  <a:schemeClr val="tx1"/>
                </a:solidFill>
                <a:latin typeface="Comic Sans MS" pitchFamily="66" charset="0"/>
              </a:rPr>
              <a:t/>
            </a:r>
            <a:br>
              <a:rPr lang="ru-RU" sz="2400" i="1" dirty="0">
                <a:solidFill>
                  <a:schemeClr val="tx1"/>
                </a:solidFill>
                <a:latin typeface="Comic Sans MS" pitchFamily="66" charset="0"/>
              </a:rPr>
            </a:br>
            <a:endParaRPr lang="ru-RU" sz="2000" i="1" dirty="0">
              <a:solidFill>
                <a:schemeClr val="tx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3658225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4313188"/>
            <a:ext cx="8640960" cy="1780108"/>
          </a:xfrm>
        </p:spPr>
        <p:txBody>
          <a:bodyPr>
            <a:noAutofit/>
          </a:bodyPr>
          <a:lstStyle/>
          <a:p>
            <a:r>
              <a:rPr lang="ru-RU" sz="2800" b="1" dirty="0">
                <a:solidFill>
                  <a:srgbClr val="FFFF00"/>
                </a:solidFill>
                <a:effectLst>
                  <a:outerShdw blurRad="38100" dist="38100" dir="2700000" algn="tl">
                    <a:srgbClr val="000000">
                      <a:alpha val="43137"/>
                    </a:srgbClr>
                  </a:outerShdw>
                </a:effectLst>
                <a:latin typeface="Comic Sans MS" pitchFamily="66" charset="0"/>
              </a:rPr>
              <a:t>Подгрупповая (индивидуально-коллективная).</a:t>
            </a:r>
            <a:br>
              <a:rPr lang="ru-RU" sz="2800" b="1" dirty="0">
                <a:solidFill>
                  <a:srgbClr val="FFFF00"/>
                </a:solidFill>
                <a:effectLst>
                  <a:outerShdw blurRad="38100" dist="38100" dir="2700000" algn="tl">
                    <a:srgbClr val="000000">
                      <a:alpha val="43137"/>
                    </a:srgbClr>
                  </a:outerShdw>
                </a:effectLst>
                <a:latin typeface="Comic Sans MS" pitchFamily="66" charset="0"/>
              </a:rPr>
            </a:br>
            <a:r>
              <a:rPr lang="ru-RU" sz="2800" dirty="0">
                <a:solidFill>
                  <a:schemeClr val="tx1"/>
                </a:solidFill>
                <a:latin typeface="Comic Sans MS" pitchFamily="66" charset="0"/>
              </a:rPr>
              <a:t>Группа делится на подгруппы.</a:t>
            </a:r>
            <a:br>
              <a:rPr lang="ru-RU" sz="2800" dirty="0">
                <a:solidFill>
                  <a:schemeClr val="tx1"/>
                </a:solidFill>
                <a:latin typeface="Comic Sans MS" pitchFamily="66" charset="0"/>
              </a:rPr>
            </a:br>
            <a:r>
              <a:rPr lang="ru-RU" sz="2800" b="1" i="1" dirty="0">
                <a:solidFill>
                  <a:schemeClr val="tx1"/>
                </a:solidFill>
                <a:latin typeface="Comic Sans MS" pitchFamily="66" charset="0"/>
              </a:rPr>
              <a:t>Основания для комплектации:</a:t>
            </a:r>
            <a:r>
              <a:rPr lang="ru-RU" sz="2800" dirty="0">
                <a:solidFill>
                  <a:schemeClr val="tx1"/>
                </a:solidFill>
                <a:latin typeface="Comic Sans MS" pitchFamily="66" charset="0"/>
              </a:rPr>
              <a:t> </a:t>
            </a:r>
            <a:r>
              <a:rPr lang="ru-RU" sz="2800" dirty="0" smtClean="0">
                <a:solidFill>
                  <a:schemeClr val="tx1"/>
                </a:solidFill>
                <a:latin typeface="Comic Sans MS" pitchFamily="66" charset="0"/>
              </a:rPr>
              <a:t/>
            </a:r>
            <a:br>
              <a:rPr lang="ru-RU" sz="2800" dirty="0" smtClean="0">
                <a:solidFill>
                  <a:schemeClr val="tx1"/>
                </a:solidFill>
                <a:latin typeface="Comic Sans MS" pitchFamily="66" charset="0"/>
              </a:rPr>
            </a:br>
            <a:r>
              <a:rPr lang="ru-RU" sz="2800" dirty="0" smtClean="0">
                <a:solidFill>
                  <a:schemeClr val="tx1"/>
                </a:solidFill>
                <a:latin typeface="Comic Sans MS" pitchFamily="66" charset="0"/>
              </a:rPr>
              <a:t>личная </a:t>
            </a:r>
            <a:r>
              <a:rPr lang="ru-RU" sz="2800" dirty="0">
                <a:solidFill>
                  <a:schemeClr val="tx1"/>
                </a:solidFill>
                <a:latin typeface="Comic Sans MS" pitchFamily="66" charset="0"/>
              </a:rPr>
              <a:t>симпатия, общность интересов, </a:t>
            </a:r>
            <a:r>
              <a:rPr lang="ru-RU" sz="2800" dirty="0" smtClean="0">
                <a:solidFill>
                  <a:schemeClr val="tx1"/>
                </a:solidFill>
                <a:latin typeface="Comic Sans MS" pitchFamily="66" charset="0"/>
              </a:rPr>
              <a:t/>
            </a:r>
            <a:br>
              <a:rPr lang="ru-RU" sz="2800" dirty="0" smtClean="0">
                <a:solidFill>
                  <a:schemeClr val="tx1"/>
                </a:solidFill>
                <a:latin typeface="Comic Sans MS" pitchFamily="66" charset="0"/>
              </a:rPr>
            </a:br>
            <a:r>
              <a:rPr lang="ru-RU" sz="2800" dirty="0" smtClean="0">
                <a:solidFill>
                  <a:schemeClr val="tx1"/>
                </a:solidFill>
                <a:latin typeface="Comic Sans MS" pitchFamily="66" charset="0"/>
              </a:rPr>
              <a:t>но </a:t>
            </a:r>
            <a:r>
              <a:rPr lang="ru-RU" sz="2800" dirty="0">
                <a:solidFill>
                  <a:schemeClr val="tx1"/>
                </a:solidFill>
                <a:latin typeface="Comic Sans MS" pitchFamily="66" charset="0"/>
              </a:rPr>
              <a:t>не по уровню развития</a:t>
            </a:r>
            <a:r>
              <a:rPr lang="ru-RU" sz="2800" dirty="0" smtClean="0">
                <a:solidFill>
                  <a:schemeClr val="tx1"/>
                </a:solidFill>
                <a:latin typeface="Comic Sans MS" pitchFamily="66" charset="0"/>
              </a:rPr>
              <a:t>.</a:t>
            </a:r>
            <a:br>
              <a:rPr lang="ru-RU" sz="2800" dirty="0" smtClean="0">
                <a:solidFill>
                  <a:schemeClr val="tx1"/>
                </a:solidFill>
                <a:latin typeface="Comic Sans MS" pitchFamily="66" charset="0"/>
              </a:rPr>
            </a:br>
            <a:r>
              <a:rPr lang="ru-RU" sz="2800" dirty="0">
                <a:solidFill>
                  <a:schemeClr val="tx1"/>
                </a:solidFill>
                <a:latin typeface="Comic Sans MS" pitchFamily="66" charset="0"/>
              </a:rPr>
              <a:t>При этом педагогу, в первую очередь, важно обеспечить взаимодействие детей в процессе обучения. </a:t>
            </a:r>
            <a:r>
              <a:rPr lang="ru-RU" sz="2800" dirty="0" smtClean="0">
                <a:solidFill>
                  <a:schemeClr val="tx1"/>
                </a:solidFill>
                <a:latin typeface="Comic Sans MS" pitchFamily="66" charset="0"/>
              </a:rPr>
              <a:t/>
            </a:r>
            <a:br>
              <a:rPr lang="ru-RU" sz="2800" dirty="0" smtClean="0">
                <a:solidFill>
                  <a:schemeClr val="tx1"/>
                </a:solidFill>
                <a:latin typeface="Comic Sans MS" pitchFamily="66" charset="0"/>
              </a:rPr>
            </a:br>
            <a:r>
              <a:rPr lang="ru-RU" sz="2400" i="1" dirty="0" smtClean="0">
                <a:solidFill>
                  <a:schemeClr val="tx1"/>
                </a:solidFill>
                <a:latin typeface="Comic Sans MS" pitchFamily="66" charset="0"/>
              </a:rPr>
              <a:t>Работа </a:t>
            </a:r>
            <a:r>
              <a:rPr lang="ru-RU" sz="2400" i="1" dirty="0">
                <a:solidFill>
                  <a:schemeClr val="tx1"/>
                </a:solidFill>
                <a:latin typeface="Comic Sans MS" pitchFamily="66" charset="0"/>
              </a:rPr>
              <a:t>группами во время непосредственно образовательной деятельности; экскурсия по группам; трудовая практическая непосредственно образовательная </a:t>
            </a:r>
            <a:r>
              <a:rPr lang="ru-RU" sz="2400" i="1" dirty="0" smtClean="0">
                <a:solidFill>
                  <a:schemeClr val="tx1"/>
                </a:solidFill>
                <a:latin typeface="Comic Sans MS" pitchFamily="66" charset="0"/>
              </a:rPr>
              <a:t>деятельность</a:t>
            </a:r>
            <a:endParaRPr lang="ru-RU" sz="2400" i="1" dirty="0">
              <a:solidFill>
                <a:schemeClr val="tx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16329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23528" y="4365104"/>
            <a:ext cx="8496944" cy="1780108"/>
          </a:xfrm>
        </p:spPr>
        <p:txBody>
          <a:bodyPr>
            <a:noAutofit/>
          </a:bodyPr>
          <a:lstStyle/>
          <a:p>
            <a:r>
              <a:rPr lang="ru-RU" sz="2400" b="1" dirty="0" smtClean="0">
                <a:solidFill>
                  <a:srgbClr val="FFFF00"/>
                </a:solidFill>
                <a:latin typeface="Comic Sans MS" pitchFamily="66" charset="0"/>
              </a:rPr>
              <a:t>Фронтальная.</a:t>
            </a:r>
            <a:r>
              <a:rPr lang="ru-RU" sz="2400" dirty="0">
                <a:solidFill>
                  <a:srgbClr val="FFFF00"/>
                </a:solidFill>
                <a:latin typeface="Comic Sans MS" pitchFamily="66" charset="0"/>
              </a:rPr>
              <a:t> </a:t>
            </a:r>
            <a:r>
              <a:rPr lang="ru-RU" sz="2400" b="1" dirty="0" err="1" smtClean="0">
                <a:solidFill>
                  <a:srgbClr val="FFFF00"/>
                </a:solidFill>
                <a:latin typeface="Comic Sans MS" pitchFamily="66" charset="0"/>
              </a:rPr>
              <a:t>Общегрупповая</a:t>
            </a:r>
            <a:r>
              <a:rPr lang="ru-RU" sz="2400" b="1" dirty="0">
                <a:solidFill>
                  <a:srgbClr val="FFFF00"/>
                </a:solidFill>
                <a:latin typeface="Comic Sans MS" pitchFamily="66" charset="0"/>
              </a:rPr>
              <a:t> </a:t>
            </a:r>
            <a:r>
              <a:rPr lang="ru-RU" sz="2400" b="1" dirty="0" smtClean="0">
                <a:solidFill>
                  <a:srgbClr val="FFFF00"/>
                </a:solidFill>
                <a:latin typeface="Comic Sans MS" pitchFamily="66" charset="0"/>
              </a:rPr>
              <a:t/>
            </a:r>
            <a:br>
              <a:rPr lang="ru-RU" sz="2400" b="1" dirty="0" smtClean="0">
                <a:solidFill>
                  <a:srgbClr val="FFFF00"/>
                </a:solidFill>
                <a:latin typeface="Comic Sans MS" pitchFamily="66" charset="0"/>
              </a:rPr>
            </a:br>
            <a:r>
              <a:rPr lang="ru-RU" sz="2400" dirty="0" smtClean="0">
                <a:solidFill>
                  <a:schemeClr val="tx1"/>
                </a:solidFill>
                <a:latin typeface="Comic Sans MS" pitchFamily="66" charset="0"/>
              </a:rPr>
              <a:t>(</a:t>
            </a:r>
            <a:r>
              <a:rPr lang="ru-RU" sz="2400" dirty="0">
                <a:solidFill>
                  <a:schemeClr val="tx1"/>
                </a:solidFill>
                <a:latin typeface="Comic Sans MS" pitchFamily="66" charset="0"/>
              </a:rPr>
              <a:t>работа со всей группой, чёткое расписание, </a:t>
            </a:r>
            <a:r>
              <a:rPr lang="ru-RU" sz="2400" dirty="0" smtClean="0">
                <a:solidFill>
                  <a:schemeClr val="tx1"/>
                </a:solidFill>
                <a:latin typeface="Comic Sans MS" pitchFamily="66" charset="0"/>
              </a:rPr>
              <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единое </a:t>
            </a:r>
            <a:r>
              <a:rPr lang="ru-RU" sz="2400" dirty="0">
                <a:solidFill>
                  <a:schemeClr val="tx1"/>
                </a:solidFill>
                <a:latin typeface="Comic Sans MS" pitchFamily="66" charset="0"/>
              </a:rPr>
              <a:t>содержание</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a:solidFill>
                  <a:schemeClr val="tx1"/>
                </a:solidFill>
                <a:latin typeface="Comic Sans MS" pitchFamily="66" charset="0"/>
              </a:rPr>
              <a:t>Достоинствами формы являются чёткая организационная структура, простое управление, возможность взаимодействия детей, экономичность обучения; недостатком – трудности в индивидуализации обучения</a:t>
            </a:r>
            <a:r>
              <a:rPr lang="ru-RU" sz="2400" dirty="0" smtClean="0">
                <a:solidFill>
                  <a:schemeClr val="tx1"/>
                </a:solidFill>
                <a:latin typeface="Comic Sans MS" pitchFamily="66" charset="0"/>
              </a:rPr>
              <a:t>.</a:t>
            </a:r>
            <a:br>
              <a:rPr lang="ru-RU" sz="2400" dirty="0" smtClean="0">
                <a:solidFill>
                  <a:schemeClr val="tx1"/>
                </a:solidFill>
                <a:latin typeface="Comic Sans MS" pitchFamily="66" charset="0"/>
              </a:rPr>
            </a:br>
            <a:r>
              <a:rPr lang="ru-RU" sz="2400" dirty="0" smtClean="0">
                <a:solidFill>
                  <a:schemeClr val="tx1"/>
                </a:solidFill>
                <a:latin typeface="Comic Sans MS" pitchFamily="66" charset="0"/>
              </a:rPr>
              <a:t/>
            </a:r>
            <a:br>
              <a:rPr lang="ru-RU" sz="2400" dirty="0" smtClean="0">
                <a:solidFill>
                  <a:schemeClr val="tx1"/>
                </a:solidFill>
                <a:latin typeface="Comic Sans MS" pitchFamily="66" charset="0"/>
              </a:rPr>
            </a:br>
            <a:r>
              <a:rPr lang="ru-RU" sz="2400" i="1" dirty="0" smtClean="0">
                <a:solidFill>
                  <a:schemeClr val="tx1"/>
                </a:solidFill>
                <a:latin typeface="Comic Sans MS" pitchFamily="66" charset="0"/>
              </a:rPr>
              <a:t>О</a:t>
            </a:r>
            <a:r>
              <a:rPr lang="ru-RU" sz="2400" i="1" dirty="0" smtClean="0">
                <a:solidFill>
                  <a:schemeClr val="tx1"/>
                </a:solidFill>
                <a:latin typeface="Comic Sans MS" pitchFamily="66" charset="0"/>
              </a:rPr>
              <a:t>ОД </a:t>
            </a:r>
            <a:r>
              <a:rPr lang="ru-RU" sz="2400" i="1" dirty="0" smtClean="0">
                <a:solidFill>
                  <a:schemeClr val="tx1"/>
                </a:solidFill>
                <a:latin typeface="Comic Sans MS" pitchFamily="66" charset="0"/>
              </a:rPr>
              <a:t>усвоения </a:t>
            </a:r>
            <a:r>
              <a:rPr lang="ru-RU" sz="2400" i="1" dirty="0">
                <a:solidFill>
                  <a:schemeClr val="tx1"/>
                </a:solidFill>
                <a:latin typeface="Comic Sans MS" pitchFamily="66" charset="0"/>
              </a:rPr>
              <a:t>знаний; </a:t>
            </a:r>
            <a:r>
              <a:rPr lang="ru-RU" sz="2400" i="1" dirty="0" smtClean="0">
                <a:solidFill>
                  <a:schemeClr val="tx1"/>
                </a:solidFill>
                <a:latin typeface="Comic Sans MS" pitchFamily="66" charset="0"/>
              </a:rPr>
              <a:t>О</a:t>
            </a:r>
            <a:r>
              <a:rPr lang="ru-RU" sz="2400" i="1" dirty="0" smtClean="0">
                <a:solidFill>
                  <a:schemeClr val="tx1"/>
                </a:solidFill>
                <a:latin typeface="Comic Sans MS" pitchFamily="66" charset="0"/>
              </a:rPr>
              <a:t>ОД </a:t>
            </a:r>
            <a:r>
              <a:rPr lang="ru-RU" sz="2400" i="1" dirty="0">
                <a:solidFill>
                  <a:schemeClr val="tx1"/>
                </a:solidFill>
                <a:latin typeface="Comic Sans MS" pitchFamily="66" charset="0"/>
              </a:rPr>
              <a:t>овладения умениями и навыками; </a:t>
            </a:r>
            <a:r>
              <a:rPr lang="ru-RU" sz="2400" i="1" dirty="0">
                <a:solidFill>
                  <a:schemeClr val="tx1"/>
                </a:solidFill>
                <a:latin typeface="Comic Sans MS" pitchFamily="66" charset="0"/>
              </a:rPr>
              <a:t>О</a:t>
            </a:r>
            <a:r>
              <a:rPr lang="ru-RU" sz="2400" i="1" dirty="0" smtClean="0">
                <a:solidFill>
                  <a:schemeClr val="tx1"/>
                </a:solidFill>
                <a:latin typeface="Comic Sans MS" pitchFamily="66" charset="0"/>
              </a:rPr>
              <a:t>ОД </a:t>
            </a:r>
            <a:r>
              <a:rPr lang="ru-RU" sz="2400" i="1" dirty="0">
                <a:solidFill>
                  <a:schemeClr val="tx1"/>
                </a:solidFill>
                <a:latin typeface="Comic Sans MS" pitchFamily="66" charset="0"/>
              </a:rPr>
              <a:t>применения знаний, умений и навыков; </a:t>
            </a:r>
            <a:r>
              <a:rPr lang="ru-RU" sz="2400" i="1" dirty="0">
                <a:solidFill>
                  <a:schemeClr val="tx1"/>
                </a:solidFill>
                <a:latin typeface="Comic Sans MS" pitchFamily="66" charset="0"/>
              </a:rPr>
              <a:t>О</a:t>
            </a:r>
            <a:r>
              <a:rPr lang="ru-RU" sz="2400" i="1" dirty="0" smtClean="0">
                <a:solidFill>
                  <a:schemeClr val="tx1"/>
                </a:solidFill>
                <a:latin typeface="Comic Sans MS" pitchFamily="66" charset="0"/>
              </a:rPr>
              <a:t>ОД </a:t>
            </a:r>
            <a:r>
              <a:rPr lang="ru-RU" sz="2400" i="1" dirty="0">
                <a:solidFill>
                  <a:schemeClr val="tx1"/>
                </a:solidFill>
                <a:latin typeface="Comic Sans MS" pitchFamily="66" charset="0"/>
              </a:rPr>
              <a:t>обобщения и систематизации знаний; </a:t>
            </a:r>
            <a:r>
              <a:rPr lang="ru-RU" sz="2400" i="1" dirty="0" smtClean="0">
                <a:solidFill>
                  <a:schemeClr val="tx1"/>
                </a:solidFill>
                <a:latin typeface="Comic Sans MS" pitchFamily="66" charset="0"/>
              </a:rPr>
              <a:t/>
            </a:r>
            <a:br>
              <a:rPr lang="ru-RU" sz="2400" i="1" dirty="0" smtClean="0">
                <a:solidFill>
                  <a:schemeClr val="tx1"/>
                </a:solidFill>
                <a:latin typeface="Comic Sans MS" pitchFamily="66" charset="0"/>
              </a:rPr>
            </a:br>
            <a:r>
              <a:rPr lang="ru-RU" sz="2400" i="1" dirty="0" smtClean="0">
                <a:solidFill>
                  <a:schemeClr val="tx1"/>
                </a:solidFill>
                <a:latin typeface="Comic Sans MS" pitchFamily="66" charset="0"/>
              </a:rPr>
              <a:t>ООД </a:t>
            </a:r>
            <a:r>
              <a:rPr lang="ru-RU" sz="2400" i="1" dirty="0">
                <a:solidFill>
                  <a:schemeClr val="tx1"/>
                </a:solidFill>
                <a:latin typeface="Comic Sans MS" pitchFamily="66" charset="0"/>
              </a:rPr>
              <a:t>проверки и самопроверки знаний, умений и навыков; комбинированная </a:t>
            </a:r>
            <a:r>
              <a:rPr lang="ru-RU" sz="2400" i="1" dirty="0">
                <a:solidFill>
                  <a:schemeClr val="tx1"/>
                </a:solidFill>
                <a:latin typeface="Comic Sans MS" pitchFamily="66" charset="0"/>
              </a:rPr>
              <a:t>О</a:t>
            </a:r>
            <a:r>
              <a:rPr lang="ru-RU" sz="2400" i="1" dirty="0" smtClean="0">
                <a:solidFill>
                  <a:schemeClr val="tx1"/>
                </a:solidFill>
                <a:latin typeface="Comic Sans MS" pitchFamily="66" charset="0"/>
              </a:rPr>
              <a:t>ОД </a:t>
            </a:r>
            <a:r>
              <a:rPr lang="ru-RU" sz="2400" i="1" dirty="0">
                <a:solidFill>
                  <a:schemeClr val="tx1"/>
                </a:solidFill>
                <a:latin typeface="Comic Sans MS" pitchFamily="66" charset="0"/>
              </a:rPr>
              <a:t>по комплексу её основных задач</a:t>
            </a:r>
            <a:r>
              <a:rPr lang="ru-RU" sz="2400" i="1" dirty="0" smtClean="0">
                <a:solidFill>
                  <a:schemeClr val="tx1"/>
                </a:solidFill>
                <a:latin typeface="Comic Sans MS" pitchFamily="66" charset="0"/>
              </a:rPr>
              <a:t>.</a:t>
            </a:r>
            <a:endParaRPr lang="ru-RU" sz="2400" i="1" dirty="0">
              <a:solidFill>
                <a:schemeClr val="tx1"/>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22475919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220</TotalTime>
  <Words>515</Words>
  <Application>Microsoft Office PowerPoint</Application>
  <PresentationFormat>Экран (4:3)</PresentationFormat>
  <Paragraphs>113</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Волна</vt:lpstr>
      <vt:lpstr>Презентация PowerPoint</vt:lpstr>
      <vt:lpstr>ООД – это ведущая форма организации обучения воспитанников ДОУ   Систематическое обучение во время непосредственно образовательной деятельности – важное средство образовательной работы с детьми дошкольного возраста. </vt:lpstr>
      <vt:lpstr> </vt:lpstr>
      <vt:lpstr> </vt:lpstr>
      <vt:lpstr> </vt:lpstr>
      <vt:lpstr>Задачи</vt:lpstr>
      <vt:lpstr>Традиционно выделяется  три формы организации обучения:  Индивидуальная  Позволяет индивидуализировать обучение (содержание, методы, средства), однако требует от ребёнка больших нервных затрат; создаёт эмоциональный дискомфорт, неэкономичность обучения; ограничение сотрудничества с другими детьми  Работа с литературой; письменные упражнения; экспериментальная деятельность – опыты, наблюдения; работа на компьютере. </vt:lpstr>
      <vt:lpstr>Подгрупповая (индивидуально-коллективная). Группа делится на подгруппы. Основания для комплектации:  личная симпатия, общность интересов,  но не по уровню развития. При этом педагогу, в первую очередь, важно обеспечить взаимодействие детей в процессе обучения.  Работа группами во время непосредственно образовательной деятельности; экскурсия по группам; трудовая практическая непосредственно образовательная деятельность</vt:lpstr>
      <vt:lpstr>Фронтальная. Общегрупповая  (работа со всей группой, чёткое расписание,  единое содержание). Достоинствами формы являются чёткая организационная структура, простое управление, возможность взаимодействия детей, экономичность обучения; недостатком – трудности в индивидуализации обучения.  ООД усвоения знаний; ООД овладения умениями и навыками; ООД применения знаний, умений и навыков; ООД обобщения и систематизации знаний;  ООД проверки и самопроверки знаний, умений и навыков; комбинированная ООД по комплексу её основных задач.</vt:lpstr>
      <vt:lpstr>Классификация ООД в ДОУ  (по С.А. Козловой)  Дидактическая задача (основание классификации) - ООД усвоения новых знаний, умений; - ООД закрепления ранее приобретённых знаний и умений; - ООД творческого применения знаний и умений; - Комплексная ООД, где одновременно решается несколько задач.  Содержание ООД (раздел обучения) - Классическая ООД по разделам обучения; - Интегрированная (включающие содержание из нескольких разделов обучения).</vt:lpstr>
      <vt:lpstr>Структура классической организованной образовательной деятельности.   В любой ООД выделяют три основные части, неразрывно связанные общим содержанием и методикой:  - начало; - ход непосредственно образовательной  деятельности (процесс); - окончание. </vt:lpstr>
      <vt:lpstr>Начало ООД:  Предполагает организацию детей: переключение внимания детей на предстоящую деятельность, стимуляция интереса к ней, создание эмоционального настроя, точные и чёткие установки на предстоящую деятельность (последовательность выполнения задания, предполагаемые результаты). Важно, чтобы воспитатель во время объяснения, показа способов действия активизировал детей, побуждал осмысливать, запоминать то, о чём он говорит. Детям надо представлять возможность повторять, проговаривать те или иные положения. Объяснение не должно занимать более 3-5 минут.  Виды деятельности: игровая, предметная, речевая.</vt:lpstr>
      <vt:lpstr>Ход (процесс) ООД (основная часть)  Самостоятельная умственная и практическая деятельность детей, выполнение всех поставленных учебных задач. Осуществляется индивидуализация обучения (минимальная помощь, советы, напоминания, наводящие вопросы, показ, дополнительное объяснение).  Педагог создаёт условия для того, чтобы каждый ребёнок достиг результата.  Виды деятельности: учебная, игровая, художественная, речевая.</vt:lpstr>
      <vt:lpstr>Окончание организованной образовательной деятельности (заключительная часть)  Посвящается подведению итогов и оценке результатов учебной деятельности: - в младшей группе педагог хвалит за усердие, желание выполнить работу, активизирует положительные эмоции; - в средней группе педагог дифференцированно подходит к оценке результатов деятельности детей; - в старшей и подготовительной к школе группах к оценке и самооценке результатов привлекаются дети.  Виды деятельности: игровая, предметная, художественная, речевая. </vt:lpstr>
      <vt:lpstr>Метод как способ достижения цели </vt:lpstr>
      <vt:lpstr>Главные методы обучения</vt:lpstr>
      <vt:lpstr>Презентация PowerPoint</vt:lpstr>
      <vt:lpstr>МЕТОДЫ ОРГАНИЗАЦИИ И САМООРГАНИЗАЦИИ ОРГАНИЗОВАННОЙ ОБРАЗОВАТЕЛЬНОЙ ДЕЯТЕЛЬНОСТИ (отражают основные аспекты структуры познания)</vt:lpstr>
      <vt:lpstr>МЕТОДЫ ОРГАНИЗАЦИИ И САМООРГАНИЗАЦИИ НЕПОСРЕДСТВЕННО ОБРАЗОВАТЕЛЬНОЙ ДЕЯТЕЛЬНОСТИ (отражают основные аспекты структуры познания)</vt:lpstr>
      <vt:lpstr>МЕТОДЫ СТИМУЛИРОВАНИЯ И МОТИВАЦИИ (НАПРАВЛЕНЫ НА РАЗВИТИЕ ВНУТРЕННЕЙ МОТИВАЦИИ УЧЕНИЯ У ВОСПИТАННИКОВ)</vt:lpstr>
      <vt:lpstr>МЕТОДЫ КОНТРОЛЯ И САМОКОНТРОЛЯ ЭФФЕКТИВНОСТИ ОБУЧЕНИЯ</vt:lpstr>
      <vt:lpstr>Мотивация</vt:lpstr>
      <vt:lpstr>Мотивация</vt:lpstr>
      <vt:lpstr>Правила построения мотивации: </vt:lpstr>
      <vt:lpstr>Особенности работы по созданию игровой мотивации на разных возрастных этапах: </vt:lpstr>
      <vt:lpstr>Оценка результата</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«ОРГАНИЗАЦИЯ НЕПОСРЕДСТВЕННО ОБРАЗОВАТЕЛЬНОЙ ДЕЯТЕЛЬНОСТИ  В СООТВЕСТВИИ С ФГОС ДО»</dc:title>
  <dc:creator>Елена</dc:creator>
  <cp:lastModifiedBy>Садик</cp:lastModifiedBy>
  <cp:revision>18</cp:revision>
  <dcterms:created xsi:type="dcterms:W3CDTF">2015-10-13T16:29:52Z</dcterms:created>
  <dcterms:modified xsi:type="dcterms:W3CDTF">2018-03-13T07:39:51Z</dcterms:modified>
</cp:coreProperties>
</file>