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60" r:id="rId3"/>
    <p:sldId id="264" r:id="rId4"/>
    <p:sldId id="263" r:id="rId5"/>
    <p:sldId id="304" r:id="rId6"/>
    <p:sldId id="311" r:id="rId7"/>
    <p:sldId id="274" r:id="rId8"/>
    <p:sldId id="272" r:id="rId9"/>
    <p:sldId id="271" r:id="rId10"/>
    <p:sldId id="303" r:id="rId11"/>
    <p:sldId id="275" r:id="rId12"/>
    <p:sldId id="279" r:id="rId13"/>
    <p:sldId id="278" r:id="rId14"/>
    <p:sldId id="276" r:id="rId15"/>
    <p:sldId id="308" r:id="rId16"/>
    <p:sldId id="282" r:id="rId17"/>
    <p:sldId id="286" r:id="rId18"/>
    <p:sldId id="313" r:id="rId19"/>
    <p:sldId id="288" r:id="rId20"/>
    <p:sldId id="310" r:id="rId21"/>
    <p:sldId id="287" r:id="rId22"/>
    <p:sldId id="309" r:id="rId23"/>
    <p:sldId id="307" r:id="rId24"/>
    <p:sldId id="291" r:id="rId25"/>
    <p:sldId id="294" r:id="rId26"/>
    <p:sldId id="293" r:id="rId27"/>
    <p:sldId id="289" r:id="rId28"/>
    <p:sldId id="290" r:id="rId29"/>
    <p:sldId id="295" r:id="rId30"/>
    <p:sldId id="306" r:id="rId31"/>
    <p:sldId id="305" r:id="rId32"/>
    <p:sldId id="299" r:id="rId33"/>
    <p:sldId id="25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15BB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00710-5A01-4765-B0B4-A2D85B8262E0}" type="datetimeFigureOut">
              <a:rPr lang="ru-RU" smtClean="0"/>
              <a:pPr/>
              <a:t>12.09.2021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B195-E215-4750-B0EA-9B60976590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1B195-E215-4750-B0EA-9B609765906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21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2.pn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2.png"/><Relationship Id="rId4" Type="http://schemas.openxmlformats.org/officeDocument/2006/relationships/image" Target="../media/image103.jpeg"/><Relationship Id="rId9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357290" y="2000240"/>
            <a:ext cx="67866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МОЯ   СТРАНА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МОЯ  МАЛАЯ  РОДИНА!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4480" y="142852"/>
            <a:ext cx="742952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</a:p>
          <a:p>
            <a:pPr algn="ctr"/>
            <a:r>
              <a:rPr lang="ru-RU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детский сад № 3 «Светлячок»</a:t>
            </a:r>
            <a:endParaRPr lang="ru-RU" sz="1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0166" y="5214950"/>
            <a:ext cx="72866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Составитель:  Е.В.Лексина - воспитатель </a:t>
            </a:r>
            <a:r>
              <a:rPr lang="en-US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кв.категория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Кировград</a:t>
            </a:r>
          </a:p>
          <a:p>
            <a:pPr algn="ctr">
              <a:buNone/>
            </a:pPr>
            <a:r>
              <a:rPr lang="ru-RU" sz="1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2021год</a:t>
            </a:r>
            <a:endParaRPr lang="ru-RU" sz="14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1604" y="1142984"/>
            <a:ext cx="6572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познавательно-творческий</a:t>
            </a:r>
          </a:p>
          <a:p>
            <a:pPr algn="ctr"/>
            <a:endParaRPr lang="ru-RU" sz="24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https://1.bp.blogspot.com/-zYpLch6ZRMs/V_S9gtItK6I/AAAAAAAAIJI/YP1tjjWWbgcFAR6CFqAD2NnGQ39yTyKhQCLcB/s1600/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55207" flipH="1">
            <a:off x="7110642" y="5628676"/>
            <a:ext cx="1933719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store.speedtree.com/site-assets/uploads/Birch_Paper_Desktop_Field_Summer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214346" y="3214686"/>
            <a:ext cx="285748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s02.yapfiles.ru/files/2242976/PaperBirchSummerTwigAlpha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 rot="738865">
            <a:off x="6629713" y="430604"/>
            <a:ext cx="2286016" cy="238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i.pinimg.com/originals/4f/9f/02/4f9f02a1aed56b1d1896f0b63686a465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1142984"/>
            <a:ext cx="142876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://i.mycdn.me/i?r=AzEPZsRbOZEKgBhR0XGMT1RkaHO69jYQcS-8O3ekCus5QaaKTM5SRkZCeTgDn6uOyic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58082" y="3214686"/>
            <a:ext cx="1371600" cy="153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s://static.tildacdn.com/tild6537-3462-4663-b464-373736343162/Russia-Flag-Map.png"/>
          <p:cNvPicPr/>
          <p:nvPr/>
        </p:nvPicPr>
        <p:blipFill>
          <a:blip r:embed="rId8" cstate="print"/>
          <a:srcRect t="16000"/>
          <a:stretch>
            <a:fillRect/>
          </a:stretch>
        </p:blipFill>
        <p:spPr bwMode="auto">
          <a:xfrm>
            <a:off x="2857488" y="3286124"/>
            <a:ext cx="364333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s://1.bp.blogspot.com/-zYpLch6ZRMs/V_S9gtItK6I/AAAAAAAAIJI/YP1tjjWWbgcFAR6CFqAD2NnGQ39yTyKhQCLcB/s1600/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55207" flipH="1">
            <a:off x="7110643" y="5628676"/>
            <a:ext cx="1933719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s://static.tildacdn.com/tild6537-3462-4663-b464-373736343162/Russia-Flag-Map.png"/>
          <p:cNvPicPr/>
          <p:nvPr/>
        </p:nvPicPr>
        <p:blipFill>
          <a:blip r:embed="rId8" cstate="print"/>
          <a:srcRect t="16000"/>
          <a:stretch>
            <a:fillRect/>
          </a:stretch>
        </p:blipFill>
        <p:spPr bwMode="auto">
          <a:xfrm>
            <a:off x="3009888" y="3438524"/>
            <a:ext cx="3643338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Admin\Downloads\16233240851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86313" y="1500175"/>
            <a:ext cx="3643339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ownloads\16233240851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357298"/>
            <a:ext cx="407196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100727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Познавательное  развитие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«Просмотр  тематических презентаций, видеороликов </a:t>
            </a:r>
          </a:p>
          <a:p>
            <a:pPr algn="ctr"/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 теме проекта 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М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ОЯ   СТРАНА, МОЯ  МАЛАЯ  РОДИНА!»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Рисунок 5" descr="C:\Users\Admin\Downloads\1624073781714.jpg"/>
          <p:cNvPicPr/>
          <p:nvPr/>
        </p:nvPicPr>
        <p:blipFill>
          <a:blip r:embed="rId5" cstate="print"/>
          <a:srcRect t="14286"/>
          <a:stretch>
            <a:fillRect/>
          </a:stretch>
        </p:blipFill>
        <p:spPr bwMode="auto">
          <a:xfrm>
            <a:off x="500034" y="4214818"/>
            <a:ext cx="4000527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 rot="10800000" flipV="1">
            <a:off x="4857752" y="4908459"/>
            <a:ext cx="4286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Просмотр презентаций: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«Наша Родина Россия», 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«Москва – столица России»;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«Моя малая Родина»;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«Все о </a:t>
            </a:r>
            <a:r>
              <a:rPr lang="ru-RU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Кировграде</a:t>
            </a: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«Висимский биосферный заповедник</a:t>
            </a:r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1"/>
            <a:ext cx="7715304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Познавательное  развитие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Экскурсия в  Кировградскую  центральную  библиотеку  </a:t>
            </a:r>
          </a:p>
          <a:p>
            <a:pPr lvl="0"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«Мой любимый город Кировград »</a:t>
            </a:r>
            <a:endParaRPr lang="ru-RU" sz="24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pic>
        <p:nvPicPr>
          <p:cNvPr id="4" name="Рисунок 3" descr="C:\Users\Admin\Downloads\20210624_102215 (2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85860"/>
            <a:ext cx="471490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20210624_100930.jpg"/>
          <p:cNvPicPr/>
          <p:nvPr/>
        </p:nvPicPr>
        <p:blipFill>
          <a:blip r:embed="rId4" cstate="print"/>
          <a:srcRect l="13235" t="6250" r="10294"/>
          <a:stretch>
            <a:fillRect/>
          </a:stretch>
        </p:blipFill>
        <p:spPr bwMode="auto">
          <a:xfrm>
            <a:off x="285720" y="3929066"/>
            <a:ext cx="407196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ownloads\IMG-20210520-WA00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1214422"/>
            <a:ext cx="271464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00562" y="4214818"/>
            <a:ext cx="32861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 сколько в этом доме книг!</a:t>
            </a:r>
            <a:b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Внимательно всмотрись –</a:t>
            </a:r>
            <a:b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Здесь тысячи друзей твоих</a:t>
            </a:r>
            <a:b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полках улеглись.</a:t>
            </a:r>
            <a:b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Они поговорят с тобой</a:t>
            </a:r>
            <a:b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ты, мой юный друг,</a:t>
            </a:r>
            <a:b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Весь путь истории земной</a:t>
            </a:r>
            <a:b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 бы увидишь вдруг...</a:t>
            </a:r>
          </a:p>
          <a:p>
            <a:endParaRPr lang="ru-RU" dirty="0"/>
          </a:p>
        </p:txBody>
      </p:sp>
      <p:pic>
        <p:nvPicPr>
          <p:cNvPr id="12" name="Рисунок 11" descr="Похожее изображение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286644" y="4643446"/>
            <a:ext cx="1657350" cy="180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Admin\Downloads\20210618_111331.jpg"/>
          <p:cNvPicPr/>
          <p:nvPr/>
        </p:nvPicPr>
        <p:blipFill>
          <a:blip r:embed="rId3" cstate="print"/>
          <a:srcRect r="28378"/>
          <a:stretch>
            <a:fillRect/>
          </a:stretch>
        </p:blipFill>
        <p:spPr bwMode="auto">
          <a:xfrm>
            <a:off x="214282" y="1643050"/>
            <a:ext cx="435771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ownloads\20210618_122353.jpg"/>
          <p:cNvPicPr/>
          <p:nvPr/>
        </p:nvPicPr>
        <p:blipFill>
          <a:blip r:embed="rId4" cstate="print"/>
          <a:srcRect r="13513"/>
          <a:stretch>
            <a:fillRect/>
          </a:stretch>
        </p:blipFill>
        <p:spPr bwMode="auto">
          <a:xfrm>
            <a:off x="285720" y="4357694"/>
            <a:ext cx="385765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Познавательное развитие</a:t>
            </a:r>
          </a:p>
          <a:p>
            <a:pPr lvl="0"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Посещение экспозиции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«День России!»</a:t>
            </a:r>
          </a:p>
          <a:p>
            <a:pPr algn="ctr"/>
            <a:r>
              <a:rPr lang="ru-RU" sz="2800" b="1" i="1" dirty="0" smtClean="0">
                <a:solidFill>
                  <a:srgbClr val="66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 Историко - краеведческом  музее  города Кировграда</a:t>
            </a:r>
          </a:p>
          <a:p>
            <a:endParaRPr lang="ru-RU" dirty="0"/>
          </a:p>
        </p:txBody>
      </p:sp>
      <p:pic>
        <p:nvPicPr>
          <p:cNvPr id="6" name="Рисунок 5" descr="https://i.mycdn.me/i?r=AyH4iRPQ2q0otWIFepML2LxRFvEH-wDKTMpe2pcg_Q-NGQ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6710" y="214290"/>
            <a:ext cx="1071570" cy="67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20210618_110436.jpg"/>
          <p:cNvPicPr/>
          <p:nvPr/>
        </p:nvPicPr>
        <p:blipFill>
          <a:blip r:embed="rId6" cstate="print"/>
          <a:srcRect r="18111"/>
          <a:stretch>
            <a:fillRect/>
          </a:stretch>
        </p:blipFill>
        <p:spPr bwMode="auto">
          <a:xfrm>
            <a:off x="4572000" y="1357298"/>
            <a:ext cx="421487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ownloads\20210618_11121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40" y="4000504"/>
            <a:ext cx="4643502" cy="208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57224" y="142853"/>
            <a:ext cx="7143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Познавательное  развитие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Экскурсия в  «Висимский биосферный заповедник»</a:t>
            </a:r>
            <a:endParaRPr lang="ru-RU" b="1" dirty="0" smtClean="0">
              <a:solidFill>
                <a:srgbClr val="66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C:\Users\Admin\Downloads\1624073664547.jpg"/>
          <p:cNvPicPr/>
          <p:nvPr/>
        </p:nvPicPr>
        <p:blipFill>
          <a:blip r:embed="rId3"/>
          <a:srcRect l="16859"/>
          <a:stretch>
            <a:fillRect/>
          </a:stretch>
        </p:blipFill>
        <p:spPr bwMode="auto">
          <a:xfrm>
            <a:off x="357158" y="1142984"/>
            <a:ext cx="4932038" cy="273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39312897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214422"/>
            <a:ext cx="328614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ownloads\1624073781694.jpg"/>
          <p:cNvPicPr/>
          <p:nvPr/>
        </p:nvPicPr>
        <p:blipFill>
          <a:blip r:embed="rId5"/>
          <a:srcRect l="22881" t="10460" r="36175"/>
          <a:stretch>
            <a:fillRect/>
          </a:stretch>
        </p:blipFill>
        <p:spPr bwMode="auto">
          <a:xfrm>
            <a:off x="5929322" y="3786190"/>
            <a:ext cx="278608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1624073371748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4000504"/>
            <a:ext cx="5429288" cy="244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1.bp.blogspot.com/-zYpLch6ZRMs/V_S9gtItK6I/AAAAAAAAIJI/YP1tjjWWbgcFAR6CFqAD2NnGQ39yTyKhQCLcB/s1600/7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15210" flipH="1">
            <a:off x="7414282" y="185107"/>
            <a:ext cx="1724634" cy="79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Admin\Downloads\16242851122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42892" y="1714472"/>
            <a:ext cx="2928958" cy="221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ownloads\16244425809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357694"/>
            <a:ext cx="285752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4295475339.jpg"/>
          <p:cNvPicPr/>
          <p:nvPr/>
        </p:nvPicPr>
        <p:blipFill>
          <a:blip r:embed="rId6" cstate="print"/>
          <a:srcRect t="14286" b="17143"/>
          <a:stretch>
            <a:fillRect/>
          </a:stretch>
        </p:blipFill>
        <p:spPr bwMode="auto">
          <a:xfrm rot="5400000">
            <a:off x="5036347" y="1607331"/>
            <a:ext cx="278608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162428460437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714356"/>
            <a:ext cx="157163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ownloads\1624284148362.jpg"/>
          <p:cNvPicPr/>
          <p:nvPr/>
        </p:nvPicPr>
        <p:blipFill>
          <a:blip r:embed="rId8" cstate="print"/>
          <a:srcRect r="17015"/>
          <a:stretch>
            <a:fillRect/>
          </a:stretch>
        </p:blipFill>
        <p:spPr bwMode="auto">
          <a:xfrm rot="5400000">
            <a:off x="6679420" y="4179100"/>
            <a:ext cx="2428893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143240" y="4071942"/>
            <a:ext cx="378621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Собери картинку»;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«Наша Родина -наша Россия»;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««Природа нашей Родины»;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«Достопримечательности г. Кировграда;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Что лищнее?»(животные наших лесов).</a:t>
            </a:r>
            <a:endParaRPr lang="ru-RU" b="1" i="1" dirty="0">
              <a:solidFill>
                <a:srgbClr val="9F15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5918" y="0"/>
            <a:ext cx="571504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Познавательное развитие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Игровая деятельность  </a:t>
            </a:r>
          </a:p>
          <a:p>
            <a:pPr algn="ctr"/>
            <a:endParaRPr lang="ru-RU" dirty="0"/>
          </a:p>
        </p:txBody>
      </p:sp>
      <p:pic>
        <p:nvPicPr>
          <p:cNvPr id="13" name="Рисунок 12" descr="C:\Users\Admin\Downloads\162428460435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1142984"/>
            <a:ext cx="292895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1.bp.blogspot.com/-zYpLch6ZRMs/V_S9gtItK6I/AAAAAAAAIJI/YP1tjjWWbgcFAR6CFqAD2NnGQ39yTyKhQCLcB/s1600/7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6858016" y="0"/>
            <a:ext cx="2104933" cy="82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1.bp.blogspot.com/-zYpLch6ZRMs/V_S9gtItK6I/AAAAAAAAIJI/YP1tjjWWbgcFAR6CFqAD2NnGQ39yTyKhQCLcB/s1600/7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63057" flipH="1">
            <a:off x="4041601" y="5913771"/>
            <a:ext cx="2493057" cy="78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Admin\Downloads\16242851122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2844" y="1357298"/>
            <a:ext cx="328614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43240" y="285728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Рисунок 8" descr="C:\Users\Admin\Downloads\16242953151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643446"/>
            <a:ext cx="2643206" cy="202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ownloads\16242953151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179355" y="1321581"/>
            <a:ext cx="285752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ownloads\16242851122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1071546"/>
            <a:ext cx="271464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286000" y="0"/>
            <a:ext cx="55007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Познавательное развитие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Игровая деятельность  с лэпбуком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7488" y="4572008"/>
            <a:ext cx="3786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Лэпбуки</a:t>
            </a: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«Знакомство с </a:t>
            </a:r>
            <a:r>
              <a:rPr lang="ru-RU" b="1" i="1" dirty="0" err="1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Кировградом</a:t>
            </a: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«Красная книга России»;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«Моя Россия»;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«Природа наших лесов».</a:t>
            </a:r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 smtClean="0"/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15" name="Рисунок 14" descr="C:\Users\Admin\Downloads\1624295315128.jpg"/>
          <p:cNvPicPr/>
          <p:nvPr/>
        </p:nvPicPr>
        <p:blipFill>
          <a:blip r:embed="rId7" cstate="print"/>
          <a:srcRect l="18019" r="16197"/>
          <a:stretch>
            <a:fillRect/>
          </a:stretch>
        </p:blipFill>
        <p:spPr bwMode="auto">
          <a:xfrm rot="5400000">
            <a:off x="6429388" y="4071944"/>
            <a:ext cx="228601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1.bp.blogspot.com/-zYpLch6ZRMs/V_S9gtItK6I/AAAAAAAAIJI/YP1tjjWWbgcFAR6CFqAD2NnGQ39yTyKhQCLcB/s1600/7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15210" flipH="1">
            <a:off x="7347138" y="136422"/>
            <a:ext cx="1724634" cy="73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1.bp.blogspot.com/-zYpLch6ZRMs/V_S9gtItK6I/AAAAAAAAIJI/YP1tjjWWbgcFAR6CFqAD2NnGQ39yTyKhQCLcB/s1600/7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3571868" y="5994338"/>
            <a:ext cx="2439805" cy="73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Admin\Downloads\1624380747858.jpg"/>
          <p:cNvPicPr/>
          <p:nvPr/>
        </p:nvPicPr>
        <p:blipFill>
          <a:blip r:embed="rId3" cstate="print"/>
          <a:srcRect t="31483"/>
          <a:stretch>
            <a:fillRect/>
          </a:stretch>
        </p:blipFill>
        <p:spPr bwMode="auto">
          <a:xfrm>
            <a:off x="4214810" y="1071546"/>
            <a:ext cx="4500594" cy="2592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ownloads\162438058703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071546"/>
            <a:ext cx="350046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43805870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57628"/>
            <a:ext cx="36433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43805870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929066"/>
            <a:ext cx="392909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71604" y="1"/>
            <a:ext cx="6000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Познавательное развитие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Выставка камней и минералов России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https://1.bp.blogspot.com/-zYpLch6ZRMs/V_S9gtItK6I/AAAAAAAAIJI/YP1tjjWWbgcFAR6CFqAD2NnGQ39yTyKhQCLcB/s1600/7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15210" flipH="1">
            <a:off x="7347138" y="350762"/>
            <a:ext cx="1724634" cy="73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Admin\Downloads\16237553516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71546"/>
            <a:ext cx="535785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ownloads\16237553516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750727" y="1535893"/>
            <a:ext cx="350046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dmin\Downloads\1623755351660.jpg"/>
          <p:cNvPicPr/>
          <p:nvPr/>
        </p:nvPicPr>
        <p:blipFill>
          <a:blip r:embed="rId5" cstate="print"/>
          <a:srcRect l="52459"/>
          <a:stretch>
            <a:fillRect/>
          </a:stretch>
        </p:blipFill>
        <p:spPr bwMode="auto">
          <a:xfrm rot="5400000">
            <a:off x="1071538" y="4143380"/>
            <a:ext cx="207170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3108" y="1"/>
            <a:ext cx="55721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Познавательное развитие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Выставка   «Хохломская роспись»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6182" y="4572008"/>
            <a:ext cx="50720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Хохлома, хохлома  – Наше чудо дивное!</a:t>
            </a:r>
          </a:p>
          <a:p>
            <a:pPr fontAlgn="base"/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Мы рисуем хохлому  красоты невиданной. </a:t>
            </a:r>
          </a:p>
          <a:p>
            <a:pPr fontAlgn="base"/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Нарисуем краску солнечною краской, </a:t>
            </a:r>
          </a:p>
          <a:p>
            <a:pPr fontAlgn="base"/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 цветы – огоньки красной краской от зари.</a:t>
            </a:r>
          </a:p>
          <a:p>
            <a:endParaRPr lang="ru-RU" sz="2000" b="1" i="1" dirty="0">
              <a:solidFill>
                <a:srgbClr val="9F15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https://i.pinimg.com/originals/c8/59/a0/c859a00bde930eb04f79ef4d73ba290b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5929330"/>
            <a:ext cx="421484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  <p:pic>
        <p:nvPicPr>
          <p:cNvPr id="3" name="Рисунок 2" descr="C:\Users\Admin\Downloads\1623324266882.jpg"/>
          <p:cNvPicPr/>
          <p:nvPr/>
        </p:nvPicPr>
        <p:blipFill>
          <a:blip r:embed="rId3" cstate="print"/>
          <a:srcRect l="25532"/>
          <a:stretch>
            <a:fillRect/>
          </a:stretch>
        </p:blipFill>
        <p:spPr bwMode="auto">
          <a:xfrm rot="5400000">
            <a:off x="3428992" y="1142984"/>
            <a:ext cx="271464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ownloads\1623324266912.jpg"/>
          <p:cNvPicPr/>
          <p:nvPr/>
        </p:nvPicPr>
        <p:blipFill>
          <a:blip r:embed="rId4" cstate="print"/>
          <a:srcRect l="30506" r="25993" b="25000"/>
          <a:stretch>
            <a:fillRect/>
          </a:stretch>
        </p:blipFill>
        <p:spPr bwMode="auto">
          <a:xfrm>
            <a:off x="6357950" y="1071546"/>
            <a:ext cx="242889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3324266898.jpg"/>
          <p:cNvPicPr/>
          <p:nvPr/>
        </p:nvPicPr>
        <p:blipFill>
          <a:blip r:embed="rId5" cstate="print"/>
          <a:srcRect l="20000" t="9524" r="10000"/>
          <a:stretch>
            <a:fillRect/>
          </a:stretch>
        </p:blipFill>
        <p:spPr bwMode="auto">
          <a:xfrm rot="5400000">
            <a:off x="-214314" y="1357298"/>
            <a:ext cx="364333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1624380587027.jpg"/>
          <p:cNvPicPr/>
          <p:nvPr/>
        </p:nvPicPr>
        <p:blipFill>
          <a:blip r:embed="rId6" cstate="print"/>
          <a:srcRect l="33113" t="21088" b="25530"/>
          <a:stretch>
            <a:fillRect/>
          </a:stretch>
        </p:blipFill>
        <p:spPr bwMode="auto">
          <a:xfrm rot="5400000">
            <a:off x="2857488" y="4357694"/>
            <a:ext cx="26432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8596" y="0"/>
            <a:ext cx="8715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Художественно - эстетическое развитие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Конструирование «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Россия – Родина моя!»</a:t>
            </a:r>
            <a:endParaRPr lang="ru-RU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14942" y="4214818"/>
            <a:ext cx="39290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latin typeface="Times New Roman" pitchFamily="18" charset="0"/>
                <a:cs typeface="Times New Roman" pitchFamily="18" charset="0"/>
              </a:rPr>
              <a:t>Конструктор ТИКО «Ромашка», неофициальный символ России»;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latin typeface="Times New Roman" pitchFamily="18" charset="0"/>
                <a:cs typeface="Times New Roman" pitchFamily="18" charset="0"/>
              </a:rPr>
              <a:t>Конструктор ТИКО «Кремлевская башня</a:t>
            </a:r>
            <a:r>
              <a:rPr lang="ru-RU" dirty="0" smtClean="0">
                <a:solidFill>
                  <a:srgbClr val="9F15BB"/>
                </a:solidFill>
              </a:rPr>
              <a:t>»;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latin typeface="Times New Roman" pitchFamily="18" charset="0"/>
                <a:cs typeface="Times New Roman" pitchFamily="18" charset="0"/>
              </a:rPr>
              <a:t>Конструктор ЛЕГО «Триколор»;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latin typeface="Times New Roman" pitchFamily="18" charset="0"/>
                <a:cs typeface="Times New Roman" pitchFamily="18" charset="0"/>
              </a:rPr>
              <a:t>Конструктор ТИКО «Кремлевская башня</a:t>
            </a: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rgbClr val="9F15BB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dirty="0" smtClean="0">
              <a:solidFill>
                <a:srgbClr val="9F15BB"/>
              </a:solidFill>
            </a:endParaRPr>
          </a:p>
          <a:p>
            <a:pPr>
              <a:buFont typeface="Wingdings" pitchFamily="2" charset="2"/>
              <a:buChar char="ü"/>
            </a:pPr>
            <a:endParaRPr lang="ru-RU" b="1" i="1" dirty="0">
              <a:solidFill>
                <a:srgbClr val="9F15B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https://1.bp.blogspot.com/-zYpLch6ZRMs/V_S9gtItK6I/AAAAAAAAIJI/YP1tjjWWbgcFAR6CFqAD2NnGQ39yTyKhQCLcB/s1600/7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15210" flipH="1">
            <a:off x="-208173" y="4687999"/>
            <a:ext cx="3069677" cy="246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1.bp.blogspot.com/-zYpLch6ZRMs/V_S9gtItK6I/AAAAAAAAIJI/YP1tjjWWbgcFAR6CFqAD2NnGQ39yTyKhQCLcB/s1600/7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15210" flipH="1">
            <a:off x="7837601" y="217922"/>
            <a:ext cx="1145364" cy="76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-1143040" y="0"/>
            <a:ext cx="117872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Художественно - эстетическое развитие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</a:p>
          <a:p>
            <a:pPr algn="ctr"/>
            <a:r>
              <a:rPr lang="ru-RU" sz="28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Рисование  мелом на асфальте «</a:t>
            </a:r>
            <a:r>
              <a:rPr lang="ru-RU" sz="28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Россия – Родина моя!»</a:t>
            </a:r>
            <a:endParaRPr lang="ru-RU" sz="2800" b="1" i="1" dirty="0" smtClean="0">
              <a:solidFill>
                <a:srgbClr val="9F15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" name="Рисунок 8" descr="C:\Users\Admin\Downloads\20210624_102902 (1).jpg"/>
          <p:cNvPicPr/>
          <p:nvPr/>
        </p:nvPicPr>
        <p:blipFill>
          <a:blip r:embed="rId3" cstate="print"/>
          <a:srcRect l="12120" t="3004" r="46318"/>
          <a:stretch>
            <a:fillRect/>
          </a:stretch>
        </p:blipFill>
        <p:spPr bwMode="auto">
          <a:xfrm>
            <a:off x="500034" y="1357298"/>
            <a:ext cx="2928958" cy="286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ownloads\20210624_103351 (2).jpg"/>
          <p:cNvPicPr/>
          <p:nvPr/>
        </p:nvPicPr>
        <p:blipFill>
          <a:blip r:embed="rId4" cstate="print"/>
          <a:srcRect l="18665" t="23176" r="47908"/>
          <a:stretch>
            <a:fillRect/>
          </a:stretch>
        </p:blipFill>
        <p:spPr bwMode="auto">
          <a:xfrm>
            <a:off x="4286248" y="4214818"/>
            <a:ext cx="242889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ownloads\20210624_103526 (1).jpg"/>
          <p:cNvPicPr/>
          <p:nvPr/>
        </p:nvPicPr>
        <p:blipFill>
          <a:blip r:embed="rId5" cstate="print"/>
          <a:srcRect l="3229" t="22747" r="32307"/>
          <a:stretch>
            <a:fillRect/>
          </a:stretch>
        </p:blipFill>
        <p:spPr bwMode="auto">
          <a:xfrm>
            <a:off x="214282" y="4429132"/>
            <a:ext cx="383784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Admin\Downloads\20210624_103302.jpg"/>
          <p:cNvPicPr/>
          <p:nvPr/>
        </p:nvPicPr>
        <p:blipFill>
          <a:blip r:embed="rId6" cstate="print"/>
          <a:srcRect l="9948" r="27543"/>
          <a:stretch>
            <a:fillRect/>
          </a:stretch>
        </p:blipFill>
        <p:spPr bwMode="auto">
          <a:xfrm>
            <a:off x="3786182" y="1357298"/>
            <a:ext cx="450059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ownloads\20210624_103454 (1).jpg"/>
          <p:cNvPicPr/>
          <p:nvPr/>
        </p:nvPicPr>
        <p:blipFill>
          <a:blip r:embed="rId7" cstate="print"/>
          <a:srcRect l="41348" r="31528" b="15021"/>
          <a:stretch>
            <a:fillRect/>
          </a:stretch>
        </p:blipFill>
        <p:spPr bwMode="auto">
          <a:xfrm>
            <a:off x="7072330" y="4214818"/>
            <a:ext cx="1610458" cy="232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1.bp.blogspot.com/-zYpLch6ZRMs/V_S9gtItK6I/AAAAAAAAIJI/YP1tjjWWbgcFAR6CFqAD2NnGQ39yTyKhQCLcB/s1600/7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15210" flipH="1">
            <a:off x="7552061" y="38507"/>
            <a:ext cx="1400033" cy="118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1.bp.blogspot.com/-zYpLch6ZRMs/V_S9gtItK6I/AAAAAAAAIJI/YP1tjjWWbgcFAR6CFqAD2NnGQ39yTyKhQCLcB/s1600/7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6022" flipH="1">
            <a:off x="3021120" y="5951166"/>
            <a:ext cx="4134678" cy="100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785795"/>
            <a:ext cx="78581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 проекта :</a:t>
            </a:r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Познавательно-творческий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краткосрочный.</a:t>
            </a:r>
            <a:endParaRPr lang="ru-RU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 проекта:</a:t>
            </a:r>
          </a:p>
          <a:p>
            <a:endParaRPr lang="ru-RU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928802"/>
            <a:ext cx="807249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Каждый человек имеет свою малую Родину. Чаще всего любимым городом, поселком является то место, где человек родился и вырос. Для формирования у детей основ гражданской культуры, социально - нравственного развития личности, необходимо получение детьми знаний  о своей Родине ,об их родном городе . Не имея достаточного количества знаний, трудно сформировать у ребёнка уважительное отношение к Родине. Родному городу</a:t>
            </a:r>
            <a:endParaRPr lang="ru-RU" sz="2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static.tildacdn.com/tild6537-3462-4663-b464-373736343162/Russia-Flag-Map.png"/>
          <p:cNvPicPr/>
          <p:nvPr/>
        </p:nvPicPr>
        <p:blipFill>
          <a:blip r:embed="rId3" cstate="print"/>
          <a:srcRect t="16000"/>
          <a:stretch>
            <a:fillRect/>
          </a:stretch>
        </p:blipFill>
        <p:spPr bwMode="auto">
          <a:xfrm>
            <a:off x="5929322" y="285728"/>
            <a:ext cx="292895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1.bp.blogspot.com/-zYpLch6ZRMs/V_S9gtItK6I/AAAAAAAAIJI/YP1tjjWWbgcFAR6CFqAD2NnGQ39yTyKhQCLcB/s1600/7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57620" y="5286388"/>
            <a:ext cx="2102591" cy="110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Admin\Downloads\16244425809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40005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ownloads\1624442580922.jpg"/>
          <p:cNvPicPr/>
          <p:nvPr/>
        </p:nvPicPr>
        <p:blipFill>
          <a:blip r:embed="rId4" cstate="print"/>
          <a:srcRect l="23658" t="13385"/>
          <a:stretch>
            <a:fillRect/>
          </a:stretch>
        </p:blipFill>
        <p:spPr bwMode="auto">
          <a:xfrm rot="5400000">
            <a:off x="4393405" y="1393017"/>
            <a:ext cx="242889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4442441387.jpg"/>
          <p:cNvPicPr/>
          <p:nvPr/>
        </p:nvPicPr>
        <p:blipFill>
          <a:blip r:embed="rId5" cstate="print"/>
          <a:srcRect l="16722"/>
          <a:stretch>
            <a:fillRect/>
          </a:stretch>
        </p:blipFill>
        <p:spPr bwMode="auto">
          <a:xfrm rot="5400000">
            <a:off x="790744" y="4066984"/>
            <a:ext cx="2776167" cy="235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162444244139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572276" y="1571600"/>
            <a:ext cx="250030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357290" y="0"/>
            <a:ext cx="6858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Художественно - эстетическое развитие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Продуктивная деятельность</a:t>
            </a:r>
          </a:p>
          <a:p>
            <a:pPr algn="ctr"/>
            <a:r>
              <a:rPr lang="ru-RU" sz="24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Рисование на шариках «Символика России!»</a:t>
            </a:r>
            <a:endParaRPr lang="ru-RU" sz="2400" b="1" i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" name="Рисунок 8" descr="https://1.bp.blogspot.com/-zYpLch6ZRMs/V_S9gtItK6I/AAAAAAAAIJI/YP1tjjWWbgcFAR6CFqAD2NnGQ39yTyKhQCLcB/s1600/7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558811" flipH="1">
            <a:off x="-475470" y="4767035"/>
            <a:ext cx="1856391" cy="118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4442805001.jpg"/>
          <p:cNvPicPr/>
          <p:nvPr/>
        </p:nvPicPr>
        <p:blipFill>
          <a:blip r:embed="rId8" cstate="print"/>
          <a:srcRect l="10448" t="23444"/>
          <a:stretch>
            <a:fillRect/>
          </a:stretch>
        </p:blipFill>
        <p:spPr bwMode="auto">
          <a:xfrm>
            <a:off x="3929058" y="3857628"/>
            <a:ext cx="464347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1.bp.blogspot.com/-zYpLch6ZRMs/V_S9gtItK6I/AAAAAAAAIJI/YP1tjjWWbgcFAR6CFqAD2NnGQ39yTyKhQCLcB/s1600/7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15210" flipH="1">
            <a:off x="7552061" y="38507"/>
            <a:ext cx="1400033" cy="118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1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 - эстетическое развитие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</a:p>
          <a:p>
            <a:pPr algn="ctr"/>
            <a:r>
              <a:rPr lang="ru-RU" sz="24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Обрывная  аппликация «Российский триколор!»</a:t>
            </a:r>
            <a:endParaRPr lang="ru-RU" sz="2400" b="1" i="1" dirty="0" smtClean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Downloads\1623755165951 (1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85860"/>
            <a:ext cx="607223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37551659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357694"/>
            <a:ext cx="3286148" cy="229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1623755165980 (1).jpg"/>
          <p:cNvPicPr/>
          <p:nvPr/>
        </p:nvPicPr>
        <p:blipFill>
          <a:blip r:embed="rId5" cstate="print"/>
          <a:srcRect l="10661" t="8333" b="13889"/>
          <a:stretch>
            <a:fillRect/>
          </a:stretch>
        </p:blipFill>
        <p:spPr bwMode="auto">
          <a:xfrm rot="5400000">
            <a:off x="6500826" y="1571612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29388" y="3714752"/>
            <a:ext cx="30003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Триколор России –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 наша гордость!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Символ нашей силы,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Мужества и твердости!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Зорко смотрит с флага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 орел двуглавый,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 его защитой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Вся наша держава!</a:t>
            </a:r>
          </a:p>
          <a:p>
            <a:endParaRPr lang="ru-RU" dirty="0"/>
          </a:p>
        </p:txBody>
      </p:sp>
      <p:pic>
        <p:nvPicPr>
          <p:cNvPr id="9" name="Рисунок 8" descr="https://1.bp.blogspot.com/-zYpLch6ZRMs/V_S9gtItK6I/AAAAAAAAIJI/YP1tjjWWbgcFAR6CFqAD2NnGQ39yTyKhQCLcB/s1600/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67444" flipH="1">
            <a:off x="4277771" y="5851347"/>
            <a:ext cx="3143272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1.bp.blogspot.com/-zYpLch6ZRMs/V_S9gtItK6I/AAAAAAAAIJI/YP1tjjWWbgcFAR6CFqAD2NnGQ39yTyKhQCLcB/s1600/7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67444" flipH="1">
            <a:off x="7469192" y="106209"/>
            <a:ext cx="1624800" cy="84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"/>
            <a:ext cx="95012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Художественно - эстетическое развитие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Продуктивная деятельность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Аппликация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«Российская символика»</a:t>
            </a:r>
          </a:p>
        </p:txBody>
      </p:sp>
      <p:pic>
        <p:nvPicPr>
          <p:cNvPr id="5" name="Рисунок 4" descr="C:\Users\Admin\Downloads\1623754930149 (1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14422"/>
            <a:ext cx="478634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ownloads\1623754930164 (1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214422"/>
            <a:ext cx="36433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3754930158.jpg"/>
          <p:cNvPicPr/>
          <p:nvPr/>
        </p:nvPicPr>
        <p:blipFill>
          <a:blip r:embed="rId5"/>
          <a:srcRect t="21382" b="29440"/>
          <a:stretch>
            <a:fillRect/>
          </a:stretch>
        </p:blipFill>
        <p:spPr bwMode="auto">
          <a:xfrm>
            <a:off x="285720" y="4643446"/>
            <a:ext cx="478634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86380" y="4143380"/>
            <a:ext cx="3643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Флаг у нас прекрасный —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Белый, синий, красный!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Белый - мир и чистота,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Синий -верность, небеса,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Красный -мужество, отвага…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Вот цвета родного флага!</a:t>
            </a:r>
            <a:endParaRPr lang="ru-RU" b="1" i="1" dirty="0">
              <a:solidFill>
                <a:srgbClr val="9F15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1.bp.blogspot.com/-zYpLch6ZRMs/V_S9gtItK6I/AAAAAAAAIJI/YP1tjjWWbgcFAR6CFqAD2NnGQ39yTyKhQCLcB/s1600/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67444" flipH="1">
            <a:off x="5563576" y="5781097"/>
            <a:ext cx="316081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1.bp.blogspot.com/-zYpLch6ZRMs/V_S9gtItK6I/AAAAAAAAIJI/YP1tjjWWbgcFAR6CFqAD2NnGQ39yTyKhQCLcB/s1600/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67444" flipH="1">
            <a:off x="7138354" y="126474"/>
            <a:ext cx="1940476" cy="109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Admin\Downloads\1622737005955.jpg"/>
          <p:cNvPicPr/>
          <p:nvPr/>
        </p:nvPicPr>
        <p:blipFill>
          <a:blip r:embed="rId3" cstate="print"/>
          <a:srcRect l="38983"/>
          <a:stretch>
            <a:fillRect/>
          </a:stretch>
        </p:blipFill>
        <p:spPr bwMode="auto">
          <a:xfrm>
            <a:off x="642910" y="1214422"/>
            <a:ext cx="314327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ownloads\162273700594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4214818"/>
            <a:ext cx="264320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27370059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1214422"/>
            <a:ext cx="450059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Художественно - эстетическое развитие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Продуктивная деятельность</a:t>
            </a:r>
          </a:p>
          <a:p>
            <a:pPr algn="ctr"/>
            <a:r>
              <a:rPr lang="ru-RU" sz="2400" b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Рисование на тему </a:t>
            </a:r>
            <a:r>
              <a:rPr lang="ru-RU" sz="24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«Россия  будущего 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7620" y="5357826"/>
            <a:ext cx="5286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9F15BB"/>
                </a:solidFill>
                <a:latin typeface="Monotype Corsiva" pitchFamily="66" charset="0"/>
              </a:rPr>
              <a:t>Участие детей во всероссийском конкурсе «Россия будущего»</a:t>
            </a:r>
            <a:endParaRPr lang="ru-RU" sz="2400" b="1" i="1" dirty="0">
              <a:solidFill>
                <a:srgbClr val="9F15BB"/>
              </a:solidFill>
              <a:latin typeface="Monotype Corsiva" pitchFamily="66" charset="0"/>
            </a:endParaRPr>
          </a:p>
        </p:txBody>
      </p:sp>
      <p:pic>
        <p:nvPicPr>
          <p:cNvPr id="8" name="Рисунок 7" descr="https://1.bp.blogspot.com/-zYpLch6ZRMs/V_S9gtItK6I/AAAAAAAAIJI/YP1tjjWWbgcFAR6CFqAD2NnGQ39yTyKhQCLcB/s1600/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10521" flipH="1">
            <a:off x="4888371" y="5989308"/>
            <a:ext cx="2992468" cy="69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1.bp.blogspot.com/-zYpLch6ZRMs/V_S9gtItK6I/AAAAAAAAIJI/YP1tjjWWbgcFAR6CFqAD2NnGQ39yTyKhQCLcB/s1600/7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304138" flipH="1">
            <a:off x="7250143" y="458267"/>
            <a:ext cx="1861150" cy="6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0"/>
            <a:ext cx="83582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Художественно - эстетическое развитие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Продуктивная деятельность</a:t>
            </a:r>
          </a:p>
          <a:p>
            <a:pPr algn="ctr"/>
            <a:r>
              <a:rPr lang="ru-RU" sz="24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Оригами «Русская матрешка»</a:t>
            </a:r>
          </a:p>
        </p:txBody>
      </p:sp>
      <p:pic>
        <p:nvPicPr>
          <p:cNvPr id="4" name="Рисунок 3" descr="C:\Users\Admin\Downloads\1623321310888.jpg"/>
          <p:cNvPicPr/>
          <p:nvPr/>
        </p:nvPicPr>
        <p:blipFill>
          <a:blip r:embed="rId3" cstate="print"/>
          <a:srcRect l="5540" t="10256" r="286" b="5128"/>
          <a:stretch>
            <a:fillRect/>
          </a:stretch>
        </p:blipFill>
        <p:spPr bwMode="auto">
          <a:xfrm>
            <a:off x="2571736" y="1214422"/>
            <a:ext cx="39290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33219974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250793" y="1535893"/>
            <a:ext cx="300039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3321997395.jpg"/>
          <p:cNvPicPr/>
          <p:nvPr/>
        </p:nvPicPr>
        <p:blipFill>
          <a:blip r:embed="rId5" cstate="print"/>
          <a:srcRect t="14706" b="8823"/>
          <a:stretch>
            <a:fillRect/>
          </a:stretch>
        </p:blipFill>
        <p:spPr bwMode="auto">
          <a:xfrm rot="5400000">
            <a:off x="-71471" y="1714489"/>
            <a:ext cx="314327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1623321997419.jpg"/>
          <p:cNvPicPr/>
          <p:nvPr/>
        </p:nvPicPr>
        <p:blipFill>
          <a:blip r:embed="rId6" cstate="print"/>
          <a:srcRect l="7142"/>
          <a:stretch>
            <a:fillRect/>
          </a:stretch>
        </p:blipFill>
        <p:spPr bwMode="auto">
          <a:xfrm>
            <a:off x="214282" y="4357694"/>
            <a:ext cx="2428892" cy="215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ownloads\1623321310895.jpg"/>
          <p:cNvPicPr/>
          <p:nvPr/>
        </p:nvPicPr>
        <p:blipFill>
          <a:blip r:embed="rId7" cstate="print"/>
          <a:srcRect b="9678"/>
          <a:stretch>
            <a:fillRect/>
          </a:stretch>
        </p:blipFill>
        <p:spPr bwMode="auto">
          <a:xfrm rot="5400000">
            <a:off x="6750859" y="4536289"/>
            <a:ext cx="235745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786050" y="4000504"/>
            <a:ext cx="478634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Алый, шёлковый платочек,</a:t>
            </a:r>
          </a:p>
          <a:p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Яркий сарафан в цветочек</a:t>
            </a:r>
          </a:p>
          <a:p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Упирается рука, в деревянные бока</a:t>
            </a:r>
          </a:p>
          <a:p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внутри секреты есть:</a:t>
            </a:r>
          </a:p>
          <a:p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Может три, а может шесть</a:t>
            </a:r>
          </a:p>
          <a:p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Разрумянились немножко …</a:t>
            </a:r>
          </a:p>
          <a:p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Это-Русская Матрёшка</a:t>
            </a:r>
          </a:p>
          <a:p>
            <a:endParaRPr lang="ru-RU" dirty="0"/>
          </a:p>
        </p:txBody>
      </p:sp>
      <p:pic>
        <p:nvPicPr>
          <p:cNvPr id="11" name="Рисунок 10" descr="https://1.bp.blogspot.com/-zYpLch6ZRMs/V_S9gtItK6I/AAAAAAAAIJI/YP1tjjWWbgcFAR6CFqAD2NnGQ39yTyKhQCLcB/s1600/7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15210" flipH="1">
            <a:off x="7347138" y="350761"/>
            <a:ext cx="1724634" cy="73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1.bp.blogspot.com/-zYpLch6ZRMs/V_S9gtItK6I/AAAAAAAAIJI/YP1tjjWWbgcFAR6CFqAD2NnGQ39yTyKhQCLcB/s1600/7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05919" flipH="1">
            <a:off x="3714546" y="6143676"/>
            <a:ext cx="3097468" cy="79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1"/>
            <a:ext cx="8929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Художественно - эстетическое развитие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Продуктивная деятельность</a:t>
            </a:r>
          </a:p>
          <a:p>
            <a:pPr algn="ctr"/>
            <a:r>
              <a:rPr lang="ru-RU" sz="28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Рисование «Моя родина -Россия!»</a:t>
            </a:r>
          </a:p>
        </p:txBody>
      </p:sp>
      <p:pic>
        <p:nvPicPr>
          <p:cNvPr id="5" name="Рисунок 4" descr="C:\Users\Admin\Downloads\1624262995353.jpg"/>
          <p:cNvPicPr/>
          <p:nvPr/>
        </p:nvPicPr>
        <p:blipFill>
          <a:blip r:embed="rId3"/>
          <a:srcRect b="24955"/>
          <a:stretch>
            <a:fillRect/>
          </a:stretch>
        </p:blipFill>
        <p:spPr bwMode="auto">
          <a:xfrm>
            <a:off x="2857488" y="3929066"/>
            <a:ext cx="200026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4262995369.jpg"/>
          <p:cNvPicPr/>
          <p:nvPr/>
        </p:nvPicPr>
        <p:blipFill>
          <a:blip r:embed="rId4"/>
          <a:srcRect t="7689" r="14601" b="21184"/>
          <a:stretch>
            <a:fillRect/>
          </a:stretch>
        </p:blipFill>
        <p:spPr bwMode="auto">
          <a:xfrm>
            <a:off x="4643438" y="1714488"/>
            <a:ext cx="178595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1624262995357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357298"/>
            <a:ext cx="2571768" cy="423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ownloads\1624262353257.jpg"/>
          <p:cNvPicPr/>
          <p:nvPr/>
        </p:nvPicPr>
        <p:blipFill>
          <a:blip r:embed="rId6"/>
          <a:srcRect b="16912"/>
          <a:stretch>
            <a:fillRect/>
          </a:stretch>
        </p:blipFill>
        <p:spPr bwMode="auto">
          <a:xfrm>
            <a:off x="2928926" y="1500174"/>
            <a:ext cx="164307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ownloads\1624348657271.jpg"/>
          <p:cNvPicPr/>
          <p:nvPr/>
        </p:nvPicPr>
        <p:blipFill>
          <a:blip r:embed="rId7"/>
          <a:srcRect l="9091" t="18189" b="17323"/>
          <a:stretch>
            <a:fillRect/>
          </a:stretch>
        </p:blipFill>
        <p:spPr bwMode="auto">
          <a:xfrm>
            <a:off x="6500826" y="1357298"/>
            <a:ext cx="2428892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1.bp.blogspot.com/-zYpLch6ZRMs/V_S9gtItK6I/AAAAAAAAIJI/YP1tjjWWbgcFAR6CFqAD2NnGQ39yTyKhQCLcB/s1600/7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15210" flipH="1">
            <a:off x="7666332" y="-61669"/>
            <a:ext cx="1337324" cy="1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1.bp.blogspot.com/-zYpLch6ZRMs/V_S9gtItK6I/AAAAAAAAIJI/YP1tjjWWbgcFAR6CFqAD2NnGQ39yTyKhQCLcB/s1600/7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15210" flipH="1">
            <a:off x="535682" y="5496327"/>
            <a:ext cx="1933594" cy="1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929191" y="4714884"/>
            <a:ext cx="42148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Россия, Россия! Под небом под синим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Найдёшь ли ещё где такой красоты?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верю в Россию, я верю в Россию,</a:t>
            </a:r>
            <a:b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верю в Россию. Поверь в неё ты.</a:t>
            </a:r>
          </a:p>
          <a:p>
            <a:endParaRPr lang="ru-RU" dirty="0"/>
          </a:p>
        </p:txBody>
      </p:sp>
      <p:pic>
        <p:nvPicPr>
          <p:cNvPr id="12" name="Рисунок 11" descr="https://1.bp.blogspot.com/-zYpLch6ZRMs/V_S9gtItK6I/AAAAAAAAIJI/YP1tjjWWbgcFAR6CFqAD2NnGQ39yTyKhQCLcB/s1600/7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5377" flipH="1">
            <a:off x="5970461" y="5719634"/>
            <a:ext cx="2334775" cy="133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10" y="214290"/>
            <a:ext cx="80724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Художественно - эстетическое развитие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Рисование - фокус  «Природа Урала»</a:t>
            </a:r>
          </a:p>
        </p:txBody>
      </p:sp>
      <p:pic>
        <p:nvPicPr>
          <p:cNvPr id="4" name="Рисунок 3" descr="C:\Users\Admin\Downloads\1624072357404.jpg"/>
          <p:cNvPicPr/>
          <p:nvPr/>
        </p:nvPicPr>
        <p:blipFill>
          <a:blip r:embed="rId3" cstate="print"/>
          <a:srcRect l="26866" r="14925" b="13782"/>
          <a:stretch>
            <a:fillRect/>
          </a:stretch>
        </p:blipFill>
        <p:spPr bwMode="auto">
          <a:xfrm>
            <a:off x="357158" y="1285860"/>
            <a:ext cx="242889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40725763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43174" y="1428736"/>
            <a:ext cx="257176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40725763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629798" y="1585516"/>
            <a:ext cx="2714643" cy="197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429124" y="4214818"/>
            <a:ext cx="47148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файле рисуем, вкладываем в него лист чёрного картона. Из бумаги делаем «фонарик», вкладываем его в файл( поверх черной бумаги)! Перемещаем фонарик и смотрим, что освещает «Волшебный фонарик!</a:t>
            </a:r>
            <a:endParaRPr lang="ru-RU" b="1" i="1" dirty="0">
              <a:solidFill>
                <a:srgbClr val="9F15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Admin\Downloads\162407235736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676773" y="1824029"/>
            <a:ext cx="2583818" cy="179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ownloads\162407235737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2283809" y="4502745"/>
            <a:ext cx="2294086" cy="171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ownloads\162407235738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85508" y="4324734"/>
            <a:ext cx="2447751" cy="2047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1.bp.blogspot.com/-zYpLch6ZRMs/V_S9gtItK6I/AAAAAAAAIJI/YP1tjjWWbgcFAR6CFqAD2NnGQ39yTyKhQCLcB/s1600/7.pn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15210" flipH="1">
            <a:off x="7715364" y="263539"/>
            <a:ext cx="1337324" cy="72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1.bp.blogspot.com/-zYpLch6ZRMs/V_S9gtItK6I/AAAAAAAAIJI/YP1tjjWWbgcFAR6CFqAD2NnGQ39yTyKhQCLcB/s1600/7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16778" flipH="1">
            <a:off x="4887292" y="5694615"/>
            <a:ext cx="3776723" cy="116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57356" y="0"/>
            <a:ext cx="50006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Художественно - эстетическое развитие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Продуктивная деятельность</a:t>
            </a:r>
          </a:p>
          <a:p>
            <a:pPr algn="ctr"/>
            <a:r>
              <a:rPr lang="ru-RU" sz="2400" b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Оригами «Матрешки»</a:t>
            </a:r>
          </a:p>
          <a:p>
            <a:pPr algn="ctr"/>
            <a:endParaRPr lang="ru-RU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Admin\Downloads\16233236462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357554" y="1500174"/>
            <a:ext cx="364333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332364621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57222" y="1714488"/>
            <a:ext cx="421484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33236462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357590" y="1714848"/>
            <a:ext cx="3143273" cy="1999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16233236462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4714884"/>
            <a:ext cx="3214710" cy="18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.pinimg.com/originals/a6/2f/77/a62f77c6570f45c2bceb65bccd4e62f8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5272" y="4357694"/>
            <a:ext cx="1143008" cy="223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000496" y="5072074"/>
            <a:ext cx="38751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Эх</a:t>
            </a:r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матрешечка</a:t>
            </a:r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матрешка,</a:t>
            </a:r>
            <a:b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Красота, на загляденье.</a:t>
            </a:r>
            <a:b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Только стоит разобрать,</a:t>
            </a:r>
            <a:b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Красоты уже штук пять.</a:t>
            </a:r>
          </a:p>
          <a:p>
            <a:endParaRPr lang="ru-RU" dirty="0"/>
          </a:p>
        </p:txBody>
      </p:sp>
      <p:pic>
        <p:nvPicPr>
          <p:cNvPr id="13" name="Рисунок 12" descr="https://1.bp.blogspot.com/-zYpLch6ZRMs/V_S9gtItK6I/AAAAAAAAIJI/YP1tjjWWbgcFAR6CFqAD2NnGQ39yTyKhQCLcB/s1600/7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7143767" y="0"/>
            <a:ext cx="1785948" cy="98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0"/>
            <a:ext cx="87154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Художественно - эстетическое развитие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Объемная аппликация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«Березка!»</a:t>
            </a:r>
          </a:p>
        </p:txBody>
      </p:sp>
      <p:pic>
        <p:nvPicPr>
          <p:cNvPr id="5" name="Рисунок 4" descr="C:\Users\Admin\Downloads\16244414676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341206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44416339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071546"/>
            <a:ext cx="464347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ownloads\16244414676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571876"/>
            <a:ext cx="4143404" cy="301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ownloads\16244418912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429132"/>
            <a:ext cx="3500462" cy="2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1.bp.blogspot.com/-zYpLch6ZRMs/V_S9gtItK6I/AAAAAAAAIJI/YP1tjjWWbgcFAR6CFqAD2NnGQ39yTyKhQCLcB/s1600/7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48646" flipH="1">
            <a:off x="7466271" y="205163"/>
            <a:ext cx="1508778" cy="94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0"/>
            <a:ext cx="764383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Развивающая предметно-пространственная среда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«Моя страна, моя малая Родина»</a:t>
            </a:r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400" dirty="0" smtClean="0"/>
              <a:t> </a:t>
            </a:r>
          </a:p>
          <a:p>
            <a:r>
              <a:rPr lang="ru-RU" sz="24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Как велика моя страна…»</a:t>
            </a:r>
          </a:p>
        </p:txBody>
      </p:sp>
      <p:pic>
        <p:nvPicPr>
          <p:cNvPr id="4" name="Рисунок 3" descr="C:\Users\Admin\Downloads\162444189126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71546"/>
            <a:ext cx="421484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444189127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71546"/>
            <a:ext cx="4286280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1.bp.blogspot.com/-zYpLch6ZRMs/V_S9gtItK6I/AAAAAAAAIJI/YP1tjjWWbgcFAR6CFqAD2NnGQ39yTyKhQCLcB/s1600/7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37675" flipH="1">
            <a:off x="7245988" y="552222"/>
            <a:ext cx="1926063" cy="9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642918"/>
            <a:ext cx="80010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формирование и систематизация представлений о своей родине, о ее культуре и истории, традициях, символах.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Расширять представления о России, о своей малой Родине.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Знакомить детей с русской культурой, языком, традициями.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Формировать бережное отношение к природе. Вызвать чувство восхищения и восторга красотой своей Родины.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Формировать у родителей активной жизненной позиции по вопросам патриотического воспитания.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Прививать чувство гордости, глубокого уважения и почитания символов Российской Федерации – герба, гимна, флага, а  также  символов родного города.</a:t>
            </a:r>
          </a:p>
          <a:p>
            <a:pPr>
              <a:buFont typeface="Wingdings" pitchFamily="2" charset="2"/>
              <a:buChar char="ü"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  Воспитывать у дошкольников любовь и уважение к своей семье, городу,  стране в которой он живет, гордость за принадлежность к гражданам России.</a:t>
            </a:r>
            <a:endParaRPr lang="ru-RU" sz="2000" b="1" i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1.bp.blogspot.com/-zYpLch6ZRMs/V_S9gtItK6I/AAAAAAAAIJI/YP1tjjWWbgcFAR6CFqAD2NnGQ39yTyKhQCLcB/s1600/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57619" y="5072074"/>
            <a:ext cx="2357454" cy="13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57290" y="0"/>
            <a:ext cx="70009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Сотрудничество с семьей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Демонстрация презентаций</a:t>
            </a: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 </a:t>
            </a:r>
          </a:p>
        </p:txBody>
      </p:sp>
      <p:pic>
        <p:nvPicPr>
          <p:cNvPr id="4" name="Рисунок 3" descr="C:\Users\Admin\Downloads\16240738816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928670"/>
            <a:ext cx="392909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4073881689.jpg"/>
          <p:cNvPicPr/>
          <p:nvPr/>
        </p:nvPicPr>
        <p:blipFill>
          <a:blip r:embed="rId4" cstate="print"/>
          <a:srcRect t="2381"/>
          <a:stretch>
            <a:fillRect/>
          </a:stretch>
        </p:blipFill>
        <p:spPr bwMode="auto">
          <a:xfrm>
            <a:off x="4929190" y="1000108"/>
            <a:ext cx="378621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4073781722 (1).jpg"/>
          <p:cNvPicPr/>
          <p:nvPr/>
        </p:nvPicPr>
        <p:blipFill>
          <a:blip r:embed="rId5" cstate="print"/>
          <a:srcRect t="13449"/>
          <a:stretch>
            <a:fillRect/>
          </a:stretch>
        </p:blipFill>
        <p:spPr bwMode="auto">
          <a:xfrm>
            <a:off x="500034" y="4071942"/>
            <a:ext cx="4714908" cy="251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57818" y="4071942"/>
            <a:ext cx="35004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Мама </a:t>
            </a:r>
            <a:r>
              <a:rPr lang="ru-RU" sz="2000" b="1" dirty="0" err="1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Миланы</a:t>
            </a:r>
            <a:r>
              <a:rPr lang="ru-RU" sz="2000" b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С. Показывает детям презентацию «Какие народы живут в нашей стране?»;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Сестра Вани и Вовы С. показывает детям </a:t>
            </a:r>
            <a:r>
              <a:rPr lang="ru-RU" sz="2000" b="1" dirty="0" err="1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видио</a:t>
            </a:r>
            <a:r>
              <a:rPr lang="ru-RU" sz="2000" b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ролик о  </a:t>
            </a:r>
            <a:r>
              <a:rPr lang="ru-RU" sz="2000" b="1" dirty="0" err="1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Кировграде</a:t>
            </a:r>
            <a:r>
              <a:rPr lang="ru-RU" sz="2000" b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https://1.bp.blogspot.com/-zYpLch6ZRMs/V_S9gtItK6I/AAAAAAAAIJI/YP1tjjWWbgcFAR6CFqAD2NnGQ39yTyKhQCLcB/s1600/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15210" flipH="1">
            <a:off x="6959912" y="258081"/>
            <a:ext cx="2134040" cy="73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1.bp.blogspot.com/-zYpLch6ZRMs/V_S9gtItK6I/AAAAAAAAIJI/YP1tjjWWbgcFAR6CFqAD2NnGQ39yTyKhQCLcB/s1600/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66724" flipH="1">
            <a:off x="6265862" y="5695232"/>
            <a:ext cx="2646154" cy="113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142852"/>
            <a:ext cx="72866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Сотрудничество с семьей</a:t>
            </a:r>
            <a:endParaRPr lang="ru-RU" sz="2800" b="1" i="1" dirty="0" smtClean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Monotype Corsiva" pitchFamily="66" charset="0"/>
              </a:rPr>
              <a:t>Изготовление плаката «Мы живем в РОССИИ</a:t>
            </a:r>
          </a:p>
          <a:p>
            <a:pPr algn="ctr"/>
            <a:r>
              <a:rPr lang="ru-RU" sz="1400" dirty="0" smtClean="0"/>
              <a:t> </a:t>
            </a:r>
          </a:p>
        </p:txBody>
      </p:sp>
      <p:pic>
        <p:nvPicPr>
          <p:cNvPr id="4" name="Рисунок 3" descr="C:\Users\Admin\Downloads\1623588720903.jpg"/>
          <p:cNvPicPr/>
          <p:nvPr/>
        </p:nvPicPr>
        <p:blipFill>
          <a:blip r:embed="rId3"/>
          <a:srcRect l="14815" r="25926"/>
          <a:stretch>
            <a:fillRect/>
          </a:stretch>
        </p:blipFill>
        <p:spPr bwMode="auto">
          <a:xfrm>
            <a:off x="357158" y="1142984"/>
            <a:ext cx="2571768" cy="215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3588720895.jpg"/>
          <p:cNvPicPr/>
          <p:nvPr/>
        </p:nvPicPr>
        <p:blipFill>
          <a:blip r:embed="rId4"/>
          <a:srcRect t="18994"/>
          <a:stretch>
            <a:fillRect/>
          </a:stretch>
        </p:blipFill>
        <p:spPr bwMode="auto">
          <a:xfrm>
            <a:off x="571472" y="3429000"/>
            <a:ext cx="2286016" cy="302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39312896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1428736"/>
            <a:ext cx="5715040" cy="428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714612" y="5786454"/>
            <a:ext cx="70723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Изготовление плаката </a:t>
            </a:r>
          </a:p>
          <a:p>
            <a:pPr algn="ctr"/>
            <a:r>
              <a:rPr lang="ru-RU" sz="24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семьей </a:t>
            </a:r>
            <a:r>
              <a:rPr lang="ru-RU" sz="2400" b="1" i="1" dirty="0" err="1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Миланы</a:t>
            </a:r>
            <a:r>
              <a:rPr lang="ru-RU" sz="24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С. «Мы живем в РОССИИ».</a:t>
            </a:r>
          </a:p>
          <a:p>
            <a:endParaRPr lang="ru-RU" dirty="0"/>
          </a:p>
        </p:txBody>
      </p:sp>
      <p:pic>
        <p:nvPicPr>
          <p:cNvPr id="12" name="Рисунок 11" descr="https://1.bp.blogspot.com/-zYpLch6ZRMs/V_S9gtItK6I/AAAAAAAAIJI/YP1tjjWWbgcFAR6CFqAD2NnGQ39yTyKhQCLcB/s1600/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82409" flipH="1">
            <a:off x="7728015" y="229107"/>
            <a:ext cx="1313121" cy="789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00166" y="142852"/>
            <a:ext cx="721523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Сотрудничество с семьей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Monotype Corsiva" pitchFamily="66" charset="0"/>
              </a:rPr>
              <a:t>Изготовление плаката «Как велика моя страна…»</a:t>
            </a:r>
          </a:p>
          <a:p>
            <a:pPr algn="ctr"/>
            <a:endParaRPr lang="ru-RU" sz="2400" b="1" i="1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endParaRPr lang="ru-RU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1400" dirty="0" smtClean="0"/>
              <a:t> </a:t>
            </a:r>
          </a:p>
        </p:txBody>
      </p:sp>
      <p:pic>
        <p:nvPicPr>
          <p:cNvPr id="4" name="Рисунок 3" descr="C:\Users\Admin\Downloads\162375535163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1071546"/>
            <a:ext cx="2560015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37553516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429132"/>
            <a:ext cx="2638399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37555584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214422"/>
            <a:ext cx="5143536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0034" y="5000636"/>
            <a:ext cx="5429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9F15BB"/>
                </a:solidFill>
                <a:latin typeface="Monotype Corsiva" pitchFamily="66" charset="0"/>
              </a:rPr>
              <a:t>Изготовление плаката </a:t>
            </a:r>
          </a:p>
          <a:p>
            <a:pPr algn="ctr"/>
            <a:r>
              <a:rPr lang="ru-RU" sz="2400" b="1" i="1" dirty="0" smtClean="0">
                <a:solidFill>
                  <a:srgbClr val="9F15BB"/>
                </a:solidFill>
                <a:latin typeface="Monotype Corsiva" pitchFamily="66" charset="0"/>
              </a:rPr>
              <a:t>семьей Каролины К.  «Голуби Мира».</a:t>
            </a:r>
          </a:p>
        </p:txBody>
      </p:sp>
      <p:pic>
        <p:nvPicPr>
          <p:cNvPr id="10" name="Рисунок 9" descr="https://1.bp.blogspot.com/-zYpLch6ZRMs/V_S9gtItK6I/AAAAAAAAIJI/YP1tjjWWbgcFAR6CFqAD2NnGQ39yTyKhQCLcB/s1600/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67444" flipH="1">
            <a:off x="812826" y="5652518"/>
            <a:ext cx="3968821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4.infourok.ru/uploads/ex/01b0/000da9c7-89461f5a/img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 flipV="1">
            <a:off x="0" y="0"/>
            <a:ext cx="9143998" cy="6897953"/>
          </a:xfrm>
          <a:prstGeom prst="rect">
            <a:avLst/>
          </a:prstGeom>
          <a:noFill/>
        </p:spPr>
      </p:pic>
      <p:pic>
        <p:nvPicPr>
          <p:cNvPr id="3" name="Рисунок 2" descr="C:\Users\Admin\Downloads\1625419411130.jpg"/>
          <p:cNvPicPr/>
          <p:nvPr/>
        </p:nvPicPr>
        <p:blipFill>
          <a:blip r:embed="rId3" cstate="print"/>
          <a:srcRect l="20430" r="5376"/>
          <a:stretch>
            <a:fillRect/>
          </a:stretch>
        </p:blipFill>
        <p:spPr bwMode="auto">
          <a:xfrm>
            <a:off x="357158" y="1428736"/>
            <a:ext cx="4786346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86380" y="1785926"/>
            <a:ext cx="43660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9F15BB"/>
                </a:solidFill>
                <a:latin typeface="Times New Roman" pitchFamily="18" charset="0"/>
                <a:cs typeface="Times New Roman" pitchFamily="18" charset="0"/>
              </a:rPr>
              <a:t>Берегите Россию!</a:t>
            </a:r>
          </a:p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9F15BB"/>
                </a:solidFill>
                <a:latin typeface="Times New Roman" pitchFamily="18" charset="0"/>
                <a:cs typeface="Times New Roman" pitchFamily="18" charset="0"/>
              </a:rPr>
              <a:t>Без неё нам не жить,</a:t>
            </a:r>
          </a:p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9F15BB"/>
                </a:solidFill>
                <a:latin typeface="Times New Roman" pitchFamily="18" charset="0"/>
                <a:cs typeface="Times New Roman" pitchFamily="18" charset="0"/>
              </a:rPr>
              <a:t>Берегите её,</a:t>
            </a:r>
          </a:p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9F15BB"/>
                </a:solidFill>
                <a:latin typeface="Times New Roman" pitchFamily="18" charset="0"/>
                <a:cs typeface="Times New Roman" pitchFamily="18" charset="0"/>
              </a:rPr>
              <a:t>Чтобы вечно в ней жить,</a:t>
            </a:r>
          </a:p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9F15BB"/>
                </a:solidFill>
                <a:latin typeface="Times New Roman" pitchFamily="18" charset="0"/>
                <a:cs typeface="Times New Roman" pitchFamily="18" charset="0"/>
              </a:rPr>
              <a:t>Нашей правдой и силой,</a:t>
            </a:r>
          </a:p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9F15BB"/>
                </a:solidFill>
                <a:latin typeface="Times New Roman" pitchFamily="18" charset="0"/>
                <a:cs typeface="Times New Roman" pitchFamily="18" charset="0"/>
              </a:rPr>
              <a:t>Всею нашей судьбой,</a:t>
            </a:r>
          </a:p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9F15BB"/>
                </a:solidFill>
                <a:latin typeface="Times New Roman" pitchFamily="18" charset="0"/>
                <a:cs typeface="Times New Roman" pitchFamily="18" charset="0"/>
              </a:rPr>
              <a:t>Берегите Россию!</a:t>
            </a:r>
          </a:p>
          <a:p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9F15BB"/>
                </a:solidFill>
                <a:latin typeface="Times New Roman" pitchFamily="18" charset="0"/>
                <a:cs typeface="Times New Roman" pitchFamily="18" charset="0"/>
              </a:rPr>
              <a:t>Нет России другой.</a:t>
            </a:r>
            <a:endParaRPr lang="ru-RU" sz="2400" dirty="0">
              <a:solidFill>
                <a:srgbClr val="9F15B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static.tildacdn.com/tild6537-3462-4663-b464-373736343162/Russia-Flag-Map.png"/>
          <p:cNvPicPr/>
          <p:nvPr/>
        </p:nvPicPr>
        <p:blipFill>
          <a:blip r:embed="rId4" cstate="print"/>
          <a:srcRect t="16000"/>
          <a:stretch>
            <a:fillRect/>
          </a:stretch>
        </p:blipFill>
        <p:spPr bwMode="auto">
          <a:xfrm>
            <a:off x="5500694" y="4929198"/>
            <a:ext cx="307183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1.bp.blogspot.com/-zYpLch6ZRMs/V_S9gtItK6I/AAAAAAAAIJI/YP1tjjWWbgcFAR6CFqAD2NnGQ39yTyKhQCLcB/s1600/7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15210" flipH="1">
            <a:off x="6467120" y="1047589"/>
            <a:ext cx="2353428" cy="104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00100" y="571480"/>
            <a:ext cx="707236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Ожидаемый результат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сформировано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представление о родной стране, о своей малой Родине  ,желание быть патриотом своей Родины;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Воспитание интереса к результату и чувства удовлетворения от деятельности.</a:t>
            </a:r>
          </a:p>
          <a:p>
            <a:pPr lvl="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Сформирован устойчивый интерес к изучению данной темы. повышение интереса дошкольников к своему городу, своей стране;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 детей сформировано стремление к исследованию объектов природы, они научились делать выводы, устанавливать причинно-следственные связи.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Родители активно включаются в практическую, и игровую деятельность с детьми.</a:t>
            </a:r>
          </a:p>
          <a:p>
            <a:pPr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 детей  развита познавательная активность, творческие способности, коммуникативные навыки.</a:t>
            </a:r>
          </a:p>
        </p:txBody>
      </p:sp>
      <p:pic>
        <p:nvPicPr>
          <p:cNvPr id="4" name="Рисунок 3" descr="https://1.bp.blogspot.com/-zYpLch6ZRMs/V_S9gtItK6I/AAAAAAAAIJI/YP1tjjWWbgcFAR6CFqAD2NnGQ39yTyKhQCLcB/s1600/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8983" flipH="1">
            <a:off x="2000232" y="5000636"/>
            <a:ext cx="4857784" cy="149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0"/>
            <a:ext cx="91440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Речевое развитие</a:t>
            </a:r>
          </a:p>
          <a:p>
            <a:pPr algn="ctr"/>
            <a:r>
              <a:rPr lang="ru-RU" sz="24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Социально-коммуникативная деятельность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«Россия-родина моя!»</a:t>
            </a:r>
          </a:p>
          <a:p>
            <a:pPr algn="ctr"/>
            <a:endParaRPr lang="ru-RU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72132" y="5000636"/>
            <a:ext cx="3429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Рассматривание энциклопедий,  иллюстраций, сюжетных картинок, фотографий о нашей России, о своей малой Родине!</a:t>
            </a:r>
            <a:endParaRPr lang="ru-RU" b="1" i="1" dirty="0">
              <a:solidFill>
                <a:srgbClr val="9F15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C:\Users\Admin\Downloads\20210622_1203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86378" y="1714490"/>
            <a:ext cx="385765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Admin\Downloads\162332300015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142984"/>
            <a:ext cx="492922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Admin\Downloads\20210622_12193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143380"/>
            <a:ext cx="492922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1.bp.blogspot.com/-zYpLch6ZRMs/V_S9gtItK6I/AAAAAAAAIJI/YP1tjjWWbgcFAR6CFqAD2NnGQ39yTyKhQCLcB/s1600/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55207" flipH="1">
            <a:off x="7618847" y="40069"/>
            <a:ext cx="1391867" cy="110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1.bp.blogspot.com/-zYpLch6ZRMs/V_S9gtItK6I/AAAAAAAAIJI/YP1tjjWWbgcFAR6CFqAD2NnGQ39yTyKhQCLcB/s1600/7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572264" y="6147534"/>
            <a:ext cx="2149988" cy="71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1"/>
            <a:ext cx="86439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Речевое развитие</a:t>
            </a:r>
          </a:p>
          <a:p>
            <a:pPr algn="ctr"/>
            <a:r>
              <a:rPr lang="ru-RU" sz="2400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Социально-коммуникативная деятельность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«Мир в котором мы живем!»</a:t>
            </a:r>
          </a:p>
        </p:txBody>
      </p:sp>
      <p:pic>
        <p:nvPicPr>
          <p:cNvPr id="4" name="Рисунок 3" descr="C:\Users\Admin\Downloads\162542035915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643050"/>
            <a:ext cx="250033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ownloads\16233231749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500174"/>
            <a:ext cx="242889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786050" y="4286256"/>
            <a:ext cx="40005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Рассматривание карты России нахождении на ней знакомых городов, столицу Урала, городов нашей области;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Рассматривание глобуса, нахождение на нем гранииы России.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C:\Users\Admin\Downloads\16233233800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1285860"/>
            <a:ext cx="35719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ownloads\16233231749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3786190"/>
            <a:ext cx="235745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1.bp.blogspot.com/-zYpLch6ZRMs/V_S9gtItK6I/AAAAAAAAIJI/YP1tjjWWbgcFAR6CFqAD2NnGQ39yTyKhQCLcB/s1600/7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55207" flipH="1">
            <a:off x="7110643" y="267300"/>
            <a:ext cx="1933719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1.bp.blogspot.com/-zYpLch6ZRMs/V_S9gtItK6I/AAAAAAAAIJI/YP1tjjWWbgcFAR6CFqAD2NnGQ39yTyKhQCLcB/s1600/7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84480" flipH="1">
            <a:off x="2392539" y="6082446"/>
            <a:ext cx="4071968" cy="8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Admin\Downloads\1623320985389.jpg"/>
          <p:cNvPicPr/>
          <p:nvPr/>
        </p:nvPicPr>
        <p:blipFill>
          <a:blip r:embed="rId3" cstate="print"/>
          <a:srcRect l="46552"/>
          <a:stretch>
            <a:fillRect/>
          </a:stretch>
        </p:blipFill>
        <p:spPr bwMode="auto">
          <a:xfrm>
            <a:off x="428596" y="4143380"/>
            <a:ext cx="207170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dmin\Downloads\1623320985381.jpg"/>
          <p:cNvPicPr/>
          <p:nvPr/>
        </p:nvPicPr>
        <p:blipFill>
          <a:blip r:embed="rId4" cstate="print"/>
          <a:srcRect l="39655"/>
          <a:stretch>
            <a:fillRect/>
          </a:stretch>
        </p:blipFill>
        <p:spPr bwMode="auto">
          <a:xfrm>
            <a:off x="6215074" y="4143380"/>
            <a:ext cx="2214578" cy="250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3320985374.jpg"/>
          <p:cNvPicPr/>
          <p:nvPr/>
        </p:nvPicPr>
        <p:blipFill>
          <a:blip r:embed="rId5" cstate="print"/>
          <a:srcRect r="26315"/>
          <a:stretch>
            <a:fillRect/>
          </a:stretch>
        </p:blipFill>
        <p:spPr bwMode="auto">
          <a:xfrm>
            <a:off x="5429256" y="1071546"/>
            <a:ext cx="308704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ownloads\16233209853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000108"/>
            <a:ext cx="428628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1"/>
            <a:ext cx="8715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Познавательное развитие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Выставка магнитов «Города России»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3174" y="4214818"/>
            <a:ext cx="3500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Выставка «Города России», была создана из магнитиков принесенными детьми из дома. Дети по магнитикам рассказывали о тех городах, в которых побывали вместе с родителями, делились своими впечатлениями.</a:t>
            </a:r>
            <a:endParaRPr lang="ru-RU" b="1" i="1" dirty="0">
              <a:solidFill>
                <a:srgbClr val="9F15B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1.bp.blogspot.com/-zYpLch6ZRMs/V_S9gtItK6I/AAAAAAAAIJI/YP1tjjWWbgcFAR6CFqAD2NnGQ39yTyKhQCLcB/s1600/7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55207" flipH="1">
            <a:off x="7152219" y="241337"/>
            <a:ext cx="1735339" cy="79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428728" y="285729"/>
            <a:ext cx="6500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0"/>
            <a:ext cx="7000924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Познавательное развитие</a:t>
            </a:r>
            <a:endParaRPr lang="ru-RU" sz="2800" b="1" i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lvl="0" algn="ctr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Целевая прогула  «Достопримечательности  города, в котором мы живем!»</a:t>
            </a:r>
            <a:endParaRPr lang="ru-RU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998113"/>
            <a:ext cx="4572000" cy="4578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6" name="Рисунок 5" descr="C:\Users\Admin\Downloads\1620484660640.jpg"/>
          <p:cNvPicPr/>
          <p:nvPr/>
        </p:nvPicPr>
        <p:blipFill>
          <a:blip r:embed="rId3"/>
          <a:srcRect l="15574" t="9426" r="9563" b="7172"/>
          <a:stretch>
            <a:fillRect/>
          </a:stretch>
        </p:blipFill>
        <p:spPr bwMode="auto">
          <a:xfrm>
            <a:off x="214282" y="1214422"/>
            <a:ext cx="2714644" cy="33575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 descr="https://i.mycdn.me/i?r=AyH4iRPQ2q0otWIFepML2LxRFvEH-wDKTMpe2pcg_Q-NGQ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285860"/>
            <a:ext cx="35719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ownloads\20210618_114805(0) (2).jpg"/>
          <p:cNvPicPr/>
          <p:nvPr/>
        </p:nvPicPr>
        <p:blipFill>
          <a:blip r:embed="rId5" cstate="print"/>
          <a:srcRect l="5982" r="16247"/>
          <a:stretch>
            <a:fillRect/>
          </a:stretch>
        </p:blipFill>
        <p:spPr bwMode="auto">
          <a:xfrm rot="5400000">
            <a:off x="2396465" y="1746883"/>
            <a:ext cx="2571768" cy="164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ownloads\20210624_103733(0).jpg"/>
          <p:cNvPicPr/>
          <p:nvPr/>
        </p:nvPicPr>
        <p:blipFill>
          <a:blip r:embed="rId6" cstate="print"/>
          <a:srcRect l="18847" r="29958" b="16059"/>
          <a:stretch>
            <a:fillRect/>
          </a:stretch>
        </p:blipFill>
        <p:spPr bwMode="auto">
          <a:xfrm>
            <a:off x="214282" y="4643446"/>
            <a:ext cx="2857520" cy="200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Admin\Downloads\20210624_114733 (1).jpg"/>
          <p:cNvPicPr/>
          <p:nvPr/>
        </p:nvPicPr>
        <p:blipFill>
          <a:blip r:embed="rId7" cstate="print"/>
          <a:srcRect l="12668" r="31936"/>
          <a:stretch>
            <a:fillRect/>
          </a:stretch>
        </p:blipFill>
        <p:spPr bwMode="auto">
          <a:xfrm>
            <a:off x="6072198" y="1428736"/>
            <a:ext cx="2857520" cy="229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ownloads\20210624_113952 (2)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4000504"/>
            <a:ext cx="5357850" cy="25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5.infourok.ru/uploads/ex/03b6/00123fad-a66e167d/hello_html_10247da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Admin\Downloads\16240747066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414340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wnloads\16233242668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000504"/>
            <a:ext cx="4071966" cy="264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00232" y="0"/>
            <a:ext cx="59293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Познавательное  развитие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Интерактивные игры по теме проекта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6314" y="4143380"/>
            <a:ext cx="4643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Интерактивные игры по теме проекта: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«Российская символика?»;</a:t>
            </a:r>
          </a:p>
          <a:p>
            <a:pPr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«Природа нашей Родины»;</a:t>
            </a:r>
          </a:p>
          <a:p>
            <a:pPr lvl="0"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«Какие народы живут в нашей стране?»;</a:t>
            </a:r>
          </a:p>
          <a:p>
            <a:pPr lvl="0"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«Природа нашей страны»;</a:t>
            </a:r>
          </a:p>
          <a:p>
            <a:pPr lvl="0">
              <a:buFont typeface="Wingdings" pitchFamily="2" charset="2"/>
              <a:buChar char="ü"/>
            </a:pPr>
            <a:r>
              <a:rPr lang="ru-RU" b="1" i="1" dirty="0" smtClean="0">
                <a:solidFill>
                  <a:srgbClr val="9F15B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«Неофициальные символы России».</a:t>
            </a:r>
          </a:p>
          <a:p>
            <a:pPr>
              <a:buFont typeface="Wingdings" pitchFamily="2" charset="2"/>
              <a:buChar char="ü"/>
            </a:pPr>
            <a:endParaRPr lang="ru-RU" dirty="0"/>
          </a:p>
        </p:txBody>
      </p:sp>
      <p:pic>
        <p:nvPicPr>
          <p:cNvPr id="10" name="Рисунок 9" descr="C:\Users\Admin\Downloads\1623322668376 (1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928670"/>
            <a:ext cx="407196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ownloads\1623322668386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928670"/>
            <a:ext cx="1459855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1.bp.blogspot.com/-zYpLch6ZRMs/V_S9gtItK6I/AAAAAAAAIJI/YP1tjjWWbgcFAR6CFqAD2NnGQ39yTyKhQCLcB/s1600/7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15210" flipH="1">
            <a:off x="7347138" y="136422"/>
            <a:ext cx="1724634" cy="73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1.bp.blogspot.com/-zYpLch6ZRMs/V_S9gtItK6I/AAAAAAAAIJI/YP1tjjWWbgcFAR6CFqAD2NnGQ39yTyKhQCLcB/s1600/7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00538" flipH="1">
            <a:off x="5755044" y="6064553"/>
            <a:ext cx="2374690" cy="827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923</Words>
  <PresentationFormat>Экран (4:3)</PresentationFormat>
  <Paragraphs>174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1583</cp:revision>
  <dcterms:created xsi:type="dcterms:W3CDTF">2021-08-01T12:57:27Z</dcterms:created>
  <dcterms:modified xsi:type="dcterms:W3CDTF">2021-09-12T16:32:57Z</dcterms:modified>
</cp:coreProperties>
</file>