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unknown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59" r:id="rId4"/>
    <p:sldId id="260" r:id="rId5"/>
    <p:sldId id="262" r:id="rId6"/>
    <p:sldId id="263" r:id="rId7"/>
    <p:sldId id="257" r:id="rId8"/>
    <p:sldId id="258" r:id="rId9"/>
    <p:sldId id="264" r:id="rId10"/>
    <p:sldId id="265" r:id="rId11"/>
    <p:sldId id="266" r:id="rId12"/>
    <p:sldId id="267" r:id="rId13"/>
    <p:sldId id="269" r:id="rId14"/>
    <p:sldId id="270" r:id="rId15"/>
    <p:sldId id="271" r:id="rId16"/>
    <p:sldId id="272" r:id="rId17"/>
    <p:sldId id="273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 varScale="1">
        <p:scale>
          <a:sx n="64" d="100"/>
          <a:sy n="64" d="100"/>
        </p:scale>
        <p:origin x="-155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4B110-AD5E-4DF8-8B43-27CDE2A9615C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4594-D1A3-412B-90FB-FF2FF1DBB4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838228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4B110-AD5E-4DF8-8B43-27CDE2A9615C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4594-D1A3-412B-90FB-FF2FF1DBB4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4392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4B110-AD5E-4DF8-8B43-27CDE2A9615C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4594-D1A3-412B-90FB-FF2FF1DBB4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645772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4B110-AD5E-4DF8-8B43-27CDE2A9615C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4594-D1A3-412B-90FB-FF2FF1DBB4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315382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4B110-AD5E-4DF8-8B43-27CDE2A9615C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4594-D1A3-412B-90FB-FF2FF1DBB4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240399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4B110-AD5E-4DF8-8B43-27CDE2A9615C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4594-D1A3-412B-90FB-FF2FF1DBB4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31395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4B110-AD5E-4DF8-8B43-27CDE2A9615C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4594-D1A3-412B-90FB-FF2FF1DBB4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672786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4B110-AD5E-4DF8-8B43-27CDE2A9615C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4594-D1A3-412B-90FB-FF2FF1DBB4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95041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4B110-AD5E-4DF8-8B43-27CDE2A9615C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4594-D1A3-412B-90FB-FF2FF1DBB4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702648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4B110-AD5E-4DF8-8B43-27CDE2A9615C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4594-D1A3-412B-90FB-FF2FF1DBB4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047467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64B110-AD5E-4DF8-8B43-27CDE2A9615C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C44594-D1A3-412B-90FB-FF2FF1DBB4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50167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64B110-AD5E-4DF8-8B43-27CDE2A9615C}" type="datetimeFigureOut">
              <a:rPr lang="ru-RU" smtClean="0"/>
              <a:pPr/>
              <a:t>03.12.2021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C44594-D1A3-412B-90FB-FF2FF1DBB40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23913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7.gif"/><Relationship Id="rId7" Type="http://schemas.openxmlformats.org/officeDocument/2006/relationships/image" Target="../media/image10.png"/><Relationship Id="rId2" Type="http://schemas.openxmlformats.org/officeDocument/2006/relationships/slideLayout" Target="../slideLayouts/slideLayout6.xml"/><Relationship Id="rId1" Type="http://schemas.openxmlformats.org/officeDocument/2006/relationships/audio" Target="../media/media1.mp3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microsoft.com/office/2007/relationships/media" Target="../media/media1.mp3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31840" y="3501008"/>
            <a:ext cx="555496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«Запомни звук </a:t>
            </a:r>
            <a:r>
              <a:rPr lang="en-US" b="1" dirty="0" smtClean="0">
                <a:solidFill>
                  <a:srgbClr val="0070C0"/>
                </a:solidFill>
                <a:latin typeface="Comic Sans MS" pitchFamily="66" charset="0"/>
              </a:rPr>
              <a:t>[</a:t>
            </a:r>
            <a:r>
              <a:rPr lang="ru-RU" b="1" dirty="0" smtClean="0">
                <a:solidFill>
                  <a:srgbClr val="0070C0"/>
                </a:solidFill>
                <a:latin typeface="Comic Sans MS" pitchFamily="66" charset="0"/>
              </a:rPr>
              <a:t>Ш</a:t>
            </a:r>
            <a:r>
              <a:rPr lang="en-US" b="1" dirty="0" smtClean="0">
                <a:solidFill>
                  <a:srgbClr val="0070C0"/>
                </a:solidFill>
                <a:latin typeface="Comic Sans MS" pitchFamily="66" charset="0"/>
              </a:rPr>
              <a:t>]</a:t>
            </a:r>
            <a:r>
              <a:rPr lang="ru-RU" dirty="0" smtClean="0">
                <a:solidFill>
                  <a:srgbClr val="FF0000"/>
                </a:solidFill>
                <a:latin typeface="Comic Sans MS" pitchFamily="66" charset="0"/>
              </a:rPr>
              <a:t> в начале слова».</a:t>
            </a:r>
            <a:endParaRPr lang="ru-RU" dirty="0">
              <a:solidFill>
                <a:srgbClr val="FF0000"/>
              </a:solidFill>
              <a:latin typeface="Comic Sans MS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911"/>
          <a:stretch/>
        </p:blipFill>
        <p:spPr>
          <a:xfrm>
            <a:off x="467544" y="1916832"/>
            <a:ext cx="2868345" cy="27561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491880" y="1700808"/>
            <a:ext cx="51845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dirty="0" smtClean="0">
                <a:solidFill>
                  <a:srgbClr val="0070C0"/>
                </a:solidFill>
                <a:latin typeface="Comic Sans MS" pitchFamily="66" charset="0"/>
              </a:rPr>
              <a:t>Игра-тренажёр для детей старшего дошкольного возраста по теме: </a:t>
            </a:r>
            <a:endParaRPr lang="ru-RU" sz="32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404664"/>
            <a:ext cx="8348987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Муниципальное автономное дошкольное образовательное учреждение </a:t>
            </a:r>
          </a:p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детский сад №3 «Светлячок»</a:t>
            </a: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707904" y="5589240"/>
            <a:ext cx="4780476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r"/>
            <a: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Автор: Ольга Михайловна</a:t>
            </a:r>
            <a:r>
              <a:rPr lang="en-US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 </a:t>
            </a:r>
            <a:r>
              <a:rPr lang="ru-RU" sz="20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Хузина</a:t>
            </a:r>
          </a:p>
          <a:p>
            <a:pPr algn="r"/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учитель-логопед, </a:t>
            </a:r>
            <a:r>
              <a:rPr lang="en-US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I </a:t>
            </a:r>
            <a:r>
              <a:rPr lang="ru-RU" sz="2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Comic Sans MS" pitchFamily="66" charset="0"/>
              </a:rPr>
              <a:t>кв.кат.</a:t>
            </a:r>
            <a:endParaRPr lang="ru-RU" sz="20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93959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Паша нарисовал картинки со звуком «</a:t>
            </a:r>
            <a:r>
              <a:rPr lang="ru-RU" sz="2800" b="1" dirty="0" smtClean="0">
                <a:solidFill>
                  <a:srgbClr val="0070C0"/>
                </a:solidFill>
                <a:latin typeface="Comic Sans MS" pitchFamily="66" charset="0"/>
              </a:rPr>
              <a:t>Ш</a:t>
            </a: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»</a:t>
            </a:r>
            <a:endParaRPr lang="ru-RU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662" b="-1"/>
          <a:stretch/>
        </p:blipFill>
        <p:spPr>
          <a:xfrm flipH="1">
            <a:off x="323527" y="3068960"/>
            <a:ext cx="2409223" cy="227687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5696" y="2780928"/>
            <a:ext cx="1440160" cy="57606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538" r="18873"/>
          <a:stretch/>
        </p:blipFill>
        <p:spPr bwMode="auto">
          <a:xfrm>
            <a:off x="3296791" y="1235242"/>
            <a:ext cx="4339928" cy="4387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8686383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Паша нарисовал картинки со звуком «</a:t>
            </a:r>
            <a:r>
              <a:rPr lang="ru-RU" sz="2800" b="1" dirty="0" smtClean="0">
                <a:solidFill>
                  <a:srgbClr val="0070C0"/>
                </a:solidFill>
                <a:latin typeface="Comic Sans MS" pitchFamily="66" charset="0"/>
              </a:rPr>
              <a:t>Ш</a:t>
            </a: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»</a:t>
            </a:r>
            <a:endParaRPr lang="ru-RU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662" b="-1"/>
          <a:stretch/>
        </p:blipFill>
        <p:spPr>
          <a:xfrm flipH="1">
            <a:off x="323527" y="3068960"/>
            <a:ext cx="2409223" cy="227687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5696" y="2780928"/>
            <a:ext cx="1440160" cy="57606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226442"/>
            <a:ext cx="3960440" cy="45381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24414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Паша нарисовал картинки со звуком «</a:t>
            </a:r>
            <a:r>
              <a:rPr lang="ru-RU" sz="2800" b="1" dirty="0" smtClean="0">
                <a:solidFill>
                  <a:srgbClr val="0070C0"/>
                </a:solidFill>
                <a:latin typeface="Comic Sans MS" pitchFamily="66" charset="0"/>
              </a:rPr>
              <a:t>Ш</a:t>
            </a: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»</a:t>
            </a:r>
            <a:endParaRPr lang="ru-RU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662" b="-1"/>
          <a:stretch/>
        </p:blipFill>
        <p:spPr>
          <a:xfrm flipH="1">
            <a:off x="323527" y="3068960"/>
            <a:ext cx="2409223" cy="227687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5696" y="2780928"/>
            <a:ext cx="1440160" cy="57606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84619" y="1700808"/>
            <a:ext cx="5698748" cy="4104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8277679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Паша нарисовал картинки со звуком «</a:t>
            </a:r>
            <a:r>
              <a:rPr lang="ru-RU" sz="2800" b="1" dirty="0" smtClean="0">
                <a:solidFill>
                  <a:srgbClr val="0070C0"/>
                </a:solidFill>
                <a:latin typeface="Comic Sans MS" pitchFamily="66" charset="0"/>
              </a:rPr>
              <a:t>Ш</a:t>
            </a: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»</a:t>
            </a:r>
            <a:endParaRPr lang="ru-RU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662" b="-1"/>
          <a:stretch/>
        </p:blipFill>
        <p:spPr>
          <a:xfrm flipH="1">
            <a:off x="323527" y="3068960"/>
            <a:ext cx="2409223" cy="227687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5696" y="2780928"/>
            <a:ext cx="1440160" cy="57606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59150" y="1628800"/>
            <a:ext cx="4381202" cy="43496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6165568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Паша нарисовал картинки со звуком «</a:t>
            </a:r>
            <a:r>
              <a:rPr lang="ru-RU" sz="2800" b="1" dirty="0" smtClean="0">
                <a:solidFill>
                  <a:srgbClr val="0070C0"/>
                </a:solidFill>
                <a:latin typeface="Comic Sans MS" pitchFamily="66" charset="0"/>
              </a:rPr>
              <a:t>Ш</a:t>
            </a: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»</a:t>
            </a:r>
            <a:endParaRPr lang="ru-RU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662" b="-1"/>
          <a:stretch/>
        </p:blipFill>
        <p:spPr>
          <a:xfrm flipH="1">
            <a:off x="323527" y="3068960"/>
            <a:ext cx="2409223" cy="227687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5696" y="2780928"/>
            <a:ext cx="1440160" cy="57606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65462" y="1772816"/>
            <a:ext cx="5445189" cy="41764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355381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Паша нарисовал картинки со звуком «</a:t>
            </a:r>
            <a:r>
              <a:rPr lang="ru-RU" sz="2800" b="1" dirty="0" smtClean="0">
                <a:solidFill>
                  <a:srgbClr val="0070C0"/>
                </a:solidFill>
                <a:latin typeface="Comic Sans MS" pitchFamily="66" charset="0"/>
              </a:rPr>
              <a:t>Ш</a:t>
            </a: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»</a:t>
            </a:r>
            <a:endParaRPr lang="ru-RU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662" b="-1"/>
          <a:stretch/>
        </p:blipFill>
        <p:spPr>
          <a:xfrm flipH="1">
            <a:off x="323527" y="3068960"/>
            <a:ext cx="2409223" cy="227687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5696" y="2780928"/>
            <a:ext cx="1440160" cy="57606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628800"/>
            <a:ext cx="4195911" cy="40735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539989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Паша нарисовал картинки со звуком «</a:t>
            </a:r>
            <a:r>
              <a:rPr lang="ru-RU" sz="2800" b="1" dirty="0" smtClean="0">
                <a:solidFill>
                  <a:srgbClr val="0070C0"/>
                </a:solidFill>
                <a:latin typeface="Comic Sans MS" pitchFamily="66" charset="0"/>
              </a:rPr>
              <a:t>Ш</a:t>
            </a: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»</a:t>
            </a:r>
            <a:endParaRPr lang="ru-RU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662" b="-1"/>
          <a:stretch/>
        </p:blipFill>
        <p:spPr>
          <a:xfrm flipH="1">
            <a:off x="323527" y="3068960"/>
            <a:ext cx="2409223" cy="227687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5696" y="2780928"/>
            <a:ext cx="1440160" cy="57606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1385"/>
          <a:stretch/>
        </p:blipFill>
        <p:spPr bwMode="auto">
          <a:xfrm>
            <a:off x="3581399" y="1484784"/>
            <a:ext cx="4864095" cy="4176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4845555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Паша нарисовал картинки со звуком «</a:t>
            </a:r>
            <a:r>
              <a:rPr lang="ru-RU" sz="2800" b="1" dirty="0" smtClean="0">
                <a:solidFill>
                  <a:srgbClr val="0070C0"/>
                </a:solidFill>
                <a:latin typeface="Comic Sans MS" pitchFamily="66" charset="0"/>
              </a:rPr>
              <a:t>Ш</a:t>
            </a: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»</a:t>
            </a:r>
            <a:endParaRPr lang="ru-RU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662" b="-1"/>
          <a:stretch/>
        </p:blipFill>
        <p:spPr>
          <a:xfrm flipH="1">
            <a:off x="323527" y="3068960"/>
            <a:ext cx="2409223" cy="227687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5696" y="2780928"/>
            <a:ext cx="1440160" cy="57606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49575" y="1916832"/>
            <a:ext cx="5501432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2947028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70C0"/>
                </a:solidFill>
                <a:latin typeface="Comic Sans MS" pitchFamily="66" charset="0"/>
              </a:rPr>
              <a:t>Молодец!</a:t>
            </a:r>
            <a:endParaRPr lang="ru-RU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339752" y="404664"/>
            <a:ext cx="460236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392040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Запомни звук </a:t>
            </a:r>
            <a:r>
              <a:rPr lang="en-US" sz="3600" b="1" dirty="0" smtClean="0">
                <a:solidFill>
                  <a:srgbClr val="0070C0"/>
                </a:solidFill>
                <a:latin typeface="Comic Sans MS" pitchFamily="66" charset="0"/>
              </a:rPr>
              <a:t>[</a:t>
            </a:r>
            <a:r>
              <a:rPr lang="ru-RU" sz="3600" b="1" dirty="0" smtClean="0">
                <a:solidFill>
                  <a:srgbClr val="0070C0"/>
                </a:solidFill>
                <a:latin typeface="Comic Sans MS" pitchFamily="66" charset="0"/>
              </a:rPr>
              <a:t>Ш</a:t>
            </a:r>
            <a:r>
              <a:rPr lang="en-US" sz="3600" b="1" dirty="0" smtClean="0">
                <a:solidFill>
                  <a:srgbClr val="0070C0"/>
                </a:solidFill>
                <a:latin typeface="Comic Sans MS" pitchFamily="66" charset="0"/>
              </a:rPr>
              <a:t>]</a:t>
            </a:r>
            <a:r>
              <a:rPr lang="ru-RU" sz="3600" dirty="0" smtClean="0">
                <a:solidFill>
                  <a:schemeClr val="accent1">
                    <a:lumMod val="75000"/>
                  </a:schemeClr>
                </a:solidFill>
                <a:latin typeface="Comic Sans MS" pitchFamily="66" charset="0"/>
              </a:rPr>
              <a:t> в начале слова</a:t>
            </a:r>
            <a:endParaRPr lang="ru-RU" sz="3600" dirty="0">
              <a:solidFill>
                <a:schemeClr val="accent1">
                  <a:lumMod val="75000"/>
                </a:schemeClr>
              </a:solidFill>
              <a:latin typeface="Comic Sans MS" pitchFamily="66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3911"/>
          <a:stretch/>
        </p:blipFill>
        <p:spPr>
          <a:xfrm>
            <a:off x="2411760" y="1431726"/>
            <a:ext cx="4497288" cy="432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39592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70C0"/>
                </a:solidFill>
                <a:latin typeface="Comic Sans MS" pitchFamily="66" charset="0"/>
              </a:rPr>
              <a:t>На что похож звук «Ш» ?</a:t>
            </a:r>
            <a:endParaRPr lang="ru-RU" sz="2800" b="1" dirty="0">
              <a:solidFill>
                <a:srgbClr val="0070C0"/>
              </a:solidFill>
              <a:latin typeface="Comic Sans MS" pitchFamily="66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83568" y="1268760"/>
            <a:ext cx="770485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Comic Sans MS" pitchFamily="66" charset="0"/>
              </a:rPr>
              <a:t>Лопнул шарик </a:t>
            </a:r>
            <a:r>
              <a:rPr lang="ru-RU" sz="4400" dirty="0" smtClean="0"/>
              <a:t>– </a:t>
            </a:r>
            <a:r>
              <a:rPr lang="ru-RU" sz="4400" dirty="0" smtClean="0">
                <a:solidFill>
                  <a:srgbClr val="C00000"/>
                </a:solidFill>
              </a:rPr>
              <a:t>ШШШ…</a:t>
            </a:r>
            <a:r>
              <a:rPr lang="ru-RU" sz="4400" dirty="0" smtClean="0"/>
              <a:t> </a:t>
            </a:r>
            <a:endParaRPr lang="ru-RU" sz="4400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619672" y="1988840"/>
            <a:ext cx="6248307" cy="4227681"/>
          </a:xfrm>
          <a:prstGeom prst="rect">
            <a:avLst/>
          </a:prstGeom>
        </p:spPr>
      </p:pic>
      <p:sp>
        <p:nvSpPr>
          <p:cNvPr id="9" name="Выноска-облако 8"/>
          <p:cNvSpPr/>
          <p:nvPr/>
        </p:nvSpPr>
        <p:spPr>
          <a:xfrm>
            <a:off x="5377383" y="2276872"/>
            <a:ext cx="2592288" cy="1440160"/>
          </a:xfrm>
          <a:prstGeom prst="cloudCallout">
            <a:avLst>
              <a:gd name="adj1" fmla="val -78520"/>
              <a:gd name="adj2" fmla="val 43981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600" i="1" dirty="0" smtClean="0">
                <a:solidFill>
                  <a:srgbClr val="C00000"/>
                </a:solidFill>
              </a:rPr>
              <a:t>ШШШ…</a:t>
            </a:r>
            <a:endParaRPr lang="ru-RU" sz="3600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75671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mic Sans MS" pitchFamily="66" charset="0"/>
              </a:rPr>
              <a:t>Дует ветер – ШШШ….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556792"/>
            <a:ext cx="6096000" cy="5078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307280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Comic Sans MS" pitchFamily="66" charset="0"/>
              </a:rPr>
              <a:t>Шипит змея – ШШШ…</a:t>
            </a:r>
            <a:endParaRPr lang="ru-RU" dirty="0"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96491" y="1484784"/>
            <a:ext cx="4551018" cy="4619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388085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 txBox="1">
            <a:spLocks noGrp="1"/>
          </p:cNvSpPr>
          <p:nvPr>
            <p:ph type="title"/>
          </p:nvPr>
        </p:nvSpPr>
        <p:spPr>
          <a:xfrm>
            <a:off x="521960" y="826259"/>
            <a:ext cx="829265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dirty="0" smtClean="0">
                <a:latin typeface="Comic Sans MS" pitchFamily="66" charset="0"/>
              </a:rPr>
              <a:t>Съехали с горки на санках – ШШШ… </a:t>
            </a:r>
            <a:endParaRPr lang="ru-RU" sz="3600" dirty="0">
              <a:latin typeface="Comic Sans MS" pitchFamily="66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 rot="939502">
            <a:off x="2627784" y="1484784"/>
            <a:ext cx="4248472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986979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139952" y="2774578"/>
            <a:ext cx="4243908" cy="37555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620688"/>
            <a:ext cx="8229600" cy="1296144"/>
          </a:xfrm>
        </p:spPr>
        <p:txBody>
          <a:bodyPr>
            <a:normAutofit fontScale="90000"/>
          </a:bodyPr>
          <a:lstStyle/>
          <a:p>
            <a:pPr lvl="0"/>
            <a:r>
              <a:rPr lang="ru-RU" sz="2700" b="1" i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Спой песенку со слогами </a:t>
            </a:r>
            <a:r>
              <a:rPr lang="ru-RU" sz="2700" b="1" i="1" dirty="0" smtClean="0">
                <a:solidFill>
                  <a:srgbClr val="C00000"/>
                </a:solidFill>
                <a:latin typeface="Comic Sans MS" pitchFamily="66" charset="0"/>
              </a:rPr>
              <a:t>ША, ШЭ, ШИ.</a:t>
            </a:r>
            <a:br>
              <a:rPr lang="ru-RU" sz="2700" b="1" i="1" dirty="0" smtClean="0">
                <a:solidFill>
                  <a:srgbClr val="C00000"/>
                </a:solidFill>
                <a:latin typeface="Comic Sans MS" pitchFamily="66" charset="0"/>
              </a:rPr>
            </a:br>
            <a:r>
              <a:rPr lang="ru-RU" sz="2700" b="1" i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Помни! На звуке </a:t>
            </a:r>
            <a:r>
              <a:rPr lang="en-US" sz="2700" b="1" i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[</a:t>
            </a:r>
            <a:r>
              <a:rPr lang="ru-RU" sz="2700" b="1" i="1" dirty="0" smtClean="0">
                <a:solidFill>
                  <a:srgbClr val="C00000"/>
                </a:solidFill>
                <a:latin typeface="Comic Sans MS" pitchFamily="66" charset="0"/>
              </a:rPr>
              <a:t>Ш</a:t>
            </a:r>
            <a:r>
              <a:rPr lang="en-US" sz="2700" b="1" i="1" dirty="0" smtClean="0">
                <a:solidFill>
                  <a:srgbClr val="C00000"/>
                </a:solidFill>
                <a:latin typeface="Comic Sans MS" pitchFamily="66" charset="0"/>
              </a:rPr>
              <a:t>]</a:t>
            </a:r>
            <a:r>
              <a:rPr lang="ru-RU" sz="2700" b="1" i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 поднимай широкий язык </a:t>
            </a:r>
            <a:br>
              <a:rPr lang="ru-RU" sz="2700" b="1" i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</a:br>
            <a:r>
              <a:rPr lang="ru-RU" sz="2700" b="1" i="1" dirty="0" smtClean="0">
                <a:solidFill>
                  <a:schemeClr val="accent6">
                    <a:lumMod val="75000"/>
                  </a:schemeClr>
                </a:solidFill>
                <a:latin typeface="Comic Sans MS" pitchFamily="66" charset="0"/>
              </a:rPr>
              <a:t>в форме «чашечки» за верхние зубы.</a:t>
            </a:r>
            <a: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b="1" i="1" dirty="0" smtClean="0">
                <a:solidFill>
                  <a:schemeClr val="accent3">
                    <a:lumMod val="50000"/>
                  </a:schemeClr>
                </a:solidFill>
              </a:rPr>
            </a:br>
            <a:endParaRPr lang="ru-RU" dirty="0"/>
          </a:p>
        </p:txBody>
      </p:sp>
      <p:pic>
        <p:nvPicPr>
          <p:cNvPr id="4" name="Детские песни (минус) - Неприятность эту мы переживем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4"/>
              </p:ext>
            </p:extLst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9552" y="2777381"/>
            <a:ext cx="1008112" cy="75608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475656" y="2095934"/>
            <a:ext cx="2999539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Каждый куплет пойте </a:t>
            </a:r>
          </a:p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с отдельным слогом:</a:t>
            </a:r>
          </a:p>
          <a:p>
            <a:endParaRPr lang="ru-RU" sz="2000" dirty="0" smtClean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1 – </a:t>
            </a: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ША</a:t>
            </a:r>
          </a:p>
          <a:p>
            <a:endParaRPr lang="ru-RU" sz="2000" dirty="0" smtClean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2 – </a:t>
            </a: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ШО</a:t>
            </a:r>
          </a:p>
          <a:p>
            <a:endParaRPr lang="ru-RU" sz="2000" dirty="0" smtClean="0">
              <a:solidFill>
                <a:schemeClr val="accent6">
                  <a:lumMod val="50000"/>
                </a:schemeClr>
              </a:solidFill>
              <a:latin typeface="Comic Sans MS" pitchFamily="66" charset="0"/>
            </a:endParaRPr>
          </a:p>
          <a:p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3 – </a:t>
            </a: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ШУ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 или </a:t>
            </a: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ШИ</a:t>
            </a:r>
            <a:r>
              <a:rPr lang="ru-RU" sz="2000" dirty="0" smtClean="0">
                <a:solidFill>
                  <a:schemeClr val="accent6">
                    <a:lumMod val="50000"/>
                  </a:schemeClr>
                </a:solidFill>
                <a:latin typeface="Comic Sans MS" pitchFamily="66" charset="0"/>
              </a:rPr>
              <a:t>, </a:t>
            </a:r>
            <a:r>
              <a:rPr lang="ru-RU" sz="2000" b="1" dirty="0" smtClean="0">
                <a:solidFill>
                  <a:srgbClr val="C00000"/>
                </a:solidFill>
                <a:latin typeface="Comic Sans MS" pitchFamily="66" charset="0"/>
              </a:rPr>
              <a:t>ШЕ</a:t>
            </a:r>
            <a:endParaRPr lang="ru-RU" sz="2000" b="1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542631" y="2015530"/>
            <a:ext cx="42811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i="1" dirty="0" smtClean="0">
                <a:solidFill>
                  <a:srgbClr val="00B050"/>
                </a:solidFill>
              </a:rPr>
              <a:t>Поём вместе со змейкой!</a:t>
            </a:r>
            <a:endParaRPr lang="ru-RU" sz="2800" b="1" i="1" dirty="0">
              <a:solidFill>
                <a:srgbClr val="00B05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60968" y="5506171"/>
            <a:ext cx="4403792" cy="9777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322835" y="4437112"/>
            <a:ext cx="2461652" cy="198901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81882" y="2907277"/>
            <a:ext cx="2202605" cy="2235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4510150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794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Паша нарисовал картинки со звуком «</a:t>
            </a:r>
            <a:r>
              <a:rPr lang="ru-RU" sz="2800" b="1" dirty="0" smtClean="0">
                <a:solidFill>
                  <a:srgbClr val="0070C0"/>
                </a:solidFill>
                <a:latin typeface="Comic Sans MS" pitchFamily="66" charset="0"/>
              </a:rPr>
              <a:t>Ш</a:t>
            </a: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»</a:t>
            </a:r>
            <a:endParaRPr lang="ru-RU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662" b="-1"/>
          <a:stretch/>
        </p:blipFill>
        <p:spPr>
          <a:xfrm flipH="1">
            <a:off x="323527" y="3068960"/>
            <a:ext cx="2409223" cy="227687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5696" y="2780928"/>
            <a:ext cx="1440160" cy="57606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38058" y="1556792"/>
            <a:ext cx="5770218" cy="4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4927453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Паша нарисовал картинки со звуком «</a:t>
            </a:r>
            <a:r>
              <a:rPr lang="ru-RU" sz="2800" b="1" dirty="0" smtClean="0">
                <a:solidFill>
                  <a:srgbClr val="0070C0"/>
                </a:solidFill>
                <a:latin typeface="Comic Sans MS" pitchFamily="66" charset="0"/>
              </a:rPr>
              <a:t>Ш</a:t>
            </a:r>
            <a:r>
              <a:rPr lang="ru-RU" sz="2800" dirty="0" smtClean="0">
                <a:solidFill>
                  <a:srgbClr val="0070C0"/>
                </a:solidFill>
                <a:latin typeface="Comic Sans MS" pitchFamily="66" charset="0"/>
              </a:rPr>
              <a:t>»</a:t>
            </a:r>
            <a:endParaRPr lang="ru-RU" sz="2800" dirty="0">
              <a:solidFill>
                <a:srgbClr val="0070C0"/>
              </a:solidFill>
              <a:latin typeface="Comic Sans MS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8662" b="-1"/>
          <a:stretch/>
        </p:blipFill>
        <p:spPr>
          <a:xfrm flipH="1">
            <a:off x="323527" y="3068960"/>
            <a:ext cx="2409223" cy="227687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1835696" y="2780928"/>
            <a:ext cx="1440160" cy="576064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26073" y="1844824"/>
            <a:ext cx="5146022" cy="3623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94559085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243</TotalTime>
  <Words>199</Words>
  <Application>Microsoft Office PowerPoint</Application>
  <PresentationFormat>Экран (4:3)</PresentationFormat>
  <Paragraphs>34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«Запомни звук [Ш] в начале слова».</vt:lpstr>
      <vt:lpstr>Запомни звук [Ш] в начале слова</vt:lpstr>
      <vt:lpstr>На что похож звук «Ш» ?</vt:lpstr>
      <vt:lpstr>Дует ветер – ШШШ….</vt:lpstr>
      <vt:lpstr>Шипит змея – ШШШ…</vt:lpstr>
      <vt:lpstr>Съехали с горки на санках – ШШШ… </vt:lpstr>
      <vt:lpstr>Спой песенку со слогами ША, ШЭ, ШИ. Помни! На звуке [Ш] поднимай широкий язык  в форме «чашечки» за верхние зубы. </vt:lpstr>
      <vt:lpstr>Паша нарисовал картинки со звуком «Ш»</vt:lpstr>
      <vt:lpstr>Паша нарисовал картинки со звуком «Ш»</vt:lpstr>
      <vt:lpstr>Паша нарисовал картинки со звуком «Ш»</vt:lpstr>
      <vt:lpstr>Паша нарисовал картинки со звуком «Ш»</vt:lpstr>
      <vt:lpstr>Паша нарисовал картинки со звуком «Ш»</vt:lpstr>
      <vt:lpstr>Паша нарисовал картинки со звуком «Ш»</vt:lpstr>
      <vt:lpstr>Паша нарисовал картинки со звуком «Ш»</vt:lpstr>
      <vt:lpstr>Паша нарисовал картинки со звуком «Ш»</vt:lpstr>
      <vt:lpstr>Паша нарисовал картинки со звуком «Ш»</vt:lpstr>
      <vt:lpstr>Паша нарисовал картинки со звуком «Ш»</vt:lpstr>
      <vt:lpstr>Молодец!</vt:lpstr>
    </vt:vector>
  </TitlesOfParts>
  <Company>Home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Запомни звук Ш в начале слова</dc:title>
  <dc:creator>Пользователь Windows</dc:creator>
  <cp:lastModifiedBy>RePack by SPecialiST</cp:lastModifiedBy>
  <cp:revision>12</cp:revision>
  <dcterms:created xsi:type="dcterms:W3CDTF">2012-12-15T10:25:46Z</dcterms:created>
  <dcterms:modified xsi:type="dcterms:W3CDTF">2021-12-03T09:11:16Z</dcterms:modified>
</cp:coreProperties>
</file>