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1" r:id="rId9"/>
    <p:sldId id="263" r:id="rId10"/>
    <p:sldId id="272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88" r:id="rId19"/>
    <p:sldId id="289" r:id="rId20"/>
    <p:sldId id="273" r:id="rId21"/>
    <p:sldId id="274" r:id="rId22"/>
    <p:sldId id="275" r:id="rId23"/>
    <p:sldId id="276" r:id="rId24"/>
    <p:sldId id="278" r:id="rId25"/>
    <p:sldId id="277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F2A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12" autoAdjust="0"/>
    <p:restoredTop sz="94615" autoAdjust="0"/>
  </p:normalViewPr>
  <p:slideViewPr>
    <p:cSldViewPr>
      <p:cViewPr varScale="1">
        <p:scale>
          <a:sx n="65" d="100"/>
          <a:sy n="65" d="100"/>
        </p:scale>
        <p:origin x="-155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E3C025-C19F-40BB-BCF0-0ED4107845A9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A9DAA4-0005-4598-86B1-547C9E730AD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A9DAA4-0005-4598-86B1-547C9E730AD8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87DB514-352D-4D68-AB55-4DBC4D4BE251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C49F6A3-9A69-4E21-8F65-75D5C39AE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DB514-352D-4D68-AB55-4DBC4D4BE251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9F6A3-9A69-4E21-8F65-75D5C39AE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DB514-352D-4D68-AB55-4DBC4D4BE251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9F6A3-9A69-4E21-8F65-75D5C39AE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87DB514-352D-4D68-AB55-4DBC4D4BE251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C49F6A3-9A69-4E21-8F65-75D5C39AE5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87DB514-352D-4D68-AB55-4DBC4D4BE251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C49F6A3-9A69-4E21-8F65-75D5C39AE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DB514-352D-4D68-AB55-4DBC4D4BE251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9F6A3-9A69-4E21-8F65-75D5C39AE5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DB514-352D-4D68-AB55-4DBC4D4BE251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9F6A3-9A69-4E21-8F65-75D5C39AE5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87DB514-352D-4D68-AB55-4DBC4D4BE251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C49F6A3-9A69-4E21-8F65-75D5C39AE5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DB514-352D-4D68-AB55-4DBC4D4BE251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9F6A3-9A69-4E21-8F65-75D5C39AE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87DB514-352D-4D68-AB55-4DBC4D4BE251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C49F6A3-9A69-4E21-8F65-75D5C39AE5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87DB514-352D-4D68-AB55-4DBC4D4BE251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C49F6A3-9A69-4E21-8F65-75D5C39AE5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87DB514-352D-4D68-AB55-4DBC4D4BE251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C49F6A3-9A69-4E21-8F65-75D5C39AE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2.gif"/><Relationship Id="rId4" Type="http://schemas.openxmlformats.org/officeDocument/2006/relationships/image" Target="../media/image2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3.jpeg"/><Relationship Id="rId4" Type="http://schemas.openxmlformats.org/officeDocument/2006/relationships/image" Target="../media/image6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1772816"/>
            <a:ext cx="6172200" cy="25256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3100" dirty="0" smtClean="0"/>
              <a:t>Игра-тренажёр для детей старшего дошкольного возраста по теме: </a:t>
            </a:r>
            <a:r>
              <a:rPr lang="ru-RU" sz="4000" dirty="0" smtClean="0"/>
              <a:t>«Автоматизация звука </a:t>
            </a:r>
            <a:r>
              <a:rPr lang="en-US" sz="4000" dirty="0" smtClean="0"/>
              <a:t>[</a:t>
            </a:r>
            <a:r>
              <a:rPr lang="ru-RU" sz="4000" dirty="0" smtClean="0"/>
              <a:t>с</a:t>
            </a:r>
            <a:r>
              <a:rPr lang="en-US" sz="4000" dirty="0" smtClean="0"/>
              <a:t>]</a:t>
            </a:r>
            <a:r>
              <a:rPr lang="ru-RU" sz="4000" dirty="0" smtClean="0"/>
              <a:t> в словах».</a:t>
            </a:r>
            <a:endParaRPr lang="ru-RU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188640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Муниципальное автономное дошкольное образовательное учреждение детский сад №3 «Светлячок»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92080" y="4797152"/>
            <a:ext cx="3528392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Автор:</a:t>
            </a:r>
          </a:p>
          <a:p>
            <a:r>
              <a:rPr lang="ru-RU" dirty="0" err="1" smtClean="0">
                <a:solidFill>
                  <a:srgbClr val="FF0000"/>
                </a:solidFill>
              </a:rPr>
              <a:t>Хузина</a:t>
            </a:r>
            <a:r>
              <a:rPr lang="ru-RU" dirty="0" smtClean="0">
                <a:solidFill>
                  <a:srgbClr val="FF0000"/>
                </a:solidFill>
              </a:rPr>
              <a:t> Ольга Михайловна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Учитель-логопед, </a:t>
            </a:r>
            <a:r>
              <a:rPr lang="en-US" dirty="0" smtClean="0">
                <a:solidFill>
                  <a:srgbClr val="00B050"/>
                </a:solidFill>
              </a:rPr>
              <a:t>I</a:t>
            </a:r>
            <a:r>
              <a:rPr lang="ru-RU" dirty="0" smtClean="0">
                <a:solidFill>
                  <a:srgbClr val="00B050"/>
                </a:solidFill>
              </a:rPr>
              <a:t>кв.кат.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11960" y="630932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2021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post-4598-1179423798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404664"/>
            <a:ext cx="4176464" cy="5040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58" y="642918"/>
            <a:ext cx="8429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Третий лишний.</a:t>
            </a:r>
          </a:p>
        </p:txBody>
      </p:sp>
      <p:pic>
        <p:nvPicPr>
          <p:cNvPr id="5" name="Рисунок 4" descr="огурец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8794" y="3857628"/>
            <a:ext cx="5080000" cy="2786058"/>
          </a:xfrm>
          <a:prstGeom prst="rect">
            <a:avLst/>
          </a:prstGeom>
        </p:spPr>
      </p:pic>
      <p:pic>
        <p:nvPicPr>
          <p:cNvPr id="7" name="Рисунок 6" descr="помидор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1500174"/>
            <a:ext cx="2857500" cy="2857500"/>
          </a:xfrm>
          <a:prstGeom prst="rect">
            <a:avLst/>
          </a:prstGeom>
        </p:spPr>
      </p:pic>
      <p:pic>
        <p:nvPicPr>
          <p:cNvPr id="11" name="Рисунок 10" descr="слива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14942" y="1643050"/>
            <a:ext cx="2857500" cy="1905000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аяц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43636" y="428604"/>
            <a:ext cx="2667000" cy="2076450"/>
          </a:xfrm>
          <a:prstGeom prst="rect">
            <a:avLst/>
          </a:prstGeom>
        </p:spPr>
      </p:pic>
      <p:pic>
        <p:nvPicPr>
          <p:cNvPr id="5" name="Рисунок 4" descr="медведь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2285992"/>
            <a:ext cx="2540000" cy="2222500"/>
          </a:xfrm>
          <a:prstGeom prst="rect">
            <a:avLst/>
          </a:prstGeom>
        </p:spPr>
      </p:pic>
      <p:pic>
        <p:nvPicPr>
          <p:cNvPr id="6" name="Рисунок 5" descr="соба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9952" y="3429000"/>
            <a:ext cx="3810000" cy="3057525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комбез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76672"/>
            <a:ext cx="3081511" cy="3276203"/>
          </a:xfrm>
          <a:prstGeom prst="rect">
            <a:avLst/>
          </a:prstGeom>
        </p:spPr>
      </p:pic>
      <p:pic>
        <p:nvPicPr>
          <p:cNvPr id="9" name="Рисунок 8" descr="сарафа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61392" y="3273936"/>
            <a:ext cx="2376264" cy="3240360"/>
          </a:xfrm>
          <a:prstGeom prst="rect">
            <a:avLst/>
          </a:prstGeom>
        </p:spPr>
      </p:pic>
      <p:pic>
        <p:nvPicPr>
          <p:cNvPr id="10" name="Рисунок 9" descr="шуб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8104" y="476672"/>
            <a:ext cx="2304256" cy="3312368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Найди отгадку.</a:t>
            </a:r>
            <a:endParaRPr lang="ru-RU" dirty="0"/>
          </a:p>
        </p:txBody>
      </p:sp>
      <p:pic>
        <p:nvPicPr>
          <p:cNvPr id="5" name="Рисунок 4" descr="самоле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8144" y="836712"/>
            <a:ext cx="2540000" cy="1651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03848" y="1700808"/>
            <a:ext cx="321471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Ножек четыре, шляпок – одна. Нужен коль станет обедать семья.</a:t>
            </a:r>
            <a:endParaRPr lang="ru-RU" sz="3600" dirty="0"/>
          </a:p>
        </p:txBody>
      </p:sp>
      <p:pic>
        <p:nvPicPr>
          <p:cNvPr id="7" name="Рисунок 6" descr="стол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068960"/>
            <a:ext cx="3175000" cy="3175000"/>
          </a:xfrm>
          <a:prstGeom prst="rect">
            <a:avLst/>
          </a:prstGeom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ашины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127841"/>
            <a:ext cx="5079365" cy="2730159"/>
          </a:xfrm>
          <a:prstGeom prst="rect">
            <a:avLst/>
          </a:prstGeom>
        </p:spPr>
      </p:pic>
      <p:pic>
        <p:nvPicPr>
          <p:cNvPr id="6" name="Рисунок 5" descr="самолет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3504" y="0"/>
            <a:ext cx="3429000" cy="25717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0034" y="642918"/>
            <a:ext cx="40005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Смело в небе проплывает,</a:t>
            </a:r>
          </a:p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Обгоняя птиц полет.</a:t>
            </a:r>
          </a:p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Человек им управляет.</a:t>
            </a:r>
          </a:p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Что же это?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лон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14356"/>
            <a:ext cx="2667000" cy="1924050"/>
          </a:xfrm>
          <a:prstGeom prst="rect">
            <a:avLst/>
          </a:prstGeom>
        </p:spPr>
      </p:pic>
      <p:pic>
        <p:nvPicPr>
          <p:cNvPr id="5" name="Рисунок 4" descr="свинья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7950" y="4791075"/>
            <a:ext cx="2514600" cy="20669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43306" y="1000108"/>
            <a:ext cx="435771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3">
                    <a:lumMod val="75000"/>
                  </a:schemeClr>
                </a:solidFill>
              </a:rPr>
              <a:t>Поднимает великан груз тяжелый к облакам. А если станет душно, себя польет из душа.</a:t>
            </a:r>
          </a:p>
          <a:p>
            <a:endParaRPr lang="ru-RU" dirty="0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апог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6512" y="3214686"/>
            <a:ext cx="2286000" cy="2286000"/>
          </a:xfrm>
          <a:prstGeom prst="rect">
            <a:avLst/>
          </a:prstGeom>
        </p:spPr>
      </p:pic>
      <p:pic>
        <p:nvPicPr>
          <p:cNvPr id="6" name="Рисунок 5" descr="туфл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0"/>
            <a:ext cx="2717800" cy="3352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28992" y="285728"/>
            <a:ext cx="3143272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Отгадай загадку, кто мы?</a:t>
            </a:r>
          </a:p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В ясный день сидим мы дома.</a:t>
            </a:r>
          </a:p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Если дождь, у нас работа:</a:t>
            </a:r>
          </a:p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Топать, шлепать по болотам.</a:t>
            </a:r>
          </a:p>
          <a:p>
            <a:endParaRPr lang="ru-RU" dirty="0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у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139952" cy="3284984"/>
          </a:xfrm>
          <a:prstGeom prst="rect">
            <a:avLst/>
          </a:prstGeom>
        </p:spPr>
      </p:pic>
      <p:pic>
        <p:nvPicPr>
          <p:cNvPr id="5" name="Рисунок 4" descr="шкаф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1772816"/>
            <a:ext cx="3203848" cy="425345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15616" y="3212976"/>
            <a:ext cx="42484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 четырех ногах стою, ходить я вовсе не могу. Когда устанешь ты гулять, ты можешь сесть и отдыхать.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велосипед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332656"/>
            <a:ext cx="3096344" cy="2520280"/>
          </a:xfrm>
          <a:prstGeom prst="rect">
            <a:avLst/>
          </a:prstGeom>
        </p:spPr>
      </p:pic>
      <p:pic>
        <p:nvPicPr>
          <p:cNvPr id="5" name="Рисунок 4" descr="самокат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4000500"/>
            <a:ext cx="2857500" cy="2857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3429000"/>
            <a:ext cx="55446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Два колеса, одна доска,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Конструкция его легка.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Он без сиденья и без рам.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Он мчится по дороге сам.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- укреплять мышцы артикуляторного аппарата.</a:t>
            </a:r>
          </a:p>
          <a:p>
            <a:r>
              <a:rPr lang="ru-RU" dirty="0" smtClean="0"/>
              <a:t>- закреплять навык правильного речевого дыхания (вдох носом, выдох ртом)</a:t>
            </a:r>
          </a:p>
          <a:p>
            <a:r>
              <a:rPr lang="ru-RU" dirty="0" smtClean="0"/>
              <a:t>- автоматизировать правильное произношение звука в начале слова.</a:t>
            </a:r>
          </a:p>
          <a:p>
            <a:r>
              <a:rPr lang="ru-RU" dirty="0" smtClean="0"/>
              <a:t>- учить изменять слова по падежам (родит. п.) </a:t>
            </a:r>
          </a:p>
          <a:p>
            <a:r>
              <a:rPr lang="ru-RU" dirty="0" smtClean="0"/>
              <a:t>- учить согласовывать числительные и существительные.</a:t>
            </a:r>
          </a:p>
          <a:p>
            <a:r>
              <a:rPr lang="ru-RU" dirty="0" smtClean="0"/>
              <a:t>- развивать логическое мышление.</a:t>
            </a:r>
          </a:p>
          <a:p>
            <a:r>
              <a:rPr lang="ru-RU" dirty="0" smtClean="0"/>
              <a:t>- развивать зрительное внимание.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Закончи предложение.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 завтрак у Сони …</a:t>
            </a:r>
          </a:p>
          <a:p>
            <a:endParaRPr lang="ru-RU" dirty="0"/>
          </a:p>
        </p:txBody>
      </p:sp>
      <p:pic>
        <p:nvPicPr>
          <p:cNvPr id="5" name="Рисунок 4" descr="cheese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67200" y="2636912"/>
            <a:ext cx="3545160" cy="2736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1268760"/>
            <a:ext cx="489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Весной на улице ярко светит…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солнце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2564904"/>
            <a:ext cx="3168352" cy="28407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27584" y="908720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Дети сели обедать за ….</a:t>
            </a:r>
          </a:p>
        </p:txBody>
      </p:sp>
      <p:pic>
        <p:nvPicPr>
          <p:cNvPr id="8" name="Рисунок 7" descr="сто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2132856"/>
            <a:ext cx="3978771" cy="34895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764704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руках у мамы ….</a:t>
            </a:r>
          </a:p>
        </p:txBody>
      </p:sp>
      <p:pic>
        <p:nvPicPr>
          <p:cNvPr id="5" name="Рисунок 4" descr="12549_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1700808"/>
            <a:ext cx="6143625" cy="56395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99592" y="1052736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реке плавает усатый …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сом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2060848"/>
            <a:ext cx="3672408" cy="31837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3"/>
                </a:solidFill>
              </a:rPr>
              <a:t>Кого нет?</a:t>
            </a:r>
            <a:endParaRPr lang="ru-RU" sz="4000" dirty="0">
              <a:solidFill>
                <a:schemeClr val="accent3"/>
              </a:solidFill>
            </a:endParaRPr>
          </a:p>
        </p:txBody>
      </p:sp>
      <p:pic>
        <p:nvPicPr>
          <p:cNvPr id="4" name="Рисунок 3" descr="сом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700808"/>
            <a:ext cx="2857500" cy="2679700"/>
          </a:xfrm>
          <a:prstGeom prst="rect">
            <a:avLst/>
          </a:prstGeom>
        </p:spPr>
      </p:pic>
      <p:pic>
        <p:nvPicPr>
          <p:cNvPr id="5" name="Рисунок 4" descr="свинья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2060848"/>
            <a:ext cx="2514600" cy="2066925"/>
          </a:xfrm>
          <a:prstGeom prst="rect">
            <a:avLst/>
          </a:prstGeom>
        </p:spPr>
      </p:pic>
      <p:pic>
        <p:nvPicPr>
          <p:cNvPr id="7" name="Рисунок 6" descr="слон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2" y="2060848"/>
            <a:ext cx="2667000" cy="1924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1147_t_500x500_svaladetskijstulbereza__0115910_PE269916_S4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268760"/>
            <a:ext cx="2448272" cy="2357239"/>
          </a:xfrm>
          <a:prstGeom prst="rect">
            <a:avLst/>
          </a:prstGeom>
        </p:spPr>
      </p:pic>
      <p:pic>
        <p:nvPicPr>
          <p:cNvPr id="5" name="Рисунок 4" descr="дива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124744"/>
            <a:ext cx="3528392" cy="2493764"/>
          </a:xfrm>
          <a:prstGeom prst="rect">
            <a:avLst/>
          </a:prstGeom>
        </p:spPr>
      </p:pic>
      <p:pic>
        <p:nvPicPr>
          <p:cNvPr id="6" name="Рисунок 5" descr="кресло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3995936"/>
            <a:ext cx="2880320" cy="2862064"/>
          </a:xfrm>
          <a:prstGeom prst="rect">
            <a:avLst/>
          </a:prstGeom>
        </p:spPr>
      </p:pic>
      <p:pic>
        <p:nvPicPr>
          <p:cNvPr id="7" name="Рисунок 6" descr="шкаф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24128" y="3645024"/>
            <a:ext cx="1944216" cy="28803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1560" y="260648"/>
            <a:ext cx="590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Чего нет?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оз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340768"/>
            <a:ext cx="2333625" cy="2200275"/>
          </a:xfrm>
          <a:prstGeom prst="rect">
            <a:avLst/>
          </a:prstGeom>
        </p:spPr>
      </p:pic>
      <p:pic>
        <p:nvPicPr>
          <p:cNvPr id="5" name="Рисунок 4" descr="кош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548680"/>
            <a:ext cx="2362200" cy="3429000"/>
          </a:xfrm>
          <a:prstGeom prst="rect">
            <a:avLst/>
          </a:prstGeom>
        </p:spPr>
      </p:pic>
      <p:pic>
        <p:nvPicPr>
          <p:cNvPr id="6" name="Рисунок 5" descr="овц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4221088"/>
            <a:ext cx="2808312" cy="2157214"/>
          </a:xfrm>
          <a:prstGeom prst="rect">
            <a:avLst/>
          </a:prstGeom>
        </p:spPr>
      </p:pic>
      <p:pic>
        <p:nvPicPr>
          <p:cNvPr id="7" name="Рисунок 6" descr="собака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6056" y="4005064"/>
            <a:ext cx="2952328" cy="256564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7584" y="332656"/>
            <a:ext cx="532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Кого нет?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ашина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556792"/>
            <a:ext cx="3168352" cy="1898898"/>
          </a:xfrm>
          <a:prstGeom prst="rect">
            <a:avLst/>
          </a:prstGeom>
        </p:spPr>
      </p:pic>
      <p:pic>
        <p:nvPicPr>
          <p:cNvPr id="5" name="Рисунок 4" descr="поезд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4509120"/>
            <a:ext cx="2865115" cy="2044055"/>
          </a:xfrm>
          <a:prstGeom prst="rect">
            <a:avLst/>
          </a:prstGeom>
        </p:spPr>
      </p:pic>
      <p:pic>
        <p:nvPicPr>
          <p:cNvPr id="6" name="Рисунок 5" descr="самолет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4000500"/>
            <a:ext cx="2857500" cy="2857500"/>
          </a:xfrm>
          <a:prstGeom prst="rect">
            <a:avLst/>
          </a:prstGeom>
        </p:spPr>
      </p:pic>
      <p:pic>
        <p:nvPicPr>
          <p:cNvPr id="7" name="Рисунок 6" descr="трамвай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92080" y="764704"/>
            <a:ext cx="3168352" cy="276071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9552" y="332656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Чего нет?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Посчитай предметы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21147_t_500x500_svaladetskijstulbereza__0115910_PE269916_S4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844824"/>
            <a:ext cx="1838325" cy="1781175"/>
          </a:xfrm>
          <a:prstGeom prst="rect">
            <a:avLst/>
          </a:prstGeom>
        </p:spPr>
      </p:pic>
      <p:pic>
        <p:nvPicPr>
          <p:cNvPr id="5" name="Рисунок 4" descr="21147_t_500x500_svaladetskijstulbereza__0115910_PE269916_S4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772816"/>
            <a:ext cx="1838325" cy="1781175"/>
          </a:xfrm>
          <a:prstGeom prst="rect">
            <a:avLst/>
          </a:prstGeom>
        </p:spPr>
      </p:pic>
      <p:pic>
        <p:nvPicPr>
          <p:cNvPr id="6" name="Рисунок 5" descr="21147_t_500x500_svaladetskijstulbereza__0115910_PE269916_S4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6136" y="1772816"/>
            <a:ext cx="1838325" cy="1781175"/>
          </a:xfrm>
          <a:prstGeom prst="rect">
            <a:avLst/>
          </a:prstGeom>
        </p:spPr>
      </p:pic>
      <p:pic>
        <p:nvPicPr>
          <p:cNvPr id="7" name="Рисунок 6" descr="21147_t_500x500_svaladetskijstulbereza__0115910_PE269916_S4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4077072"/>
            <a:ext cx="1838325" cy="1781175"/>
          </a:xfrm>
          <a:prstGeom prst="rect">
            <a:avLst/>
          </a:prstGeom>
        </p:spPr>
      </p:pic>
      <p:pic>
        <p:nvPicPr>
          <p:cNvPr id="8" name="Рисунок 7" descr="21147_t_500x500_svaladetskijstulbereza__0115910_PE269916_S4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4077072"/>
            <a:ext cx="1838325" cy="1781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642918"/>
            <a:ext cx="1409700" cy="1181100"/>
          </a:xfrm>
        </p:spPr>
      </p:pic>
      <p:sp>
        <p:nvSpPr>
          <p:cNvPr id="11" name="TextBox 10"/>
          <p:cNvSpPr txBox="1"/>
          <p:nvPr/>
        </p:nvSpPr>
        <p:spPr>
          <a:xfrm>
            <a:off x="714348" y="2285992"/>
            <a:ext cx="39290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Улыбается щенок, </a:t>
            </a:r>
          </a:p>
          <a:p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зубки напоказ. </a:t>
            </a:r>
          </a:p>
          <a:p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 ведь тоже так могу, </a:t>
            </a:r>
          </a:p>
          <a:p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вот смотри сейчас.</a:t>
            </a:r>
            <a:endParaRPr lang="ru-RU" sz="36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забор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6446" y="3857628"/>
            <a:ext cx="2381250" cy="1257300"/>
          </a:xfrm>
          <a:prstGeom prst="rect">
            <a:avLst/>
          </a:prstGeom>
        </p:spPr>
      </p:pic>
      <p:pic>
        <p:nvPicPr>
          <p:cNvPr id="5" name="Рисунок 4" descr="щенок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404664"/>
            <a:ext cx="3960440" cy="2736304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о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692696"/>
            <a:ext cx="3114675" cy="2736304"/>
          </a:xfrm>
          <a:prstGeom prst="rect">
            <a:avLst/>
          </a:prstGeom>
        </p:spPr>
      </p:pic>
      <p:pic>
        <p:nvPicPr>
          <p:cNvPr id="5" name="Рисунок 4" descr="сто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620688"/>
            <a:ext cx="3114675" cy="3057525"/>
          </a:xfrm>
          <a:prstGeom prst="rect">
            <a:avLst/>
          </a:prstGeom>
        </p:spPr>
      </p:pic>
      <p:pic>
        <p:nvPicPr>
          <p:cNvPr id="6" name="Рисунок 5" descr="сто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692696"/>
            <a:ext cx="3114675" cy="3057525"/>
          </a:xfrm>
          <a:prstGeom prst="rect">
            <a:avLst/>
          </a:prstGeom>
        </p:spPr>
      </p:pic>
      <p:pic>
        <p:nvPicPr>
          <p:cNvPr id="7" name="Рисунок 6" descr="сто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3068960"/>
            <a:ext cx="3114675" cy="3057525"/>
          </a:xfrm>
          <a:prstGeom prst="rect">
            <a:avLst/>
          </a:prstGeom>
        </p:spPr>
      </p:pic>
      <p:pic>
        <p:nvPicPr>
          <p:cNvPr id="8" name="Рисунок 7" descr="сто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3140968"/>
            <a:ext cx="3114675" cy="30575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ба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476672"/>
            <a:ext cx="1905000" cy="2600325"/>
          </a:xfrm>
          <a:prstGeom prst="rect">
            <a:avLst/>
          </a:prstGeom>
        </p:spPr>
      </p:pic>
      <p:pic>
        <p:nvPicPr>
          <p:cNvPr id="5" name="Рисунок 4" descr="соба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3888" y="332656"/>
            <a:ext cx="1905000" cy="2600325"/>
          </a:xfrm>
          <a:prstGeom prst="rect">
            <a:avLst/>
          </a:prstGeom>
        </p:spPr>
      </p:pic>
      <p:pic>
        <p:nvPicPr>
          <p:cNvPr id="6" name="Рисунок 5" descr="соба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44208" y="260648"/>
            <a:ext cx="1905000" cy="2600325"/>
          </a:xfrm>
          <a:prstGeom prst="rect">
            <a:avLst/>
          </a:prstGeom>
        </p:spPr>
      </p:pic>
      <p:pic>
        <p:nvPicPr>
          <p:cNvPr id="7" name="Рисунок 6" descr="соба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3284984"/>
            <a:ext cx="1905000" cy="2600325"/>
          </a:xfrm>
          <a:prstGeom prst="rect">
            <a:avLst/>
          </a:prstGeom>
        </p:spPr>
      </p:pic>
      <p:pic>
        <p:nvPicPr>
          <p:cNvPr id="8" name="Рисунок 7" descr="соба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3284984"/>
            <a:ext cx="1905000" cy="2600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Посчитай самолеты.</a:t>
            </a:r>
            <a:endParaRPr lang="ru-RU" sz="4000" dirty="0"/>
          </a:p>
        </p:txBody>
      </p:sp>
      <p:pic>
        <p:nvPicPr>
          <p:cNvPr id="4" name="Рисунок 3" descr="трамва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412776"/>
            <a:ext cx="2232248" cy="2160240"/>
          </a:xfrm>
          <a:prstGeom prst="rect">
            <a:avLst/>
          </a:prstGeom>
        </p:spPr>
      </p:pic>
      <p:pic>
        <p:nvPicPr>
          <p:cNvPr id="5" name="Рисунок 4" descr="автобус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1988840"/>
            <a:ext cx="2736304" cy="1872208"/>
          </a:xfrm>
          <a:prstGeom prst="rect">
            <a:avLst/>
          </a:prstGeom>
        </p:spPr>
      </p:pic>
      <p:pic>
        <p:nvPicPr>
          <p:cNvPr id="6" name="Рисунок 5" descr="самолет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9832" y="2204864"/>
            <a:ext cx="2540000" cy="1651000"/>
          </a:xfrm>
          <a:prstGeom prst="rect">
            <a:avLst/>
          </a:prstGeom>
        </p:spPr>
      </p:pic>
      <p:pic>
        <p:nvPicPr>
          <p:cNvPr id="7" name="Рисунок 6" descr="самолет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9592" y="3861048"/>
            <a:ext cx="3429000" cy="2571750"/>
          </a:xfrm>
          <a:prstGeom prst="rect">
            <a:avLst/>
          </a:prstGeom>
        </p:spPr>
      </p:pic>
      <p:pic>
        <p:nvPicPr>
          <p:cNvPr id="8" name="Рисунок 7" descr="машины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88024" y="4077072"/>
            <a:ext cx="3888431" cy="22981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Посчитай собак.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свинья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4365104"/>
            <a:ext cx="2514600" cy="2066925"/>
          </a:xfrm>
          <a:prstGeom prst="rect">
            <a:avLst/>
          </a:prstGeom>
        </p:spPr>
      </p:pic>
      <p:pic>
        <p:nvPicPr>
          <p:cNvPr id="5" name="Рисунок 4" descr="соба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1484784"/>
            <a:ext cx="3017912" cy="2625477"/>
          </a:xfrm>
          <a:prstGeom prst="rect">
            <a:avLst/>
          </a:prstGeom>
        </p:spPr>
      </p:pic>
      <p:pic>
        <p:nvPicPr>
          <p:cNvPr id="6" name="Рисунок 5" descr="кош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2" y="1340768"/>
            <a:ext cx="2724150" cy="2847975"/>
          </a:xfrm>
          <a:prstGeom prst="rect">
            <a:avLst/>
          </a:prstGeom>
        </p:spPr>
      </p:pic>
      <p:pic>
        <p:nvPicPr>
          <p:cNvPr id="7" name="Рисунок 6" descr="собака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4293096"/>
            <a:ext cx="3168352" cy="2564904"/>
          </a:xfrm>
          <a:prstGeom prst="rect">
            <a:avLst/>
          </a:prstGeom>
        </p:spPr>
      </p:pic>
      <p:pic>
        <p:nvPicPr>
          <p:cNvPr id="9" name="Рисунок 8" descr="собака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27584" y="1124744"/>
            <a:ext cx="1905000" cy="2600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Посчитай свитера.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свитер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268760"/>
            <a:ext cx="1952625" cy="2828925"/>
          </a:xfrm>
          <a:prstGeom prst="rect">
            <a:avLst/>
          </a:prstGeom>
        </p:spPr>
      </p:pic>
      <p:pic>
        <p:nvPicPr>
          <p:cNvPr id="8" name="Рисунок 7" descr="брюк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980728"/>
            <a:ext cx="2016224" cy="2592288"/>
          </a:xfrm>
          <a:prstGeom prst="rect">
            <a:avLst/>
          </a:prstGeom>
        </p:spPr>
      </p:pic>
      <p:pic>
        <p:nvPicPr>
          <p:cNvPr id="9" name="Рисунок 8" descr="футбол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87824" y="3573016"/>
            <a:ext cx="3024336" cy="2664296"/>
          </a:xfrm>
          <a:prstGeom prst="rect">
            <a:avLst/>
          </a:prstGeom>
        </p:spPr>
      </p:pic>
      <p:pic>
        <p:nvPicPr>
          <p:cNvPr id="10" name="Рисунок 9" descr="свитер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2160" y="548680"/>
            <a:ext cx="2664296" cy="2134096"/>
          </a:xfrm>
          <a:prstGeom prst="rect">
            <a:avLst/>
          </a:prstGeom>
        </p:spPr>
      </p:pic>
      <p:pic>
        <p:nvPicPr>
          <p:cNvPr id="11" name="Рисунок 10" descr="свитер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7544" y="4149080"/>
            <a:ext cx="2664296" cy="2708920"/>
          </a:xfrm>
          <a:prstGeom prst="rect">
            <a:avLst/>
          </a:prstGeom>
        </p:spPr>
      </p:pic>
      <p:pic>
        <p:nvPicPr>
          <p:cNvPr id="12" name="Рисунок 11" descr="свитер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44208" y="2996952"/>
            <a:ext cx="2232248" cy="26928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трубоч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2264" y="3143248"/>
            <a:ext cx="1633728" cy="1322832"/>
          </a:xfrm>
          <a:prstGeom prst="rect">
            <a:avLst/>
          </a:prstGeom>
        </p:spPr>
      </p:pic>
      <p:pic>
        <p:nvPicPr>
          <p:cNvPr id="5" name="Рисунок 4" descr="дудочка2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785794"/>
            <a:ext cx="2857500" cy="152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28662" y="3000372"/>
            <a:ext cx="49292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Мои губы – трубочка, превратились в дудочку. Громко я дудеть </a:t>
            </a:r>
            <a:r>
              <a:rPr lang="ru-RU" sz="36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могу:ду-ду-ду</a:t>
            </a:r>
            <a:r>
              <a:rPr lang="ru-RU" sz="36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ду-ду-ду</a:t>
            </a:r>
            <a:r>
              <a:rPr lang="ru-RU" sz="36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advTm="5000"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аля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785794"/>
            <a:ext cx="1530096" cy="13106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5786" y="2500306"/>
            <a:ext cx="50006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Щеткой кухню уберу, </a:t>
            </a:r>
          </a:p>
          <a:p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наведу там чистоту. </a:t>
            </a:r>
          </a:p>
          <a:p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Вправо – влево гну щетинки.</a:t>
            </a:r>
          </a:p>
          <a:p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оставлю ни соринки.</a:t>
            </a:r>
            <a:endParaRPr lang="ru-RU" sz="36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щет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980728"/>
            <a:ext cx="3384376" cy="2016224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tru1-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857232"/>
            <a:ext cx="1647825" cy="1333500"/>
          </a:xfrm>
          <a:prstGeom prst="rect">
            <a:avLst/>
          </a:prstGeom>
        </p:spPr>
      </p:pic>
      <p:pic>
        <p:nvPicPr>
          <p:cNvPr id="6" name="Рисунок 5" descr="гор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2348880"/>
            <a:ext cx="3096344" cy="29660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85786" y="2333685"/>
            <a:ext cx="507209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Вот так горка, Что за чудо.</a:t>
            </a:r>
          </a:p>
          <a:p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Выгнулся язык упруго,</a:t>
            </a:r>
          </a:p>
          <a:p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Кончик в зубы упирается,</a:t>
            </a:r>
          </a:p>
          <a:p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Бока кверху поднимаются.</a:t>
            </a:r>
            <a:endParaRPr lang="ru-RU" sz="36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643570" y="571480"/>
            <a:ext cx="307183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Носом – вдох, а выдох ртом, дуем на кораблик.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Поплывет красавец наш,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Маме за подарком.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кораблик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76" y="836712"/>
            <a:ext cx="3933080" cy="4216287"/>
          </a:xfrm>
          <a:prstGeom prst="rect">
            <a:avLst/>
          </a:prstGeo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Loďka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764704"/>
            <a:ext cx="5400600" cy="4752528"/>
          </a:xfrm>
          <a:prstGeom prst="rect">
            <a:avLst/>
          </a:prstGeom>
        </p:spPr>
      </p:pic>
    </p:spTree>
  </p:cSld>
  <p:clrMapOvr>
    <a:masterClrMapping/>
  </p:clrMapOvr>
  <p:transition spd="slow">
    <p:pull dir="lu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3573016"/>
            <a:ext cx="81003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lvl="0" indent="87313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Arial" pitchFamily="34" charset="0"/>
                <a:ea typeface="Times New Roman" pitchFamily="18" charset="0"/>
              </a:rPr>
              <a:t>Посмотри и скажи, </a:t>
            </a:r>
          </a:p>
          <a:p>
            <a:pPr lvl="0"/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Arial" pitchFamily="34" charset="0"/>
                <a:ea typeface="Times New Roman" pitchFamily="18" charset="0"/>
              </a:rPr>
              <a:t>что делают губки при произношении звука “с”? </a:t>
            </a:r>
          </a:p>
          <a:p>
            <a:pPr marL="176213" lvl="0"/>
            <a:r>
              <a:rPr lang="ru-RU" sz="1200" dirty="0" smtClean="0">
                <a:latin typeface="Arial" pitchFamily="34" charset="0"/>
                <a:ea typeface="Times New Roman" pitchFamily="18" charset="0"/>
              </a:rPr>
              <a:t/>
            </a:r>
            <a:br>
              <a:rPr lang="ru-RU" sz="1200" dirty="0" smtClean="0">
                <a:latin typeface="Arial" pitchFamily="34" charset="0"/>
                <a:ea typeface="Times New Roman" pitchFamily="18" charset="0"/>
              </a:rPr>
            </a:br>
            <a:r>
              <a:rPr lang="ru-RU" sz="1200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  <a:t>- </a:t>
            </a:r>
            <a: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  <a:t>губки улыбаются.</a:t>
            </a:r>
          </a:p>
          <a:p>
            <a:pPr marL="176213" lvl="0">
              <a:buFontTx/>
              <a:buChar char="-"/>
            </a:pPr>
            <a: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  <a:t>между зубами небольшая щель.</a:t>
            </a:r>
            <a:b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</a:br>
            <a: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  <a:t>- язычок  выгибается горкой.</a:t>
            </a:r>
            <a:b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</a:br>
            <a: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  <a:t>-  воздушная струя холодная.</a:t>
            </a:r>
          </a:p>
          <a:p>
            <a:pPr marL="176213" lvl="0"/>
            <a: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  <a:t>(произносит звук, поднося ладонь ко рту)</a:t>
            </a:r>
            <a:b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</a:br>
            <a: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  <a:t> - звук глухой </a:t>
            </a:r>
          </a:p>
          <a:p>
            <a:pPr marL="176213" lvl="0"/>
            <a: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  <a:t> (прикладываем к горлышку тыльную сторону ладони) </a:t>
            </a:r>
          </a:p>
          <a:p>
            <a:pPr marL="176213" lvl="0"/>
            <a: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  <a:t>- бывает этот звук, твёрдый как орех или мягкий как вата.</a:t>
            </a:r>
            <a:endParaRPr lang="ru-RU" dirty="0">
              <a:solidFill>
                <a:srgbClr val="001F2A"/>
              </a:solidFill>
            </a:endParaRPr>
          </a:p>
        </p:txBody>
      </p:sp>
      <p:pic>
        <p:nvPicPr>
          <p:cNvPr id="6" name="Рисунок 5" descr="губы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04664"/>
            <a:ext cx="2592288" cy="1270248"/>
          </a:xfrm>
          <a:prstGeom prst="rect">
            <a:avLst/>
          </a:prstGeom>
        </p:spPr>
      </p:pic>
      <p:pic>
        <p:nvPicPr>
          <p:cNvPr id="7" name="Рисунок 6" descr="гор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6" y="0"/>
            <a:ext cx="2448272" cy="2636912"/>
          </a:xfrm>
          <a:prstGeom prst="rect">
            <a:avLst/>
          </a:prstGeom>
        </p:spPr>
      </p:pic>
      <p:pic>
        <p:nvPicPr>
          <p:cNvPr id="8" name="Рисунок 7" descr="холодный воздух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260648"/>
            <a:ext cx="2304256" cy="2160240"/>
          </a:xfrm>
          <a:prstGeom prst="rect">
            <a:avLst/>
          </a:prstGeom>
        </p:spPr>
      </p:pic>
      <p:pic>
        <p:nvPicPr>
          <p:cNvPr id="9" name="Рисунок 8" descr="колокольчик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560" y="2420888"/>
            <a:ext cx="2159000" cy="1358900"/>
          </a:xfrm>
          <a:prstGeom prst="rect">
            <a:avLst/>
          </a:prstGeom>
        </p:spPr>
      </p:pic>
      <p:pic>
        <p:nvPicPr>
          <p:cNvPr id="10" name="Рисунок 9" descr="орех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31840" y="2204864"/>
            <a:ext cx="2304256" cy="1951087"/>
          </a:xfrm>
          <a:prstGeom prst="rect">
            <a:avLst/>
          </a:prstGeom>
        </p:spPr>
      </p:pic>
      <p:pic>
        <p:nvPicPr>
          <p:cNvPr id="12" name="Рисунок 11" descr="вата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24128" y="2492896"/>
            <a:ext cx="2016224" cy="2247132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590</TotalTime>
  <Words>364</Words>
  <Application>Microsoft Office PowerPoint</Application>
  <PresentationFormat>Экран (4:3)</PresentationFormat>
  <Paragraphs>69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Эркер</vt:lpstr>
      <vt:lpstr> Игра-тренажёр для детей старшего дошкольного возраста по теме: «Автоматизация звука [с] в словах».</vt:lpstr>
      <vt:lpstr>Задачи: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Найди отгадку.</vt:lpstr>
      <vt:lpstr>Слайд 15</vt:lpstr>
      <vt:lpstr>Слайд 16</vt:lpstr>
      <vt:lpstr>Слайд 17</vt:lpstr>
      <vt:lpstr>Слайд 18</vt:lpstr>
      <vt:lpstr>Слайд 19</vt:lpstr>
      <vt:lpstr>Закончи предложение.</vt:lpstr>
      <vt:lpstr>Слайд 21</vt:lpstr>
      <vt:lpstr>Слайд 22</vt:lpstr>
      <vt:lpstr>Слайд 23</vt:lpstr>
      <vt:lpstr>Слайд 24</vt:lpstr>
      <vt:lpstr>Кого нет?</vt:lpstr>
      <vt:lpstr>Слайд 26</vt:lpstr>
      <vt:lpstr>Слайд 27</vt:lpstr>
      <vt:lpstr>Слайд 28</vt:lpstr>
      <vt:lpstr>Посчитай предметы.</vt:lpstr>
      <vt:lpstr>Слайд 30</vt:lpstr>
      <vt:lpstr>Слайд 31</vt:lpstr>
      <vt:lpstr>Посчитай самолеты.</vt:lpstr>
      <vt:lpstr>Посчитай собак. </vt:lpstr>
      <vt:lpstr>Посчитай свитера.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Автоматизация звука [с] в словах</dc:title>
  <dc:creator>Warrior</dc:creator>
  <cp:lastModifiedBy>RePack by SPecialiST</cp:lastModifiedBy>
  <cp:revision>59</cp:revision>
  <dcterms:created xsi:type="dcterms:W3CDTF">2012-04-10T21:17:00Z</dcterms:created>
  <dcterms:modified xsi:type="dcterms:W3CDTF">2021-03-05T11:02:27Z</dcterms:modified>
</cp:coreProperties>
</file>