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99"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E0B6643-0A15-4C70-9868-F2B7231A1F76}" type="datetimeFigureOut">
              <a:rPr lang="ru-RU" smtClean="0"/>
              <a:t>20.02.2018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2436481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0B6643-0A15-4C70-9868-F2B7231A1F76}" type="datetimeFigureOut">
              <a:rPr lang="ru-RU" smtClean="0"/>
              <a:t>20.02.2018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1950986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0B6643-0A15-4C70-9868-F2B7231A1F76}" type="datetimeFigureOut">
              <a:rPr lang="ru-RU" smtClean="0"/>
              <a:t>20.02.2018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79816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0B6643-0A15-4C70-9868-F2B7231A1F76}" type="datetimeFigureOut">
              <a:rPr lang="ru-RU" smtClean="0"/>
              <a:t>20.02.2018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3852062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E0B6643-0A15-4C70-9868-F2B7231A1F76}" type="datetimeFigureOut">
              <a:rPr lang="ru-RU" smtClean="0"/>
              <a:t>20.02.2018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681851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E0B6643-0A15-4C70-9868-F2B7231A1F76}" type="datetimeFigureOut">
              <a:rPr lang="ru-RU" smtClean="0"/>
              <a:t>20.02.2018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301034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E0B6643-0A15-4C70-9868-F2B7231A1F76}" type="datetimeFigureOut">
              <a:rPr lang="ru-RU" smtClean="0"/>
              <a:t>20.02.2018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3717446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E0B6643-0A15-4C70-9868-F2B7231A1F76}" type="datetimeFigureOut">
              <a:rPr lang="ru-RU" smtClean="0"/>
              <a:t>20.02.2018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2261833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E0B6643-0A15-4C70-9868-F2B7231A1F76}" type="datetimeFigureOut">
              <a:rPr lang="ru-RU" smtClean="0"/>
              <a:t>20.02.2018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2695720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E0B6643-0A15-4C70-9868-F2B7231A1F76}" type="datetimeFigureOut">
              <a:rPr lang="ru-RU" smtClean="0"/>
              <a:t>20.02.2018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1403718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E0B6643-0A15-4C70-9868-F2B7231A1F76}" type="datetimeFigureOut">
              <a:rPr lang="ru-RU" smtClean="0"/>
              <a:t>20.02.2018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F9A8F-6FC1-4359-BE6F-95E896F1C223}" type="slidenum">
              <a:rPr lang="ru-RU" smtClean="0"/>
              <a:t>‹#›</a:t>
            </a:fld>
            <a:endParaRPr lang="ru-RU"/>
          </a:p>
        </p:txBody>
      </p:sp>
    </p:spTree>
    <p:extLst>
      <p:ext uri="{BB962C8B-B14F-4D97-AF65-F5344CB8AC3E}">
        <p14:creationId xmlns:p14="http://schemas.microsoft.com/office/powerpoint/2010/main" val="3305266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0B6643-0A15-4C70-9868-F2B7231A1F76}" type="datetimeFigureOut">
              <a:rPr lang="ru-RU" smtClean="0"/>
              <a:t>20.02.2018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9A8F-6FC1-4359-BE6F-95E896F1C223}" type="slidenum">
              <a:rPr lang="ru-RU" smtClean="0"/>
              <a:t>‹#›</a:t>
            </a:fld>
            <a:endParaRPr lang="ru-RU"/>
          </a:p>
        </p:txBody>
      </p:sp>
    </p:spTree>
    <p:extLst>
      <p:ext uri="{BB962C8B-B14F-4D97-AF65-F5344CB8AC3E}">
        <p14:creationId xmlns:p14="http://schemas.microsoft.com/office/powerpoint/2010/main" val="1402466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1835696" y="404664"/>
            <a:ext cx="7056784" cy="707886"/>
          </a:xfrm>
          <a:prstGeom prst="rect">
            <a:avLst/>
          </a:prstGeom>
        </p:spPr>
        <p:txBody>
          <a:bodyPr wrap="square">
            <a:spAutoFit/>
          </a:bodyPr>
          <a:lstStyle/>
          <a:p>
            <a:pPr algn="ctr"/>
            <a:r>
              <a:rPr lang="ru-RU" sz="2000" b="1" dirty="0" smtClean="0">
                <a:solidFill>
                  <a:srgbClr val="7030A0"/>
                </a:solidFill>
                <a:latin typeface="Times New Roman" pitchFamily="18" charset="0"/>
                <a:cs typeface="Times New Roman" pitchFamily="18" charset="0"/>
              </a:rPr>
              <a:t>Муниципальное автономное образовательное учреждение </a:t>
            </a:r>
          </a:p>
          <a:p>
            <a:pPr algn="ctr"/>
            <a:r>
              <a:rPr lang="ru-RU" sz="2000" b="1" dirty="0" smtClean="0">
                <a:solidFill>
                  <a:srgbClr val="7030A0"/>
                </a:solidFill>
                <a:latin typeface="Times New Roman" pitchFamily="18" charset="0"/>
                <a:cs typeface="Times New Roman" pitchFamily="18" charset="0"/>
              </a:rPr>
              <a:t>детский сад №3 «Светлячок»</a:t>
            </a:r>
            <a:endParaRPr lang="ru-RU" sz="2000" b="1" dirty="0">
              <a:solidFill>
                <a:srgbClr val="7030A0"/>
              </a:solidFill>
              <a:latin typeface="Times New Roman" pitchFamily="18" charset="0"/>
              <a:cs typeface="Times New Roman" pitchFamily="18" charset="0"/>
            </a:endParaRPr>
          </a:p>
        </p:txBody>
      </p:sp>
      <p:sp>
        <p:nvSpPr>
          <p:cNvPr id="6" name="Прямоугольник 5"/>
          <p:cNvSpPr/>
          <p:nvPr/>
        </p:nvSpPr>
        <p:spPr>
          <a:xfrm>
            <a:off x="2699792" y="1700808"/>
            <a:ext cx="5400600" cy="954107"/>
          </a:xfrm>
          <a:prstGeom prst="rect">
            <a:avLst/>
          </a:prstGeom>
        </p:spPr>
        <p:txBody>
          <a:bodyPr wrap="square">
            <a:spAutoFit/>
          </a:bodyPr>
          <a:lstStyle/>
          <a:p>
            <a:pPr algn="ctr"/>
            <a:r>
              <a:rPr lang="ru-RU" sz="2800" b="1" dirty="0" smtClean="0">
                <a:solidFill>
                  <a:srgbClr val="7030A0"/>
                </a:solidFill>
                <a:latin typeface="Times New Roman" pitchFamily="18" charset="0"/>
                <a:cs typeface="Times New Roman" pitchFamily="18" charset="0"/>
              </a:rPr>
              <a:t>Консультативный материал </a:t>
            </a:r>
            <a:br>
              <a:rPr lang="ru-RU" sz="2800" b="1" dirty="0" smtClean="0">
                <a:solidFill>
                  <a:srgbClr val="7030A0"/>
                </a:solidFill>
                <a:latin typeface="Times New Roman" pitchFamily="18" charset="0"/>
                <a:cs typeface="Times New Roman" pitchFamily="18" charset="0"/>
              </a:rPr>
            </a:br>
            <a:r>
              <a:rPr lang="ru-RU" sz="2800" b="1" dirty="0" smtClean="0">
                <a:solidFill>
                  <a:srgbClr val="7030A0"/>
                </a:solidFill>
                <a:latin typeface="Times New Roman" pitchFamily="18" charset="0"/>
                <a:cs typeface="Times New Roman" pitchFamily="18" charset="0"/>
              </a:rPr>
              <a:t>      для родителей</a:t>
            </a:r>
            <a:endParaRPr lang="ru-RU" sz="2800" b="1" dirty="0">
              <a:solidFill>
                <a:srgbClr val="7030A0"/>
              </a:solidFill>
              <a:latin typeface="Times New Roman" pitchFamily="18" charset="0"/>
              <a:cs typeface="Times New Roman" pitchFamily="18" charset="0"/>
            </a:endParaRPr>
          </a:p>
        </p:txBody>
      </p:sp>
      <p:sp>
        <p:nvSpPr>
          <p:cNvPr id="7" name="Прямоугольник 6"/>
          <p:cNvSpPr/>
          <p:nvPr/>
        </p:nvSpPr>
        <p:spPr>
          <a:xfrm>
            <a:off x="1835697" y="2852936"/>
            <a:ext cx="7056783" cy="1446550"/>
          </a:xfrm>
          <a:prstGeom prst="rect">
            <a:avLst/>
          </a:prstGeom>
        </p:spPr>
        <p:txBody>
          <a:bodyPr wrap="square">
            <a:spAutoFit/>
          </a:bodyPr>
          <a:lstStyle/>
          <a:p>
            <a:pPr algn="ctr"/>
            <a:r>
              <a:rPr lang="ru-RU" sz="4400" b="1" dirty="0" smtClean="0">
                <a:solidFill>
                  <a:srgbClr val="7030A0"/>
                </a:solidFill>
                <a:latin typeface="Times New Roman" pitchFamily="18" charset="0"/>
                <a:cs typeface="Times New Roman" pitchFamily="18" charset="0"/>
              </a:rPr>
              <a:t>Возрастные особенности </a:t>
            </a:r>
          </a:p>
          <a:p>
            <a:pPr algn="ctr"/>
            <a:r>
              <a:rPr lang="ru-RU" sz="4400" b="1" dirty="0" smtClean="0">
                <a:solidFill>
                  <a:srgbClr val="7030A0"/>
                </a:solidFill>
                <a:latin typeface="Times New Roman" pitchFamily="18" charset="0"/>
                <a:cs typeface="Times New Roman" pitchFamily="18" charset="0"/>
              </a:rPr>
              <a:t>детей  3-4  лет</a:t>
            </a:r>
            <a:endParaRPr lang="ru-RU" sz="44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246031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2309438" y="188640"/>
            <a:ext cx="6534472" cy="6555641"/>
          </a:xfrm>
          <a:prstGeom prst="rect">
            <a:avLst/>
          </a:prstGeom>
        </p:spPr>
        <p:txBody>
          <a:bodyPr wrap="square">
            <a:spAutoFit/>
          </a:bodyPr>
          <a:lstStyle/>
          <a:p>
            <a:pPr algn="just"/>
            <a:r>
              <a:rPr lang="ru-RU" sz="2000" b="1" dirty="0" smtClean="0">
                <a:solidFill>
                  <a:srgbClr val="7030A0"/>
                </a:solidFill>
                <a:latin typeface="Times New Roman" pitchFamily="18" charset="0"/>
                <a:cs typeface="Times New Roman" pitchFamily="18" charset="0"/>
              </a:rPr>
              <a:t>       Возрастные </a:t>
            </a:r>
            <a:r>
              <a:rPr lang="ru-RU" sz="2000" b="1" dirty="0">
                <a:solidFill>
                  <a:srgbClr val="7030A0"/>
                </a:solidFill>
                <a:latin typeface="Times New Roman" pitchFamily="18" charset="0"/>
                <a:cs typeface="Times New Roman" pitchFamily="18" charset="0"/>
              </a:rPr>
              <a:t>особенности детей 3–4 лет: в детском саду Младшие дошкольники активны и неутомимы. Этот возраст характеризуется бурным становлением эмоциональной сферы ребенка. Дети подвержены перепадам настроения. Их </a:t>
            </a:r>
            <a:r>
              <a:rPr lang="ru-RU" sz="2000" b="1" dirty="0" smtClean="0">
                <a:solidFill>
                  <a:srgbClr val="7030A0"/>
                </a:solidFill>
                <a:latin typeface="Times New Roman" pitchFamily="18" charset="0"/>
                <a:cs typeface="Times New Roman" pitchFamily="18" charset="0"/>
              </a:rPr>
              <a:t>эмоциональная</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нестабильность </a:t>
            </a:r>
            <a:r>
              <a:rPr lang="ru-RU" sz="2000" b="1" dirty="0">
                <a:solidFill>
                  <a:srgbClr val="7030A0"/>
                </a:solidFill>
                <a:latin typeface="Times New Roman" pitchFamily="18" charset="0"/>
                <a:cs typeface="Times New Roman" pitchFamily="18" charset="0"/>
              </a:rPr>
              <a:t>прямо </a:t>
            </a:r>
            <a:r>
              <a:rPr lang="ru-RU" sz="2000" b="1" dirty="0" smtClean="0">
                <a:solidFill>
                  <a:srgbClr val="7030A0"/>
                </a:solidFill>
                <a:latin typeface="Times New Roman" pitchFamily="18" charset="0"/>
                <a:cs typeface="Times New Roman" pitchFamily="18" charset="0"/>
              </a:rPr>
              <a:t>пропорциональна</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физическому </a:t>
            </a:r>
            <a:r>
              <a:rPr lang="ru-RU" sz="2000" b="1" dirty="0">
                <a:solidFill>
                  <a:srgbClr val="7030A0"/>
                </a:solidFill>
                <a:latin typeface="Times New Roman" pitchFamily="18" charset="0"/>
                <a:cs typeface="Times New Roman" pitchFamily="18" charset="0"/>
              </a:rPr>
              <a:t>комфорту. Растет речевая активность малышей. Они быстро запоминают новые слова, несложные четверостишия. В обиходе появляются предметы-заменители, которыми с удовольствием пользуется ребенок в играх. Возрастные особенности детей 3–4 лет заключаются в том, что им сложно удерживать внимание на одном предмете (максимум 10–15 минут). Поэтому постоянная смена деятельности будет способствовать лучшей концентрации внимания. Память больше акцентирована на узнавание, а не на запоминание. Возрастной кризис свидетельствует о развитии ребенка, формировании его физиологии и психики. Поэтому взаимоотношения со сверстниками и взрослыми носят нестабильный характер. </a:t>
            </a:r>
          </a:p>
        </p:txBody>
      </p:sp>
    </p:spTree>
    <p:extLst>
      <p:ext uri="{BB962C8B-B14F-4D97-AF65-F5344CB8AC3E}">
        <p14:creationId xmlns:p14="http://schemas.microsoft.com/office/powerpoint/2010/main" val="3469157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2286000" y="260648"/>
            <a:ext cx="6534472" cy="6247864"/>
          </a:xfrm>
          <a:prstGeom prst="rect">
            <a:avLst/>
          </a:prstGeom>
        </p:spPr>
        <p:txBody>
          <a:bodyPr wrap="square">
            <a:spAutoFit/>
          </a:bodyPr>
          <a:lstStyle/>
          <a:p>
            <a:pPr algn="just"/>
            <a:r>
              <a:rPr lang="ru-RU" sz="2000" b="1" dirty="0" smtClean="0">
                <a:solidFill>
                  <a:srgbClr val="7030A0"/>
                </a:solidFill>
                <a:latin typeface="Times New Roman" pitchFamily="18" charset="0"/>
                <a:cs typeface="Times New Roman" pitchFamily="18" charset="0"/>
              </a:rPr>
              <a:t>       Любознательность </a:t>
            </a:r>
            <a:r>
              <a:rPr lang="ru-RU" sz="2000" b="1" dirty="0">
                <a:solidFill>
                  <a:srgbClr val="7030A0"/>
                </a:solidFill>
                <a:latin typeface="Times New Roman" pitchFamily="18" charset="0"/>
                <a:cs typeface="Times New Roman" pitchFamily="18" charset="0"/>
              </a:rPr>
              <a:t>этого возраста помогает развитию элементарных суждений, высказываний. Наглядно-образное мышление способствует представлению об окружающем мире. Малыши делят предметы по форме, величине, цвету, фактуре</a:t>
            </a:r>
            <a:r>
              <a:rPr lang="ru-RU" sz="2000" b="1" dirty="0" smtClean="0">
                <a:solidFill>
                  <a:srgbClr val="7030A0"/>
                </a:solidFill>
                <a:latin typeface="Times New Roman" pitchFamily="18" charset="0"/>
                <a:cs typeface="Times New Roman" pitchFamily="18" charset="0"/>
              </a:rPr>
              <a:t>.</a:t>
            </a:r>
          </a:p>
          <a:p>
            <a:pPr algn="just"/>
            <a:r>
              <a:rPr lang="ru-RU" sz="2000" b="1" dirty="0" smtClean="0">
                <a:solidFill>
                  <a:srgbClr val="7030A0"/>
                </a:solidFill>
                <a:latin typeface="Times New Roman" pitchFamily="18" charset="0"/>
                <a:cs typeface="Times New Roman" pitchFamily="18" charset="0"/>
              </a:rPr>
              <a:t>       Способны </a:t>
            </a:r>
            <a:r>
              <a:rPr lang="ru-RU" sz="2000" b="1" dirty="0">
                <a:solidFill>
                  <a:srgbClr val="7030A0"/>
                </a:solidFill>
                <a:latin typeface="Times New Roman" pitchFamily="18" charset="0"/>
                <a:cs typeface="Times New Roman" pitchFamily="18" charset="0"/>
              </a:rPr>
              <a:t>объединить их в одну группу по </a:t>
            </a:r>
            <a:r>
              <a:rPr lang="ru-RU" sz="2000" b="1" dirty="0" smtClean="0">
                <a:solidFill>
                  <a:srgbClr val="7030A0"/>
                </a:solidFill>
                <a:latin typeface="Times New Roman" pitchFamily="18" charset="0"/>
                <a:cs typeface="Times New Roman" pitchFamily="18" charset="0"/>
              </a:rPr>
              <a:t>общему</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признаку </a:t>
            </a:r>
            <a:r>
              <a:rPr lang="ru-RU" sz="2000" b="1" dirty="0">
                <a:solidFill>
                  <a:srgbClr val="7030A0"/>
                </a:solidFill>
                <a:latin typeface="Times New Roman" pitchFamily="18" charset="0"/>
                <a:cs typeface="Times New Roman" pitchFamily="18" charset="0"/>
              </a:rPr>
              <a:t>(например посуда, одежда, мебель</a:t>
            </a:r>
            <a:r>
              <a:rPr lang="ru-RU" sz="2000" b="1" dirty="0" smtClean="0">
                <a:solidFill>
                  <a:srgbClr val="7030A0"/>
                </a:solidFill>
                <a:latin typeface="Times New Roman" pitchFamily="18" charset="0"/>
                <a:cs typeface="Times New Roman" pitchFamily="18" charset="0"/>
              </a:rPr>
              <a:t>).     </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Предметно-действенное </a:t>
            </a:r>
            <a:r>
              <a:rPr lang="ru-RU" sz="2000" b="1" dirty="0">
                <a:solidFill>
                  <a:srgbClr val="7030A0"/>
                </a:solidFill>
                <a:latin typeface="Times New Roman" pitchFamily="18" charset="0"/>
                <a:cs typeface="Times New Roman" pitchFamily="18" charset="0"/>
              </a:rPr>
              <a:t>сотрудничество помогает знакомить детей с элементарными навыками гигиены и труда. Таковы возрастные особенности детей 3–4 </a:t>
            </a:r>
            <a:r>
              <a:rPr lang="ru-RU" sz="2000" b="1" dirty="0" smtClean="0">
                <a:solidFill>
                  <a:srgbClr val="7030A0"/>
                </a:solidFill>
                <a:latin typeface="Times New Roman" pitchFamily="18" charset="0"/>
                <a:cs typeface="Times New Roman" pitchFamily="18" charset="0"/>
              </a:rPr>
              <a:t>лет</a:t>
            </a:r>
          </a:p>
          <a:p>
            <a:pPr algn="just"/>
            <a:r>
              <a:rPr lang="ru-RU" sz="2000" b="1" dirty="0" smtClean="0">
                <a:solidFill>
                  <a:srgbClr val="7030A0"/>
                </a:solidFill>
                <a:latin typeface="Times New Roman" pitchFamily="18" charset="0"/>
                <a:cs typeface="Times New Roman" pitchFamily="18" charset="0"/>
              </a:rPr>
              <a:t>     Переходной </a:t>
            </a:r>
            <a:r>
              <a:rPr lang="ru-RU" sz="2000" b="1" dirty="0">
                <a:solidFill>
                  <a:srgbClr val="7030A0"/>
                </a:solidFill>
                <a:latin typeface="Times New Roman" pitchFamily="18" charset="0"/>
                <a:cs typeface="Times New Roman" pitchFamily="18" charset="0"/>
              </a:rPr>
              <a:t>период заключается в появлении самостоятельности. Ребенок протестует против опеки над собой. Осознание собственного «я», сотрудничество со взрослым поможет малышу справиться с новыми возможностями и желаниями. </a:t>
            </a:r>
          </a:p>
          <a:p>
            <a:pPr algn="just"/>
            <a:r>
              <a:rPr lang="ru-RU" sz="2000" b="1" dirty="0" smtClean="0">
                <a:solidFill>
                  <a:srgbClr val="7030A0"/>
                </a:solidFill>
                <a:latin typeface="Times New Roman" pitchFamily="18" charset="0"/>
                <a:cs typeface="Times New Roman" pitchFamily="18" charset="0"/>
              </a:rPr>
              <a:t>       Возрастные </a:t>
            </a:r>
            <a:r>
              <a:rPr lang="ru-RU" sz="2000" b="1" dirty="0">
                <a:solidFill>
                  <a:srgbClr val="7030A0"/>
                </a:solidFill>
                <a:latin typeface="Times New Roman" pitchFamily="18" charset="0"/>
                <a:cs typeface="Times New Roman" pitchFamily="18" charset="0"/>
              </a:rPr>
              <a:t>особенности детей 3–4 лет позволяют постепенно перейти к более взрослым формам обучения. Это момент, когда во время игровой деятельности следует подвести детей к самостоятельным активным действиям.</a:t>
            </a:r>
          </a:p>
        </p:txBody>
      </p:sp>
    </p:spTree>
    <p:extLst>
      <p:ext uri="{BB962C8B-B14F-4D97-AF65-F5344CB8AC3E}">
        <p14:creationId xmlns:p14="http://schemas.microsoft.com/office/powerpoint/2010/main" val="615210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286000" y="188640"/>
            <a:ext cx="6534472" cy="6186309"/>
          </a:xfrm>
          <a:prstGeom prst="rect">
            <a:avLst/>
          </a:prstGeom>
        </p:spPr>
        <p:txBody>
          <a:bodyPr wrap="square">
            <a:spAutoFit/>
          </a:bodyPr>
          <a:lstStyle/>
          <a:p>
            <a:pPr algn="just"/>
            <a:r>
              <a:rPr lang="ru-RU" b="1" dirty="0" smtClean="0">
                <a:solidFill>
                  <a:srgbClr val="7030A0"/>
                </a:solidFill>
                <a:latin typeface="Times New Roman" pitchFamily="18" charset="0"/>
                <a:cs typeface="Times New Roman" pitchFamily="18" charset="0"/>
              </a:rPr>
              <a:t>       Педагогическая </a:t>
            </a:r>
            <a:r>
              <a:rPr lang="ru-RU" b="1" dirty="0">
                <a:solidFill>
                  <a:srgbClr val="7030A0"/>
                </a:solidFill>
                <a:latin typeface="Times New Roman" pitchFamily="18" charset="0"/>
                <a:cs typeface="Times New Roman" pitchFamily="18" charset="0"/>
              </a:rPr>
              <a:t>тактика взрослого (воспитателя, родителя) заключается в помощи ребенку. Она необходима для освоения гигиенических, трудовых умений. Дети младшего возраста с удовольствием повторяют действия взрослого – моют посуду, протирают пыль, чистят зубы, моют руки. Обязательно поощрение взрослого во время </a:t>
            </a:r>
            <a:r>
              <a:rPr lang="ru-RU" b="1" dirty="0" smtClean="0">
                <a:solidFill>
                  <a:srgbClr val="7030A0"/>
                </a:solidFill>
                <a:latin typeface="Times New Roman" pitchFamily="18" charset="0"/>
                <a:cs typeface="Times New Roman" pitchFamily="18" charset="0"/>
              </a:rPr>
              <a:t> </a:t>
            </a:r>
          </a:p>
          <a:p>
            <a:pPr algn="just"/>
            <a:r>
              <a:rPr lang="ru-RU" b="1" dirty="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     самостоятельной </a:t>
            </a:r>
            <a:r>
              <a:rPr lang="ru-RU" b="1" dirty="0">
                <a:solidFill>
                  <a:srgbClr val="7030A0"/>
                </a:solidFill>
                <a:latin typeface="Times New Roman" pitchFamily="18" charset="0"/>
                <a:cs typeface="Times New Roman" pitchFamily="18" charset="0"/>
              </a:rPr>
              <a:t>игры ребенка – это может быть </a:t>
            </a:r>
            <a:r>
              <a:rPr lang="ru-RU" b="1" dirty="0" smtClean="0">
                <a:solidFill>
                  <a:srgbClr val="7030A0"/>
                </a:solidFill>
                <a:latin typeface="Times New Roman" pitchFamily="18" charset="0"/>
                <a:cs typeface="Times New Roman" pitchFamily="18" charset="0"/>
              </a:rPr>
              <a:t> </a:t>
            </a:r>
          </a:p>
          <a:p>
            <a:pPr algn="just"/>
            <a:r>
              <a:rPr lang="ru-RU" b="1" dirty="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    индивидуальная</a:t>
            </a:r>
            <a:r>
              <a:rPr lang="ru-RU" b="1" dirty="0">
                <a:solidFill>
                  <a:srgbClr val="7030A0"/>
                </a:solidFill>
                <a:latin typeface="Times New Roman" pitchFamily="18" charset="0"/>
                <a:cs typeface="Times New Roman" pitchFamily="18" charset="0"/>
              </a:rPr>
              <a:t>, парная или коллективная игровая деятельность. Поэтому следует создать благоприятные условия для творчества (игрушки, конструкторы, раскраски, пластилин). Взрослый обязательно должен помогать в приобретении игрового опыта ребенком</a:t>
            </a:r>
            <a:r>
              <a:rPr lang="ru-RU" b="1" dirty="0" smtClean="0">
                <a:solidFill>
                  <a:srgbClr val="7030A0"/>
                </a:solidFill>
                <a:latin typeface="Times New Roman" pitchFamily="18" charset="0"/>
                <a:cs typeface="Times New Roman" pitchFamily="18" charset="0"/>
              </a:rPr>
              <a:t>.</a:t>
            </a:r>
          </a:p>
          <a:p>
            <a:pPr algn="just"/>
            <a:r>
              <a:rPr lang="ru-RU" b="1" dirty="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       Показать </a:t>
            </a:r>
            <a:r>
              <a:rPr lang="ru-RU" b="1" dirty="0">
                <a:solidFill>
                  <a:srgbClr val="7030A0"/>
                </a:solidFill>
                <a:latin typeface="Times New Roman" pitchFamily="18" charset="0"/>
                <a:cs typeface="Times New Roman" pitchFamily="18" charset="0"/>
              </a:rPr>
              <a:t>элементы новой игры, расширять детский кругозор с помощью малоизвестных предметов. Знания и умения по ФГОС Образовательный стандарт подразумевает приобретение детьми к концу учебного года определенных умений, знаний, навыков. При этом следует учитывать баланс между образовательной и игровой деятельностью</a:t>
            </a:r>
            <a:r>
              <a:rPr lang="ru-RU" b="1" dirty="0" smtClean="0">
                <a:solidFill>
                  <a:srgbClr val="7030A0"/>
                </a:solidFill>
                <a:latin typeface="Times New Roman" pitchFamily="18" charset="0"/>
                <a:cs typeface="Times New Roman" pitchFamily="18" charset="0"/>
              </a:rPr>
              <a:t>.</a:t>
            </a:r>
          </a:p>
          <a:p>
            <a:pPr algn="just"/>
            <a:r>
              <a:rPr lang="ru-RU" b="1" dirty="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      Возрастные </a:t>
            </a:r>
            <a:r>
              <a:rPr lang="ru-RU" b="1" dirty="0">
                <a:solidFill>
                  <a:srgbClr val="7030A0"/>
                </a:solidFill>
                <a:latin typeface="Times New Roman" pitchFamily="18" charset="0"/>
                <a:cs typeface="Times New Roman" pitchFamily="18" charset="0"/>
              </a:rPr>
              <a:t>особенности детей 3–4 лет (по ФГОС) подразумевают развитие мотивации к обучению, творчеству. Важно понять, что необходимо поощрять интерес, внимание ребенка к окружающей действительности. </a:t>
            </a:r>
          </a:p>
        </p:txBody>
      </p:sp>
    </p:spTree>
    <p:extLst>
      <p:ext uri="{BB962C8B-B14F-4D97-AF65-F5344CB8AC3E}">
        <p14:creationId xmlns:p14="http://schemas.microsoft.com/office/powerpoint/2010/main" val="23039607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286000" y="58847"/>
            <a:ext cx="6606480" cy="5940088"/>
          </a:xfrm>
          <a:prstGeom prst="rect">
            <a:avLst/>
          </a:prstGeom>
        </p:spPr>
        <p:txBody>
          <a:bodyPr wrap="square">
            <a:spAutoFit/>
          </a:bodyPr>
          <a:lstStyle/>
          <a:p>
            <a:pPr algn="just"/>
            <a:r>
              <a:rPr lang="ru-RU" sz="2000" b="1" dirty="0" smtClean="0">
                <a:solidFill>
                  <a:srgbClr val="7030A0"/>
                </a:solidFill>
                <a:latin typeface="Times New Roman" pitchFamily="18" charset="0"/>
                <a:cs typeface="Times New Roman" pitchFamily="18" charset="0"/>
              </a:rPr>
              <a:t>       Любопытство </a:t>
            </a:r>
            <a:r>
              <a:rPr lang="ru-RU" sz="2000" b="1" dirty="0">
                <a:solidFill>
                  <a:srgbClr val="7030A0"/>
                </a:solidFill>
                <a:latin typeface="Times New Roman" pitchFamily="18" charset="0"/>
                <a:cs typeface="Times New Roman" pitchFamily="18" charset="0"/>
              </a:rPr>
              <a:t>ребенка способствует развитию навыков сотрудничества, взаимопонимания. Осознание себя самостоятельным человеком помогает установить ребенку новые, глубокие отношения с родителями, сверстниками, взрослыми. Появляется собственная позиция, которая помогает осознать</a:t>
            </a:r>
            <a:r>
              <a:rPr lang="ru-RU" sz="2000" b="1" dirty="0" smtClean="0">
                <a:solidFill>
                  <a:srgbClr val="7030A0"/>
                </a:solidFill>
                <a:latin typeface="Times New Roman" pitchFamily="18" charset="0"/>
                <a:cs typeface="Times New Roman" pitchFamily="18" charset="0"/>
              </a:rPr>
              <a:t>,</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a:t>
            </a:r>
            <a:r>
              <a:rPr lang="ru-RU" sz="2000" b="1" dirty="0">
                <a:solidFill>
                  <a:srgbClr val="7030A0"/>
                </a:solidFill>
                <a:latin typeface="Times New Roman" pitchFamily="18" charset="0"/>
                <a:cs typeface="Times New Roman" pitchFamily="18" charset="0"/>
              </a:rPr>
              <a:t>проанализировать свое поведение и поведение окружающих людей. Возрастные особенности детей 3–4 лет (по ФГОС) заключаются в том, что появляется гендерное осознание своей роли (девочка, мальчик). В соответствии с этим может меняться игровая направленность ребенка. Девочек больше интересует посуда, куклы. Мальчиков – конструкторы, оружие, машины. Становление личностных </a:t>
            </a:r>
            <a:r>
              <a:rPr lang="ru-RU" sz="2000" b="1" dirty="0" smtClean="0">
                <a:solidFill>
                  <a:srgbClr val="7030A0"/>
                </a:solidFill>
                <a:latin typeface="Times New Roman" pitchFamily="18" charset="0"/>
                <a:cs typeface="Times New Roman" pitchFamily="18" charset="0"/>
              </a:rPr>
              <a:t>качеств</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Социально-личностное </a:t>
            </a:r>
            <a:r>
              <a:rPr lang="ru-RU" sz="2000" b="1" dirty="0">
                <a:solidFill>
                  <a:srgbClr val="7030A0"/>
                </a:solidFill>
                <a:latin typeface="Times New Roman" pitchFamily="18" charset="0"/>
                <a:cs typeface="Times New Roman" pitchFamily="18" charset="0"/>
              </a:rPr>
              <a:t>развитие входит в возрастные особенности детей 3–4 лет. По программе «От рождения до школы» становление личностных качеств ребенка происходит с помощью игровой, познавательной, физической деятельности. </a:t>
            </a:r>
          </a:p>
        </p:txBody>
      </p:sp>
    </p:spTree>
    <p:extLst>
      <p:ext uri="{BB962C8B-B14F-4D97-AF65-F5344CB8AC3E}">
        <p14:creationId xmlns:p14="http://schemas.microsoft.com/office/powerpoint/2010/main" val="2117347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286000" y="188640"/>
            <a:ext cx="6606480" cy="6247864"/>
          </a:xfrm>
          <a:prstGeom prst="rect">
            <a:avLst/>
          </a:prstGeom>
        </p:spPr>
        <p:txBody>
          <a:bodyPr wrap="square">
            <a:spAutoFit/>
          </a:bodyPr>
          <a:lstStyle/>
          <a:p>
            <a:pPr algn="just"/>
            <a:r>
              <a:rPr lang="ru-RU" sz="2000" b="1" dirty="0" smtClean="0">
                <a:solidFill>
                  <a:srgbClr val="7030A0"/>
                </a:solidFill>
                <a:latin typeface="Times New Roman" pitchFamily="18" charset="0"/>
                <a:cs typeface="Times New Roman" pitchFamily="18" charset="0"/>
              </a:rPr>
              <a:t>       Взрослые </a:t>
            </a:r>
            <a:r>
              <a:rPr lang="ru-RU" sz="2000" b="1" dirty="0">
                <a:solidFill>
                  <a:srgbClr val="7030A0"/>
                </a:solidFill>
                <a:latin typeface="Times New Roman" pitchFamily="18" charset="0"/>
                <a:cs typeface="Times New Roman" pitchFamily="18" charset="0"/>
              </a:rPr>
              <a:t>помогают детям не только осознать свои чувства, мысли, но и внятно доносить их до окружающих. Важно помочь разобраться ребенку в переживаниях, эмоциях. Дать им название и характеристику. Это знание будет служить основой, эталоном для дальнейшего самостоятельного </a:t>
            </a:r>
            <a:r>
              <a:rPr lang="ru-RU" sz="2000" b="1" dirty="0" smtClean="0">
                <a:solidFill>
                  <a:srgbClr val="7030A0"/>
                </a:solidFill>
                <a:latin typeface="Times New Roman" pitchFamily="18" charset="0"/>
                <a:cs typeface="Times New Roman" pitchFamily="18" charset="0"/>
              </a:rPr>
              <a:t>изучения</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a:t>
            </a:r>
            <a:r>
              <a:rPr lang="ru-RU" sz="2000" b="1" dirty="0">
                <a:solidFill>
                  <a:srgbClr val="7030A0"/>
                </a:solidFill>
                <a:latin typeface="Times New Roman" pitchFamily="18" charset="0"/>
                <a:cs typeface="Times New Roman" pitchFamily="18" charset="0"/>
              </a:rPr>
              <a:t>эмоциональной сферы самим ребенком</a:t>
            </a:r>
            <a:r>
              <a:rPr lang="ru-RU" sz="2000" b="1" dirty="0" smtClean="0">
                <a:solidFill>
                  <a:srgbClr val="7030A0"/>
                </a:solidFill>
                <a:latin typeface="Times New Roman" pitchFamily="18" charset="0"/>
                <a:cs typeface="Times New Roman" pitchFamily="18" charset="0"/>
              </a:rPr>
              <a:t>.</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Обязательным </a:t>
            </a:r>
            <a:r>
              <a:rPr lang="ru-RU" sz="2000" b="1" dirty="0">
                <a:solidFill>
                  <a:srgbClr val="7030A0"/>
                </a:solidFill>
                <a:latin typeface="Times New Roman" pitchFamily="18" charset="0"/>
                <a:cs typeface="Times New Roman" pitchFamily="18" charset="0"/>
              </a:rPr>
              <a:t>является знание и выполнение элементарных норм поведения. Возрастные особенности детей 3–4 лет по программе «От рождения до школы» подразумевают индивидуальную оценку действий ребенка. Следует вызвать позитивный настрой детей, дать положительную оценку правильному поведению. Это послужит стимулом для дальнейших доброжелательных взаимоотношений с окружающим миром. Игровая деятельность В играх, действиях детей появляется целенаправленность</a:t>
            </a:r>
            <a:r>
              <a:rPr lang="ru-RU" sz="2000" b="1" dirty="0" smtClean="0">
                <a:solidFill>
                  <a:srgbClr val="7030A0"/>
                </a:solidFill>
                <a:latin typeface="Times New Roman" pitchFamily="18" charset="0"/>
                <a:cs typeface="Times New Roman" pitchFamily="18" charset="0"/>
              </a:rPr>
              <a:t>.</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Ребенок </a:t>
            </a:r>
            <a:r>
              <a:rPr lang="ru-RU" sz="2000" b="1" dirty="0">
                <a:solidFill>
                  <a:srgbClr val="7030A0"/>
                </a:solidFill>
                <a:latin typeface="Times New Roman" pitchFamily="18" charset="0"/>
                <a:cs typeface="Times New Roman" pitchFamily="18" charset="0"/>
              </a:rPr>
              <a:t>может во время рисования, конструирования поставить цель и постепенно добиваться ее. </a:t>
            </a:r>
          </a:p>
        </p:txBody>
      </p:sp>
    </p:spTree>
    <p:extLst>
      <p:ext uri="{BB962C8B-B14F-4D97-AF65-F5344CB8AC3E}">
        <p14:creationId xmlns:p14="http://schemas.microsoft.com/office/powerpoint/2010/main" val="2981682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99392"/>
            <a:ext cx="9150108"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265193" y="188640"/>
            <a:ext cx="6606480" cy="5632311"/>
          </a:xfrm>
          <a:prstGeom prst="rect">
            <a:avLst/>
          </a:prstGeom>
        </p:spPr>
        <p:txBody>
          <a:bodyPr wrap="square">
            <a:spAutoFit/>
          </a:bodyPr>
          <a:lstStyle/>
          <a:p>
            <a:pPr algn="just"/>
            <a:r>
              <a:rPr lang="ru-RU" sz="2000" b="1" dirty="0" smtClean="0">
                <a:solidFill>
                  <a:srgbClr val="7030A0"/>
                </a:solidFill>
                <a:latin typeface="Times New Roman" pitchFamily="18" charset="0"/>
                <a:cs typeface="Times New Roman" pitchFamily="18" charset="0"/>
              </a:rPr>
              <a:t>       Но </a:t>
            </a:r>
            <a:r>
              <a:rPr lang="ru-RU" sz="2000" b="1" dirty="0">
                <a:solidFill>
                  <a:srgbClr val="7030A0"/>
                </a:solidFill>
                <a:latin typeface="Times New Roman" pitchFamily="18" charset="0"/>
                <a:cs typeface="Times New Roman" pitchFamily="18" charset="0"/>
              </a:rPr>
              <a:t>нестабильность внимания, неустойчивость произвольного поведения постоянно отвлекает малыша от целенаправленных действий. Ребенок быстро переключается с одного предмета на другой. Возрастные особенности детей 3–4 лет </a:t>
            </a:r>
            <a:r>
              <a:rPr lang="ru-RU" sz="2000" b="1" dirty="0" smtClean="0">
                <a:solidFill>
                  <a:srgbClr val="7030A0"/>
                </a:solidFill>
                <a:latin typeface="Times New Roman" pitchFamily="18" charset="0"/>
                <a:cs typeface="Times New Roman" pitchFamily="18" charset="0"/>
              </a:rPr>
              <a:t>формируют</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предпосылки </a:t>
            </a:r>
            <a:r>
              <a:rPr lang="ru-RU" sz="2000" b="1" dirty="0">
                <a:solidFill>
                  <a:srgbClr val="7030A0"/>
                </a:solidFill>
                <a:latin typeface="Times New Roman" pitchFamily="18" charset="0"/>
                <a:cs typeface="Times New Roman" pitchFamily="18" charset="0"/>
              </a:rPr>
              <a:t>к дальнейшей учебной деятельности</a:t>
            </a:r>
            <a:r>
              <a:rPr lang="ru-RU" sz="2000" b="1" dirty="0" smtClean="0">
                <a:solidFill>
                  <a:srgbClr val="7030A0"/>
                </a:solidFill>
                <a:latin typeface="Times New Roman" pitchFamily="18" charset="0"/>
                <a:cs typeface="Times New Roman" pitchFamily="18" charset="0"/>
              </a:rPr>
              <a:t>.</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a:t>
            </a:r>
            <a:r>
              <a:rPr lang="ru-RU" sz="2000" b="1" dirty="0">
                <a:solidFill>
                  <a:srgbClr val="7030A0"/>
                </a:solidFill>
                <a:latin typeface="Times New Roman" pitchFamily="18" charset="0"/>
                <a:cs typeface="Times New Roman" pitchFamily="18" charset="0"/>
              </a:rPr>
              <a:t>Младшие дошкольники с помощью взрослого осваивают элементы и правила коллективных, индивидуальных игр.   Это способствует развитию взаимоотношений, становлению личности ребенка, формирует познавательную и творческую активность</a:t>
            </a:r>
            <a:r>
              <a:rPr lang="ru-RU" sz="2000" b="1" dirty="0" smtClean="0">
                <a:solidFill>
                  <a:srgbClr val="7030A0"/>
                </a:solidFill>
                <a:latin typeface="Times New Roman" pitchFamily="18" charset="0"/>
                <a:cs typeface="Times New Roman" pitchFamily="18" charset="0"/>
              </a:rPr>
              <a:t>.</a:t>
            </a:r>
          </a:p>
          <a:p>
            <a:pPr algn="just"/>
            <a:r>
              <a:rPr lang="ru-RU" sz="2000" b="1" dirty="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        Во </a:t>
            </a:r>
            <a:r>
              <a:rPr lang="ru-RU" sz="2000" b="1" dirty="0">
                <a:solidFill>
                  <a:srgbClr val="7030A0"/>
                </a:solidFill>
                <a:latin typeface="Times New Roman" pitchFamily="18" charset="0"/>
                <a:cs typeface="Times New Roman" pitchFamily="18" charset="0"/>
              </a:rPr>
              <a:t>время игры дети закрепляют свои знания о предметном и социальном мире. Необходимо заложить основы культуры поведения во время игровой деятельности </a:t>
            </a:r>
            <a:r>
              <a:rPr lang="ru-RU" sz="2000" b="1" dirty="0" smtClean="0">
                <a:solidFill>
                  <a:srgbClr val="7030A0"/>
                </a:solidFill>
                <a:latin typeface="Times New Roman" pitchFamily="18" charset="0"/>
                <a:cs typeface="Times New Roman" pitchFamily="18" charset="0"/>
              </a:rPr>
              <a:t>ребенка. Младшие </a:t>
            </a:r>
            <a:r>
              <a:rPr lang="ru-RU" sz="2000" b="1" dirty="0">
                <a:solidFill>
                  <a:srgbClr val="7030A0"/>
                </a:solidFill>
                <a:latin typeface="Times New Roman" pitchFamily="18" charset="0"/>
                <a:cs typeface="Times New Roman" pitchFamily="18" charset="0"/>
              </a:rPr>
              <a:t>дошкольники постепенно начинают отделять себя от родителей. Появляется непреодолимое желание все делать по-своему. </a:t>
            </a:r>
          </a:p>
        </p:txBody>
      </p:sp>
    </p:spTree>
    <p:extLst>
      <p:ext uri="{BB962C8B-B14F-4D97-AF65-F5344CB8AC3E}">
        <p14:creationId xmlns:p14="http://schemas.microsoft.com/office/powerpoint/2010/main" val="1279301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 y="-158238"/>
            <a:ext cx="9150108" cy="7115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286000" y="118227"/>
            <a:ext cx="6606480" cy="6186309"/>
          </a:xfrm>
          <a:prstGeom prst="rect">
            <a:avLst/>
          </a:prstGeom>
        </p:spPr>
        <p:txBody>
          <a:bodyPr wrap="square">
            <a:spAutoFit/>
          </a:bodyPr>
          <a:lstStyle/>
          <a:p>
            <a:pPr algn="just"/>
            <a:r>
              <a:rPr lang="ru-RU" b="1" dirty="0" smtClean="0">
                <a:solidFill>
                  <a:srgbClr val="7030A0"/>
                </a:solidFill>
                <a:latin typeface="Times New Roman" pitchFamily="18" charset="0"/>
                <a:cs typeface="Times New Roman" pitchFamily="18" charset="0"/>
              </a:rPr>
              <a:t>       Дети </a:t>
            </a:r>
            <a:r>
              <a:rPr lang="ru-RU" b="1" dirty="0">
                <a:solidFill>
                  <a:srgbClr val="7030A0"/>
                </a:solidFill>
                <a:latin typeface="Times New Roman" pitchFamily="18" charset="0"/>
                <a:cs typeface="Times New Roman" pitchFamily="18" charset="0"/>
              </a:rPr>
              <a:t>начинают противиться контролю взрослого. Таковы возрастные особенности детей 3–4 лет. Как понять ребенка? Как научить его вежливости и доброжелательности? Это возраст, когда дети начинают отстаивать свое мнение, противясь предложениям родителей. Не стоит давить на ребенка, пытаться заставить его </a:t>
            </a:r>
            <a:r>
              <a:rPr lang="ru-RU" b="1" dirty="0" smtClean="0">
                <a:solidFill>
                  <a:srgbClr val="7030A0"/>
                </a:solidFill>
                <a:latin typeface="Times New Roman" pitchFamily="18" charset="0"/>
                <a:cs typeface="Times New Roman" pitchFamily="18" charset="0"/>
              </a:rPr>
              <a:t>делать</a:t>
            </a:r>
          </a:p>
          <a:p>
            <a:pPr algn="just"/>
            <a:r>
              <a:rPr lang="ru-RU" b="1" dirty="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      </a:t>
            </a:r>
            <a:r>
              <a:rPr lang="ru-RU" b="1" dirty="0">
                <a:solidFill>
                  <a:srgbClr val="7030A0"/>
                </a:solidFill>
                <a:latin typeface="Times New Roman" pitchFamily="18" charset="0"/>
                <a:cs typeface="Times New Roman" pitchFamily="18" charset="0"/>
              </a:rPr>
              <a:t>что-либо против </a:t>
            </a:r>
            <a:r>
              <a:rPr lang="ru-RU" b="1" dirty="0" smtClean="0">
                <a:solidFill>
                  <a:srgbClr val="7030A0"/>
                </a:solidFill>
                <a:latin typeface="Times New Roman" pitchFamily="18" charset="0"/>
                <a:cs typeface="Times New Roman" pitchFamily="18" charset="0"/>
              </a:rPr>
              <a:t>воли. Так </a:t>
            </a:r>
            <a:r>
              <a:rPr lang="ru-RU" b="1" dirty="0">
                <a:solidFill>
                  <a:srgbClr val="7030A0"/>
                </a:solidFill>
                <a:latin typeface="Times New Roman" pitchFamily="18" charset="0"/>
                <a:cs typeface="Times New Roman" pitchFamily="18" charset="0"/>
              </a:rPr>
              <a:t>появится инфантильность</a:t>
            </a:r>
            <a:r>
              <a:rPr lang="ru-RU" b="1" dirty="0" smtClean="0">
                <a:solidFill>
                  <a:srgbClr val="7030A0"/>
                </a:solidFill>
                <a:latin typeface="Times New Roman" pitchFamily="18" charset="0"/>
                <a:cs typeface="Times New Roman" pitchFamily="18" charset="0"/>
              </a:rPr>
              <a:t>,</a:t>
            </a:r>
          </a:p>
          <a:p>
            <a:pPr algn="just"/>
            <a:r>
              <a:rPr lang="ru-RU" b="1" dirty="0" smtClean="0">
                <a:solidFill>
                  <a:srgbClr val="7030A0"/>
                </a:solidFill>
                <a:latin typeface="Times New Roman" pitchFamily="18" charset="0"/>
                <a:cs typeface="Times New Roman" pitchFamily="18" charset="0"/>
              </a:rPr>
              <a:t>       которую гораздо сложнее </a:t>
            </a:r>
            <a:r>
              <a:rPr lang="ru-RU" b="1" dirty="0">
                <a:solidFill>
                  <a:srgbClr val="7030A0"/>
                </a:solidFill>
                <a:latin typeface="Times New Roman" pitchFamily="18" charset="0"/>
                <a:cs typeface="Times New Roman" pitchFamily="18" charset="0"/>
              </a:rPr>
              <a:t>преодолеть. Следует предоставить ребенку возможность выбора, поощрять его самостоятельность. Малыш должен понять правила взаимодействия с людьми, научиться договариваться с ними</a:t>
            </a:r>
            <a:r>
              <a:rPr lang="ru-RU" b="1" dirty="0" smtClean="0">
                <a:solidFill>
                  <a:srgbClr val="7030A0"/>
                </a:solidFill>
                <a:latin typeface="Times New Roman" pitchFamily="18" charset="0"/>
                <a:cs typeface="Times New Roman" pitchFamily="18" charset="0"/>
              </a:rPr>
              <a:t>.</a:t>
            </a:r>
          </a:p>
          <a:p>
            <a:pPr algn="just"/>
            <a:r>
              <a:rPr lang="ru-RU" b="1" dirty="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        Не </a:t>
            </a:r>
            <a:r>
              <a:rPr lang="ru-RU" b="1" dirty="0">
                <a:solidFill>
                  <a:srgbClr val="7030A0"/>
                </a:solidFill>
                <a:latin typeface="Times New Roman" pitchFamily="18" charset="0"/>
                <a:cs typeface="Times New Roman" pitchFamily="18" charset="0"/>
              </a:rPr>
              <a:t>стоит подавлять волю ребенка – это приведет к апатии, равнодушию. С терпением, пониманием стоит относиться к негативным проявлениям у своего малыша. Следует беречь чувства ребенка. Не унижать его резкими командами, жестким контролем, требованием беспрекословного подчинения. Потребность в уважении, признании – основные возрастные особенности детей 3–4 лет</a:t>
            </a:r>
            <a:r>
              <a:rPr lang="ru-RU" b="1" dirty="0" smtClean="0">
                <a:solidFill>
                  <a:srgbClr val="7030A0"/>
                </a:solidFill>
                <a:latin typeface="Times New Roman" pitchFamily="18" charset="0"/>
                <a:cs typeface="Times New Roman" pitchFamily="18" charset="0"/>
              </a:rPr>
              <a:t>.</a:t>
            </a:r>
          </a:p>
          <a:p>
            <a:pPr algn="just"/>
            <a:r>
              <a:rPr lang="ru-RU" b="1">
                <a:solidFill>
                  <a:srgbClr val="7030A0"/>
                </a:solidFill>
                <a:latin typeface="Times New Roman" pitchFamily="18" charset="0"/>
                <a:cs typeface="Times New Roman" pitchFamily="18" charset="0"/>
              </a:rPr>
              <a:t> </a:t>
            </a:r>
            <a:r>
              <a:rPr lang="ru-RU" b="1" smtClean="0">
                <a:solidFill>
                  <a:srgbClr val="7030A0"/>
                </a:solidFill>
                <a:latin typeface="Times New Roman" pitchFamily="18" charset="0"/>
                <a:cs typeface="Times New Roman" pitchFamily="18" charset="0"/>
              </a:rPr>
              <a:t>       </a:t>
            </a:r>
            <a:r>
              <a:rPr lang="ru-RU" b="1" dirty="0" smtClean="0">
                <a:solidFill>
                  <a:srgbClr val="7030A0"/>
                </a:solidFill>
                <a:latin typeface="Times New Roman" pitchFamily="18" charset="0"/>
                <a:cs typeface="Times New Roman" pitchFamily="18" charset="0"/>
              </a:rPr>
              <a:t>Важно </a:t>
            </a:r>
            <a:r>
              <a:rPr lang="ru-RU" b="1" dirty="0">
                <a:solidFill>
                  <a:srgbClr val="7030A0"/>
                </a:solidFill>
                <a:latin typeface="Times New Roman" pitchFamily="18" charset="0"/>
                <a:cs typeface="Times New Roman" pitchFamily="18" charset="0"/>
              </a:rPr>
              <a:t>дать понять малышу, что родители признают его самостоятельность, готовы общаться с ним наравне. Ребенок учитывает реакцию на его поведение, поступки. Необходимо хвалить малыша, показывая правильность его действий. </a:t>
            </a:r>
          </a:p>
        </p:txBody>
      </p:sp>
    </p:spTree>
    <p:extLst>
      <p:ext uri="{BB962C8B-B14F-4D97-AF65-F5344CB8AC3E}">
        <p14:creationId xmlns:p14="http://schemas.microsoft.com/office/powerpoint/2010/main" val="1478077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1001</Words>
  <Application>Microsoft Office PowerPoint</Application>
  <PresentationFormat>Экран (4:3)</PresentationFormat>
  <Paragraphs>35</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7</cp:revision>
  <dcterms:created xsi:type="dcterms:W3CDTF">2017-11-27T18:01:50Z</dcterms:created>
  <dcterms:modified xsi:type="dcterms:W3CDTF">2018-02-20T10:30:26Z</dcterms:modified>
</cp:coreProperties>
</file>