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59" r:id="rId6"/>
    <p:sldId id="262" r:id="rId7"/>
  </p:sldIdLst>
  <p:sldSz cx="10512425" cy="7272338"/>
  <p:notesSz cx="6858000" cy="9144000"/>
  <p:defaultTextStyle>
    <a:defPPr>
      <a:defRPr lang="en-US"/>
    </a:defPPr>
    <a:lvl1pPr marL="0" algn="l" defTabSz="4968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839" algn="l" defTabSz="4968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3678" algn="l" defTabSz="4968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0518" algn="l" defTabSz="4968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7357" algn="l" defTabSz="4968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4196" algn="l" defTabSz="4968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1035" algn="l" defTabSz="4968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7875" algn="l" defTabSz="4968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4714" algn="l" defTabSz="4968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972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366"/>
      </p:cViewPr>
      <p:guideLst>
        <p:guide orient="horz" pos="2291"/>
        <p:guide pos="3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433" y="1190174"/>
            <a:ext cx="8935561" cy="2531851"/>
          </a:xfrm>
        </p:spPr>
        <p:txBody>
          <a:bodyPr anchor="b"/>
          <a:lstStyle>
            <a:lvl1pPr algn="ctr">
              <a:defRPr sz="6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4053" y="3819661"/>
            <a:ext cx="7884319" cy="1755798"/>
          </a:xfrm>
        </p:spPr>
        <p:txBody>
          <a:bodyPr/>
          <a:lstStyle>
            <a:lvl1pPr marL="0" indent="0" algn="ctr">
              <a:buNone/>
              <a:defRPr sz="2600"/>
            </a:lvl1pPr>
            <a:lvl2pPr marL="496839" indent="0" algn="ctr">
              <a:buNone/>
              <a:defRPr sz="2200"/>
            </a:lvl2pPr>
            <a:lvl3pPr marL="993678" indent="0" algn="ctr">
              <a:buNone/>
              <a:defRPr sz="2000"/>
            </a:lvl3pPr>
            <a:lvl4pPr marL="1490518" indent="0" algn="ctr">
              <a:buNone/>
              <a:defRPr sz="1700"/>
            </a:lvl4pPr>
            <a:lvl5pPr marL="1987357" indent="0" algn="ctr">
              <a:buNone/>
              <a:defRPr sz="1700"/>
            </a:lvl5pPr>
            <a:lvl6pPr marL="2484196" indent="0" algn="ctr">
              <a:buNone/>
              <a:defRPr sz="1700"/>
            </a:lvl6pPr>
            <a:lvl7pPr marL="2981035" indent="0" algn="ctr">
              <a:buNone/>
              <a:defRPr sz="1700"/>
            </a:lvl7pPr>
            <a:lvl8pPr marL="3477875" indent="0" algn="ctr">
              <a:buNone/>
              <a:defRPr sz="1700"/>
            </a:lvl8pPr>
            <a:lvl9pPr marL="3974714" indent="0" algn="ctr">
              <a:buNone/>
              <a:defRPr sz="17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ABA1-7494-4AE4-B34B-E04771215168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0EE9-8852-4EBE-BB13-9FFF199A89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6043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ABA1-7494-4AE4-B34B-E04771215168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0EE9-8852-4EBE-BB13-9FFF199A89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2757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2954" y="387185"/>
            <a:ext cx="2266742" cy="616297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2731" y="387185"/>
            <a:ext cx="6668819" cy="616297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ABA1-7494-4AE4-B34B-E04771215168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0EE9-8852-4EBE-BB13-9FFF199A89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4408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ABA1-7494-4AE4-B34B-E04771215168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0EE9-8852-4EBE-BB13-9FFF199A89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3636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254" y="1813036"/>
            <a:ext cx="9066967" cy="3025090"/>
          </a:xfrm>
        </p:spPr>
        <p:txBody>
          <a:bodyPr anchor="b"/>
          <a:lstStyle>
            <a:lvl1pPr>
              <a:defRPr sz="6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254" y="4866746"/>
            <a:ext cx="9066967" cy="1590823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9683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9936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49051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873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4841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9810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4778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9747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ABA1-7494-4AE4-B34B-E04771215168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0EE9-8852-4EBE-BB13-9FFF199A89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697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2729" y="1935923"/>
            <a:ext cx="4467781" cy="46142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21915" y="1935923"/>
            <a:ext cx="4467781" cy="46142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ABA1-7494-4AE4-B34B-E04771215168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0EE9-8852-4EBE-BB13-9FFF199A89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7875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098" y="387187"/>
            <a:ext cx="9066967" cy="14056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4100" y="1782733"/>
            <a:ext cx="4447248" cy="87369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839" indent="0">
              <a:buNone/>
              <a:defRPr sz="2200" b="1"/>
            </a:lvl2pPr>
            <a:lvl3pPr marL="993678" indent="0">
              <a:buNone/>
              <a:defRPr sz="2000" b="1"/>
            </a:lvl3pPr>
            <a:lvl4pPr marL="1490518" indent="0">
              <a:buNone/>
              <a:defRPr sz="1700" b="1"/>
            </a:lvl4pPr>
            <a:lvl5pPr marL="1987357" indent="0">
              <a:buNone/>
              <a:defRPr sz="1700" b="1"/>
            </a:lvl5pPr>
            <a:lvl6pPr marL="2484196" indent="0">
              <a:buNone/>
              <a:defRPr sz="1700" b="1"/>
            </a:lvl6pPr>
            <a:lvl7pPr marL="2981035" indent="0">
              <a:buNone/>
              <a:defRPr sz="1700" b="1"/>
            </a:lvl7pPr>
            <a:lvl8pPr marL="3477875" indent="0">
              <a:buNone/>
              <a:defRPr sz="1700" b="1"/>
            </a:lvl8pPr>
            <a:lvl9pPr marL="3974714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4100" y="2656424"/>
            <a:ext cx="4447248" cy="39071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21917" y="1782733"/>
            <a:ext cx="4469149" cy="87369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839" indent="0">
              <a:buNone/>
              <a:defRPr sz="2200" b="1"/>
            </a:lvl2pPr>
            <a:lvl3pPr marL="993678" indent="0">
              <a:buNone/>
              <a:defRPr sz="2000" b="1"/>
            </a:lvl3pPr>
            <a:lvl4pPr marL="1490518" indent="0">
              <a:buNone/>
              <a:defRPr sz="1700" b="1"/>
            </a:lvl4pPr>
            <a:lvl5pPr marL="1987357" indent="0">
              <a:buNone/>
              <a:defRPr sz="1700" b="1"/>
            </a:lvl5pPr>
            <a:lvl6pPr marL="2484196" indent="0">
              <a:buNone/>
              <a:defRPr sz="1700" b="1"/>
            </a:lvl6pPr>
            <a:lvl7pPr marL="2981035" indent="0">
              <a:buNone/>
              <a:defRPr sz="1700" b="1"/>
            </a:lvl7pPr>
            <a:lvl8pPr marL="3477875" indent="0">
              <a:buNone/>
              <a:defRPr sz="1700" b="1"/>
            </a:lvl8pPr>
            <a:lvl9pPr marL="3974714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21917" y="2656424"/>
            <a:ext cx="4469149" cy="39071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ABA1-7494-4AE4-B34B-E04771215168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0EE9-8852-4EBE-BB13-9FFF199A89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1257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ABA1-7494-4AE4-B34B-E04771215168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0EE9-8852-4EBE-BB13-9FFF199A89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0210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ABA1-7494-4AE4-B34B-E04771215168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0EE9-8852-4EBE-BB13-9FFF199A89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896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099" y="484823"/>
            <a:ext cx="3390530" cy="1696879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150" y="1047083"/>
            <a:ext cx="5321915" cy="5168074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4099" y="2181701"/>
            <a:ext cx="3390530" cy="4041872"/>
          </a:xfrm>
        </p:spPr>
        <p:txBody>
          <a:bodyPr/>
          <a:lstStyle>
            <a:lvl1pPr marL="0" indent="0">
              <a:buNone/>
              <a:defRPr sz="1700"/>
            </a:lvl1pPr>
            <a:lvl2pPr marL="496839" indent="0">
              <a:buNone/>
              <a:defRPr sz="1500"/>
            </a:lvl2pPr>
            <a:lvl3pPr marL="993678" indent="0">
              <a:buNone/>
              <a:defRPr sz="1300"/>
            </a:lvl3pPr>
            <a:lvl4pPr marL="1490518" indent="0">
              <a:buNone/>
              <a:defRPr sz="1100"/>
            </a:lvl4pPr>
            <a:lvl5pPr marL="1987357" indent="0">
              <a:buNone/>
              <a:defRPr sz="1100"/>
            </a:lvl5pPr>
            <a:lvl6pPr marL="2484196" indent="0">
              <a:buNone/>
              <a:defRPr sz="1100"/>
            </a:lvl6pPr>
            <a:lvl7pPr marL="2981035" indent="0">
              <a:buNone/>
              <a:defRPr sz="1100"/>
            </a:lvl7pPr>
            <a:lvl8pPr marL="3477875" indent="0">
              <a:buNone/>
              <a:defRPr sz="1100"/>
            </a:lvl8pPr>
            <a:lvl9pPr marL="397471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ABA1-7494-4AE4-B34B-E04771215168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0EE9-8852-4EBE-BB13-9FFF199A89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164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099" y="484823"/>
            <a:ext cx="3390530" cy="1696879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69150" y="1047083"/>
            <a:ext cx="5321915" cy="5168074"/>
          </a:xfrm>
        </p:spPr>
        <p:txBody>
          <a:bodyPr anchor="t"/>
          <a:lstStyle>
            <a:lvl1pPr marL="0" indent="0">
              <a:buNone/>
              <a:defRPr sz="3500"/>
            </a:lvl1pPr>
            <a:lvl2pPr marL="496839" indent="0">
              <a:buNone/>
              <a:defRPr sz="3000"/>
            </a:lvl2pPr>
            <a:lvl3pPr marL="993678" indent="0">
              <a:buNone/>
              <a:defRPr sz="2600"/>
            </a:lvl3pPr>
            <a:lvl4pPr marL="1490518" indent="0">
              <a:buNone/>
              <a:defRPr sz="2200"/>
            </a:lvl4pPr>
            <a:lvl5pPr marL="1987357" indent="0">
              <a:buNone/>
              <a:defRPr sz="2200"/>
            </a:lvl5pPr>
            <a:lvl6pPr marL="2484196" indent="0">
              <a:buNone/>
              <a:defRPr sz="2200"/>
            </a:lvl6pPr>
            <a:lvl7pPr marL="2981035" indent="0">
              <a:buNone/>
              <a:defRPr sz="2200"/>
            </a:lvl7pPr>
            <a:lvl8pPr marL="3477875" indent="0">
              <a:buNone/>
              <a:defRPr sz="2200"/>
            </a:lvl8pPr>
            <a:lvl9pPr marL="3974714" indent="0">
              <a:buNone/>
              <a:defRPr sz="2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4099" y="2181701"/>
            <a:ext cx="3390530" cy="4041872"/>
          </a:xfrm>
        </p:spPr>
        <p:txBody>
          <a:bodyPr/>
          <a:lstStyle>
            <a:lvl1pPr marL="0" indent="0">
              <a:buNone/>
              <a:defRPr sz="1700"/>
            </a:lvl1pPr>
            <a:lvl2pPr marL="496839" indent="0">
              <a:buNone/>
              <a:defRPr sz="1500"/>
            </a:lvl2pPr>
            <a:lvl3pPr marL="993678" indent="0">
              <a:buNone/>
              <a:defRPr sz="1300"/>
            </a:lvl3pPr>
            <a:lvl4pPr marL="1490518" indent="0">
              <a:buNone/>
              <a:defRPr sz="1100"/>
            </a:lvl4pPr>
            <a:lvl5pPr marL="1987357" indent="0">
              <a:buNone/>
              <a:defRPr sz="1100"/>
            </a:lvl5pPr>
            <a:lvl6pPr marL="2484196" indent="0">
              <a:buNone/>
              <a:defRPr sz="1100"/>
            </a:lvl6pPr>
            <a:lvl7pPr marL="2981035" indent="0">
              <a:buNone/>
              <a:defRPr sz="1100"/>
            </a:lvl7pPr>
            <a:lvl8pPr marL="3477875" indent="0">
              <a:buNone/>
              <a:defRPr sz="1100"/>
            </a:lvl8pPr>
            <a:lvl9pPr marL="397471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ABA1-7494-4AE4-B34B-E04771215168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0EE9-8852-4EBE-BB13-9FFF199A89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7169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2729" y="387187"/>
            <a:ext cx="9066967" cy="1405649"/>
          </a:xfrm>
          <a:prstGeom prst="rect">
            <a:avLst/>
          </a:prstGeom>
        </p:spPr>
        <p:txBody>
          <a:bodyPr vert="horz" lIns="99368" tIns="49684" rIns="99368" bIns="49684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729" y="1935923"/>
            <a:ext cx="9066967" cy="4614232"/>
          </a:xfrm>
          <a:prstGeom prst="rect">
            <a:avLst/>
          </a:prstGeom>
        </p:spPr>
        <p:txBody>
          <a:bodyPr vert="horz" lIns="99368" tIns="49684" rIns="99368" bIns="49684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2729" y="6740382"/>
            <a:ext cx="2365296" cy="387185"/>
          </a:xfrm>
          <a:prstGeom prst="rect">
            <a:avLst/>
          </a:prstGeom>
        </p:spPr>
        <p:txBody>
          <a:bodyPr vert="horz" lIns="99368" tIns="49684" rIns="99368" bIns="4968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6ABA1-7494-4AE4-B34B-E04771215168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2241" y="6740382"/>
            <a:ext cx="3547943" cy="387185"/>
          </a:xfrm>
          <a:prstGeom prst="rect">
            <a:avLst/>
          </a:prstGeom>
        </p:spPr>
        <p:txBody>
          <a:bodyPr vert="horz" lIns="99368" tIns="49684" rIns="99368" bIns="4968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400" y="6740382"/>
            <a:ext cx="2365296" cy="387185"/>
          </a:xfrm>
          <a:prstGeom prst="rect">
            <a:avLst/>
          </a:prstGeom>
        </p:spPr>
        <p:txBody>
          <a:bodyPr vert="horz" lIns="99368" tIns="49684" rIns="99368" bIns="4968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E0EE9-8852-4EBE-BB13-9FFF199A89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264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93678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420" indent="-248420" algn="l" defTabSz="993678" rtl="0" eaLnBrk="1" latinLnBrk="0" hangingPunct="1">
        <a:lnSpc>
          <a:spcPct val="90000"/>
        </a:lnSpc>
        <a:spcBef>
          <a:spcPts val="1087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5259" indent="-248420" algn="l" defTabSz="993678" rtl="0" eaLnBrk="1" latinLnBrk="0" hangingPunct="1">
        <a:lnSpc>
          <a:spcPct val="90000"/>
        </a:lnSpc>
        <a:spcBef>
          <a:spcPts val="54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2098" indent="-248420" algn="l" defTabSz="993678" rtl="0" eaLnBrk="1" latinLnBrk="0" hangingPunct="1">
        <a:lnSpc>
          <a:spcPct val="90000"/>
        </a:lnSpc>
        <a:spcBef>
          <a:spcPts val="543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38937" indent="-248420" algn="l" defTabSz="993678" rtl="0" eaLnBrk="1" latinLnBrk="0" hangingPunct="1">
        <a:lnSpc>
          <a:spcPct val="90000"/>
        </a:lnSpc>
        <a:spcBef>
          <a:spcPts val="543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35777" indent="-248420" algn="l" defTabSz="993678" rtl="0" eaLnBrk="1" latinLnBrk="0" hangingPunct="1">
        <a:lnSpc>
          <a:spcPct val="90000"/>
        </a:lnSpc>
        <a:spcBef>
          <a:spcPts val="543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732616" indent="-248420" algn="l" defTabSz="993678" rtl="0" eaLnBrk="1" latinLnBrk="0" hangingPunct="1">
        <a:lnSpc>
          <a:spcPct val="90000"/>
        </a:lnSpc>
        <a:spcBef>
          <a:spcPts val="543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229455" indent="-248420" algn="l" defTabSz="993678" rtl="0" eaLnBrk="1" latinLnBrk="0" hangingPunct="1">
        <a:lnSpc>
          <a:spcPct val="90000"/>
        </a:lnSpc>
        <a:spcBef>
          <a:spcPts val="543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726294" indent="-248420" algn="l" defTabSz="993678" rtl="0" eaLnBrk="1" latinLnBrk="0" hangingPunct="1">
        <a:lnSpc>
          <a:spcPct val="90000"/>
        </a:lnSpc>
        <a:spcBef>
          <a:spcPts val="543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223134" indent="-248420" algn="l" defTabSz="993678" rtl="0" eaLnBrk="1" latinLnBrk="0" hangingPunct="1">
        <a:lnSpc>
          <a:spcPct val="90000"/>
        </a:lnSpc>
        <a:spcBef>
          <a:spcPts val="543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36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839" algn="l" defTabSz="9936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3678" algn="l" defTabSz="9936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518" algn="l" defTabSz="9936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357" algn="l" defTabSz="9936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196" algn="l" defTabSz="9936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035" algn="l" defTabSz="9936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7875" algn="l" defTabSz="9936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4714" algn="l" defTabSz="9936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6191" y="2735845"/>
            <a:ext cx="8935561" cy="1928852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Робототехника в ДОУ.</a:t>
            </a:r>
            <a:br>
              <a:rPr lang="ru-RU" sz="5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5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«Мой любимый город Кировград».</a:t>
            </a:r>
            <a:endParaRPr lang="ru-RU" sz="5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393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14492" y="525241"/>
            <a:ext cx="10626917" cy="1162168"/>
          </a:xfrm>
          <a:prstGeom prst="rect">
            <a:avLst/>
          </a:prstGeom>
        </p:spPr>
        <p:txBody>
          <a:bodyPr wrap="square" lIns="99368" tIns="49684" rIns="99368" bIns="49684">
            <a:spAutoFit/>
          </a:bodyPr>
          <a:lstStyle/>
          <a:p>
            <a:pPr algn="ctr"/>
            <a:r>
              <a:rPr lang="ru-RU" sz="4300" b="1" dirty="0" smtClean="0">
                <a:solidFill>
                  <a:srgbClr val="0070C0"/>
                </a:solidFill>
                <a:latin typeface="Segoe Print" pitchFamily="2" charset="0"/>
              </a:rPr>
              <a:t>Младшая группа. </a:t>
            </a:r>
          </a:p>
          <a:p>
            <a:pPr algn="ctr"/>
            <a:r>
              <a:rPr lang="ru-RU" sz="2600" b="1" dirty="0" smtClean="0">
                <a:solidFill>
                  <a:srgbClr val="0070C0"/>
                </a:solidFill>
                <a:latin typeface="Segoe Print" pitchFamily="2" charset="0"/>
              </a:rPr>
              <a:t>Дома высокие и низкие.</a:t>
            </a:r>
            <a:endParaRPr lang="ru-RU" sz="4300" b="1" dirty="0"/>
          </a:p>
        </p:txBody>
      </p:sp>
      <p:pic>
        <p:nvPicPr>
          <p:cNvPr id="1026" name="Picture 2" descr="L:\nikon\2017-12-13 Мой город Конструирование декабрь 2017\Мой город Конструирование декабрь 2017 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425" y="1324723"/>
            <a:ext cx="4996003" cy="3072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L:\nikon\2017-12-13 Мой город Конструирование декабрь 2017\Мой город Конструирование декабрь 2017 036.JPG"/>
          <p:cNvPicPr>
            <a:picLocks noChangeAspect="1" noChangeArrowheads="1"/>
          </p:cNvPicPr>
          <p:nvPr/>
        </p:nvPicPr>
        <p:blipFill>
          <a:blip r:embed="rId4" cstate="print"/>
          <a:srcRect t="10661" b="14021"/>
          <a:stretch>
            <a:fillRect/>
          </a:stretch>
        </p:blipFill>
        <p:spPr bwMode="auto">
          <a:xfrm>
            <a:off x="6589719" y="1564600"/>
            <a:ext cx="2994133" cy="3120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L:\nikon\2017-12-13 Мой город Конструирование декабрь 2017\Мой город Конструирование декабрь 2017 041.JPG"/>
          <p:cNvPicPr>
            <a:picLocks noChangeAspect="1" noChangeArrowheads="1"/>
          </p:cNvPicPr>
          <p:nvPr/>
        </p:nvPicPr>
        <p:blipFill>
          <a:blip r:embed="rId5" cstate="print"/>
          <a:srcRect t="10612" b="24171"/>
          <a:stretch>
            <a:fillRect/>
          </a:stretch>
        </p:blipFill>
        <p:spPr bwMode="auto">
          <a:xfrm>
            <a:off x="208167" y="4388359"/>
            <a:ext cx="6054235" cy="242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94777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52571"/>
            <a:ext cx="10512425" cy="1562277"/>
          </a:xfrm>
          <a:prstGeom prst="rect">
            <a:avLst/>
          </a:prstGeom>
        </p:spPr>
        <p:txBody>
          <a:bodyPr wrap="square" lIns="99368" tIns="49684" rIns="99368" bIns="49684">
            <a:spAutoFit/>
          </a:bodyPr>
          <a:lstStyle/>
          <a:p>
            <a:pPr algn="ctr"/>
            <a:r>
              <a:rPr lang="ru-RU" sz="4300" b="1" dirty="0" smtClean="0">
                <a:solidFill>
                  <a:srgbClr val="0070C0"/>
                </a:solidFill>
                <a:latin typeface="Segoe Print" pitchFamily="2" charset="0"/>
              </a:rPr>
              <a:t>Средняя группа.</a:t>
            </a:r>
          </a:p>
          <a:p>
            <a:pPr algn="ctr"/>
            <a:r>
              <a:rPr lang="ru-RU" sz="2600" b="1" dirty="0" smtClean="0">
                <a:solidFill>
                  <a:srgbClr val="0070C0"/>
                </a:solidFill>
                <a:latin typeface="Segoe Print" pitchFamily="2" charset="0"/>
              </a:rPr>
              <a:t>Конструирование столов и стульев для кафетерия «</a:t>
            </a:r>
            <a:r>
              <a:rPr lang="ru-RU" sz="2200" b="1" dirty="0" smtClean="0">
                <a:solidFill>
                  <a:srgbClr val="0070C0"/>
                </a:solidFill>
                <a:latin typeface="Segoe Print" pitchFamily="2" charset="0"/>
              </a:rPr>
              <a:t>Сказка»</a:t>
            </a:r>
            <a:endParaRPr lang="ru-RU" sz="2200" b="1" dirty="0"/>
          </a:p>
        </p:txBody>
      </p:sp>
      <p:pic>
        <p:nvPicPr>
          <p:cNvPr id="1026" name="Picture 2" descr="L:\nikon\2017-12-13 Мой город Конструирование декабрь 2017\Мой город Конструирование декабрь 2017 02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9194" y="1379265"/>
            <a:ext cx="4111294" cy="2528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L:\nikon\2017-12-13 Мой город Конструирование декабрь 2017\Мой город Конструирование декабрь 2017 036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974528" y="1664033"/>
            <a:ext cx="3850653" cy="2367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L:\nikon\2017-12-13 Мой город Конструирование декабрь 2017\Мой город Конструирование декабрь 2017 041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295763" y="4084782"/>
            <a:ext cx="1939571" cy="2683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L:\nikon\2017-12-13 Мой город Конструирование декабрь 2017\Мой город Конструирование декабрь 2017 041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958564" y="4048883"/>
            <a:ext cx="3660343" cy="2250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94777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8281" y="0"/>
            <a:ext cx="7280634" cy="1162168"/>
          </a:xfrm>
          <a:prstGeom prst="rect">
            <a:avLst/>
          </a:prstGeom>
        </p:spPr>
        <p:txBody>
          <a:bodyPr wrap="square" lIns="99368" tIns="49684" rIns="99368" bIns="49684">
            <a:spAutoFit/>
          </a:bodyPr>
          <a:lstStyle/>
          <a:p>
            <a:pPr algn="ctr"/>
            <a:r>
              <a:rPr lang="ru-RU" sz="4300" b="1" dirty="0" smtClean="0">
                <a:solidFill>
                  <a:srgbClr val="0070C0"/>
                </a:solidFill>
                <a:latin typeface="Segoe Print" pitchFamily="2" charset="0"/>
              </a:rPr>
              <a:t>Старшая группа.</a:t>
            </a:r>
          </a:p>
          <a:p>
            <a:pPr algn="ctr"/>
            <a:r>
              <a:rPr lang="ru-RU" sz="2600" b="1" dirty="0" smtClean="0">
                <a:solidFill>
                  <a:srgbClr val="0070C0"/>
                </a:solidFill>
                <a:latin typeface="Segoe Print" pitchFamily="2" charset="0"/>
              </a:rPr>
              <a:t>Будущий городской парк.</a:t>
            </a:r>
            <a:endParaRPr lang="ru-RU" sz="4300" b="1" dirty="0"/>
          </a:p>
        </p:txBody>
      </p:sp>
      <p:pic>
        <p:nvPicPr>
          <p:cNvPr id="2050" name="Picture 2" descr="L:\nikon\2017-12-13 Мой город Конструирование декабрь 2017\Мой город Конструирование декабрь 2017 044.JPG"/>
          <p:cNvPicPr>
            <a:picLocks noChangeAspect="1" noChangeArrowheads="1"/>
          </p:cNvPicPr>
          <p:nvPr/>
        </p:nvPicPr>
        <p:blipFill>
          <a:blip r:embed="rId3" cstate="print"/>
          <a:srcRect t="14665"/>
          <a:stretch>
            <a:fillRect/>
          </a:stretch>
        </p:blipFill>
        <p:spPr bwMode="auto">
          <a:xfrm>
            <a:off x="5167743" y="1017648"/>
            <a:ext cx="3785166" cy="4469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L:\nikon\2017-12-13 Мой город Конструирование декабрь 2017\Мой город Конструирование декабрь 2017 046.JPG"/>
          <p:cNvPicPr>
            <a:picLocks noChangeAspect="1" noChangeArrowheads="1"/>
          </p:cNvPicPr>
          <p:nvPr/>
        </p:nvPicPr>
        <p:blipFill>
          <a:blip r:embed="rId4" cstate="print"/>
          <a:srcRect t="7746" b="14799"/>
          <a:stretch>
            <a:fillRect/>
          </a:stretch>
        </p:blipFill>
        <p:spPr bwMode="auto">
          <a:xfrm>
            <a:off x="588071" y="1257659"/>
            <a:ext cx="4022416" cy="4310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5334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583" y="2"/>
            <a:ext cx="8650849" cy="1405649"/>
          </a:xfrm>
        </p:spPr>
        <p:txBody>
          <a:bodyPr>
            <a:normAutofit fontScale="90000"/>
          </a:bodyPr>
          <a:lstStyle/>
          <a:p>
            <a:r>
              <a:rPr lang="ru-RU" sz="4300" b="1" dirty="0" smtClean="0">
                <a:solidFill>
                  <a:srgbClr val="0070C0"/>
                </a:solidFill>
                <a:latin typeface="Segoe Print" pitchFamily="2" charset="0"/>
              </a:rPr>
              <a:t>Подготовительная</a:t>
            </a:r>
            <a:r>
              <a:rPr lang="ru-RU" sz="4300" dirty="0" smtClean="0">
                <a:solidFill>
                  <a:srgbClr val="0070C0"/>
                </a:solidFill>
                <a:latin typeface="Segoe Print" pitchFamily="2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Segoe Print" pitchFamily="2" charset="0"/>
              </a:rPr>
              <a:t>группа.</a:t>
            </a:r>
            <a:br>
              <a:rPr lang="ru-RU" b="1" dirty="0" smtClean="0">
                <a:solidFill>
                  <a:srgbClr val="0070C0"/>
                </a:solidFill>
                <a:latin typeface="Segoe Print" pitchFamily="2" charset="0"/>
              </a:rPr>
            </a:br>
            <a:r>
              <a:rPr lang="ru-RU" sz="2900" b="1" dirty="0" smtClean="0">
                <a:solidFill>
                  <a:srgbClr val="0070C0"/>
                </a:solidFill>
                <a:latin typeface="Segoe Print" pitchFamily="2" charset="0"/>
              </a:rPr>
              <a:t>Мой любимый город Кировград</a:t>
            </a:r>
            <a:r>
              <a:rPr lang="ru-RU" sz="4300" b="1" dirty="0" smtClean="0">
                <a:solidFill>
                  <a:srgbClr val="0070C0"/>
                </a:solidFill>
                <a:latin typeface="Segoe Print" pitchFamily="2" charset="0"/>
              </a:rPr>
              <a:t/>
            </a:r>
            <a:br>
              <a:rPr lang="ru-RU" sz="4300" b="1" dirty="0" smtClean="0">
                <a:solidFill>
                  <a:srgbClr val="0070C0"/>
                </a:solidFill>
                <a:latin typeface="Segoe Print" pitchFamily="2" charset="0"/>
              </a:rPr>
            </a:br>
            <a:endParaRPr lang="ru-RU" sz="4300" b="1" dirty="0"/>
          </a:p>
        </p:txBody>
      </p:sp>
      <p:pic>
        <p:nvPicPr>
          <p:cNvPr id="3074" name="Picture 2" descr="L:\nikon\2017-12-15 выставка Мой город\выставка Мой город 024.JPG"/>
          <p:cNvPicPr>
            <a:picLocks noChangeAspect="1" noChangeArrowheads="1"/>
          </p:cNvPicPr>
          <p:nvPr/>
        </p:nvPicPr>
        <p:blipFill>
          <a:blip r:embed="rId3" cstate="print"/>
          <a:srcRect r="19383"/>
          <a:stretch>
            <a:fillRect/>
          </a:stretch>
        </p:blipFill>
        <p:spPr bwMode="auto">
          <a:xfrm>
            <a:off x="176943" y="940846"/>
            <a:ext cx="3809453" cy="2905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L:\nikon\2017-12-15 выставка Мой город\выставка Мой город 026.JPG"/>
          <p:cNvPicPr>
            <a:picLocks noChangeAspect="1" noChangeArrowheads="1"/>
          </p:cNvPicPr>
          <p:nvPr/>
        </p:nvPicPr>
        <p:blipFill>
          <a:blip r:embed="rId4" cstate="print"/>
          <a:srcRect l="8108" r="10425"/>
          <a:stretch>
            <a:fillRect/>
          </a:stretch>
        </p:blipFill>
        <p:spPr bwMode="auto">
          <a:xfrm>
            <a:off x="6484398" y="891001"/>
            <a:ext cx="4028028" cy="3040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L:\nikon\2017-12-15 выставка Мой город\выставка Мой город 0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80072" y="925644"/>
            <a:ext cx="2310652" cy="1420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L:\nikon\2017-12-15 выставка Мой город\выставка Мой город 005.JPG"/>
          <p:cNvPicPr>
            <a:picLocks noChangeAspect="1" noChangeArrowheads="1"/>
          </p:cNvPicPr>
          <p:nvPr/>
        </p:nvPicPr>
        <p:blipFill>
          <a:blip r:embed="rId6" cstate="print"/>
          <a:srcRect t="38898"/>
          <a:stretch>
            <a:fillRect/>
          </a:stretch>
        </p:blipFill>
        <p:spPr bwMode="auto">
          <a:xfrm>
            <a:off x="3549244" y="4614124"/>
            <a:ext cx="6640506" cy="2495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454083" y="2299932"/>
            <a:ext cx="3082356" cy="2439440"/>
          </a:xfrm>
          <a:prstGeom prst="rect">
            <a:avLst/>
          </a:prstGeom>
        </p:spPr>
        <p:txBody>
          <a:bodyPr wrap="square" lIns="99368" tIns="49684" rIns="99368" bIns="49684">
            <a:spAutoFit/>
          </a:bodyPr>
          <a:lstStyle/>
          <a:p>
            <a:pPr algn="ctr"/>
            <a:r>
              <a:rPr lang="ru-RU" sz="1700" dirty="0" smtClean="0">
                <a:solidFill>
                  <a:srgbClr val="C00000"/>
                </a:solidFill>
                <a:latin typeface="Segoe Print" pitchFamily="2" charset="0"/>
              </a:rPr>
              <a:t>Смотрим мы, как стройки новых буден</a:t>
            </a:r>
          </a:p>
          <a:p>
            <a:pPr algn="ctr"/>
            <a:r>
              <a:rPr lang="ru-RU" sz="1700" dirty="0" smtClean="0">
                <a:solidFill>
                  <a:srgbClr val="C00000"/>
                </a:solidFill>
                <a:latin typeface="Segoe Print" pitchFamily="2" charset="0"/>
              </a:rPr>
              <a:t> В хороводе солнечном шумят, </a:t>
            </a:r>
          </a:p>
          <a:p>
            <a:pPr algn="ctr"/>
            <a:r>
              <a:rPr lang="ru-RU" sz="1700" dirty="0" smtClean="0">
                <a:solidFill>
                  <a:srgbClr val="C00000"/>
                </a:solidFill>
                <a:latin typeface="Segoe Print" pitchFamily="2" charset="0"/>
              </a:rPr>
              <a:t>Пусть красив и вечно молод будет</a:t>
            </a:r>
          </a:p>
          <a:p>
            <a:pPr algn="ctr"/>
            <a:r>
              <a:rPr lang="ru-RU" sz="1700" dirty="0" smtClean="0">
                <a:solidFill>
                  <a:srgbClr val="C00000"/>
                </a:solidFill>
                <a:latin typeface="Segoe Print" pitchFamily="2" charset="0"/>
              </a:rPr>
              <a:t>Наш любимый город КИРОВГРАД!</a:t>
            </a:r>
          </a:p>
          <a:p>
            <a:pPr algn="r"/>
            <a:r>
              <a:rPr lang="ru-RU" sz="1700" dirty="0" smtClean="0">
                <a:solidFill>
                  <a:srgbClr val="C00000"/>
                </a:solidFill>
                <a:latin typeface="Segoe Print" pitchFamily="2" charset="0"/>
              </a:rPr>
              <a:t>А. </a:t>
            </a:r>
            <a:r>
              <a:rPr lang="ru-RU" sz="1700" dirty="0" err="1" smtClean="0">
                <a:solidFill>
                  <a:srgbClr val="C00000"/>
                </a:solidFill>
                <a:latin typeface="Segoe Print" pitchFamily="2" charset="0"/>
              </a:rPr>
              <a:t>Минов</a:t>
            </a:r>
            <a:endParaRPr lang="ru-RU" sz="1700" dirty="0">
              <a:solidFill>
                <a:srgbClr val="C00000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005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10373711" cy="140564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Формы организованной образовательной деятельности.</a:t>
            </a:r>
            <a:r>
              <a:rPr lang="ru-RU" sz="3200" b="1" dirty="0" smtClean="0">
                <a:solidFill>
                  <a:srgbClr val="0070C0"/>
                </a:solidFill>
                <a:latin typeface="Segoe Print" pitchFamily="2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</a:rPr>
              <a:t>Индивидуальная работа</a:t>
            </a:r>
            <a:endParaRPr lang="ru-RU" sz="2400" b="1" dirty="0" smtClean="0">
              <a:solidFill>
                <a:srgbClr val="0070C0"/>
              </a:solidFill>
              <a:latin typeface="Segoe Print" pitchFamily="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b="10811"/>
          <a:stretch>
            <a:fillRect/>
          </a:stretch>
        </p:blipFill>
        <p:spPr bwMode="auto">
          <a:xfrm>
            <a:off x="296947" y="1218186"/>
            <a:ext cx="4659525" cy="2807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088049" y="1136286"/>
            <a:ext cx="4845601" cy="2979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41246" y="4235669"/>
            <a:ext cx="4733209" cy="2910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 b="9758"/>
          <a:stretch>
            <a:fillRect/>
          </a:stretch>
        </p:blipFill>
        <p:spPr bwMode="auto">
          <a:xfrm>
            <a:off x="5108027" y="4208489"/>
            <a:ext cx="4890381" cy="2802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5005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75</TotalTime>
  <Words>66</Words>
  <Application>Microsoft Office PowerPoint</Application>
  <PresentationFormat>Произвольный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Тема2</vt:lpstr>
      <vt:lpstr>Робототехника в ДОУ. «Мой любимый город Кировград».</vt:lpstr>
      <vt:lpstr>Слайд 2</vt:lpstr>
      <vt:lpstr>Слайд 3</vt:lpstr>
      <vt:lpstr>Слайд 4</vt:lpstr>
      <vt:lpstr>Подготовительная группа. Мой любимый город Кировград </vt:lpstr>
      <vt:lpstr>Формы организованной образовательной деятельности. Индивидуальная работа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Пользователь</cp:lastModifiedBy>
  <cp:revision>7</cp:revision>
  <dcterms:created xsi:type="dcterms:W3CDTF">2016-05-05T22:04:12Z</dcterms:created>
  <dcterms:modified xsi:type="dcterms:W3CDTF">2018-02-18T04:50:45Z</dcterms:modified>
</cp:coreProperties>
</file>