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977-4231-4CFE-B367-27178F0E9CC9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12-D975-49A1-A977-7F4A42B12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0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977-4231-4CFE-B367-27178F0E9CC9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12-D975-49A1-A977-7F4A42B12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7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977-4231-4CFE-B367-27178F0E9CC9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12-D975-49A1-A977-7F4A42B12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2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977-4231-4CFE-B367-27178F0E9CC9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12-D975-49A1-A977-7F4A42B12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2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977-4231-4CFE-B367-27178F0E9CC9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12-D975-49A1-A977-7F4A42B12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9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977-4231-4CFE-B367-27178F0E9CC9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12-D975-49A1-A977-7F4A42B12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64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977-4231-4CFE-B367-27178F0E9CC9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12-D975-49A1-A977-7F4A42B12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8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977-4231-4CFE-B367-27178F0E9CC9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12-D975-49A1-A977-7F4A42B12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977-4231-4CFE-B367-27178F0E9CC9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12-D975-49A1-A977-7F4A42B12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4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977-4231-4CFE-B367-27178F0E9CC9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12-D975-49A1-A977-7F4A42B12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0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977-4231-4CFE-B367-27178F0E9CC9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12-D975-49A1-A977-7F4A42B12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3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03977-4231-4CFE-B367-27178F0E9CC9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61F12-D975-49A1-A977-7F4A42B12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2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ANSCEND\картинки на прозрачном фоне\1614125897_60-p-foni-dlya-vizitok-logopeda-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8864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образовательное учреждение детский сад № 3 «Светлячок»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31839" y="642978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Кировград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85934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Логопедическая работа в детском саду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450912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Учитель – логопед </a:t>
            </a:r>
            <a:r>
              <a:rPr lang="ru-RU" sz="2400" dirty="0" err="1" smtClean="0">
                <a:solidFill>
                  <a:srgbClr val="00B050"/>
                </a:solidFill>
              </a:rPr>
              <a:t>Багина</a:t>
            </a:r>
            <a:r>
              <a:rPr lang="ru-RU" sz="2400" dirty="0" smtClean="0">
                <a:solidFill>
                  <a:srgbClr val="00B050"/>
                </a:solidFill>
              </a:rPr>
              <a:t> А.А.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TRANSCEND\картинки на прозрачном фоне\1610166710_6-p-oranzhevii-pastelnii-fon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5" y="1340767"/>
            <a:ext cx="78636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Bahnschrift SemiBold SemiConden" pitchFamily="34" charset="0"/>
                <a:ea typeface="SimSun-ExtB" pitchFamily="49" charset="-122"/>
              </a:rPr>
              <a:t>Прекрасна речь, когда она как ручеек, </a:t>
            </a:r>
          </a:p>
          <a:p>
            <a:r>
              <a:rPr lang="ru-RU" sz="3600" dirty="0">
                <a:latin typeface="Bahnschrift SemiBold SemiConden" pitchFamily="34" charset="0"/>
                <a:ea typeface="SimSun-ExtB" pitchFamily="49" charset="-122"/>
              </a:rPr>
              <a:t>Б</a:t>
            </a:r>
            <a:r>
              <a:rPr lang="ru-RU" sz="3600" dirty="0" smtClean="0">
                <a:latin typeface="Bahnschrift SemiBold SemiConden" pitchFamily="34" charset="0"/>
                <a:ea typeface="SimSun-ExtB" pitchFamily="49" charset="-122"/>
              </a:rPr>
              <a:t>ежит среди камней чиста, нетороплива,</a:t>
            </a:r>
          </a:p>
          <a:p>
            <a:r>
              <a:rPr lang="ru-RU" sz="3600" dirty="0" smtClean="0">
                <a:latin typeface="Bahnschrift SemiBold SemiConden" pitchFamily="34" charset="0"/>
                <a:ea typeface="SimSun-ExtB" pitchFamily="49" charset="-122"/>
              </a:rPr>
              <a:t>И ты готов внимать ее поток</a:t>
            </a:r>
          </a:p>
          <a:p>
            <a:r>
              <a:rPr lang="ru-RU" sz="3600" dirty="0" smtClean="0">
                <a:latin typeface="Bahnschrift SemiBold SemiConden" pitchFamily="34" charset="0"/>
                <a:ea typeface="SimSun-ExtB" pitchFamily="49" charset="-122"/>
              </a:rPr>
              <a:t>И восклицать: </a:t>
            </a:r>
            <a:r>
              <a:rPr lang="ru-RU" sz="3600" dirty="0" smtClean="0">
                <a:solidFill>
                  <a:srgbClr val="C00000"/>
                </a:solidFill>
                <a:latin typeface="Bahnschrift SemiBold SemiConden" pitchFamily="34" charset="0"/>
                <a:ea typeface="SimSun-ExtB" pitchFamily="49" charset="-122"/>
              </a:rPr>
              <a:t>«О, как же ты красива!»</a:t>
            </a:r>
          </a:p>
          <a:p>
            <a:pPr algn="just"/>
            <a:r>
              <a:rPr lang="ru-RU" sz="3600" dirty="0" smtClean="0">
                <a:latin typeface="Bahnschrift SemiBold SemiConden" pitchFamily="34" charset="0"/>
                <a:ea typeface="SimSun-ExtB" pitchFamily="49" charset="-122"/>
              </a:rPr>
              <a:t>                                                    </a:t>
            </a:r>
            <a:r>
              <a:rPr lang="ru-RU" sz="3600" dirty="0" err="1" smtClean="0">
                <a:latin typeface="Bahnschrift SemiBold SemiConden" pitchFamily="34" charset="0"/>
                <a:ea typeface="SimSun-ExtB" pitchFamily="49" charset="-122"/>
              </a:rPr>
              <a:t>Е.Щукина</a:t>
            </a:r>
            <a:endParaRPr lang="ru-RU" sz="3600" dirty="0">
              <a:latin typeface="Bahnschrift SemiBold SemiConden" pitchFamily="34" charset="0"/>
              <a:ea typeface="SimSun-ExtB" pitchFamily="49" charset="-122"/>
            </a:endParaRPr>
          </a:p>
        </p:txBody>
      </p:sp>
      <p:pic>
        <p:nvPicPr>
          <p:cNvPr id="3" name="Picture 2" descr="G:\TRANSCEND\картинки на прозрачном фоне\d1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015047" cy="156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Илья\Downloads\pngegg(2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5" y="260648"/>
            <a:ext cx="1752199" cy="183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TRANSCEND\картинки на прозрачном фоне\1610166710_6-p-oranzhevii-pastelnii-fon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12"/>
            <a:ext cx="9157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1580" y="245839"/>
            <a:ext cx="7230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Направления работы логопеда в </a:t>
            </a:r>
            <a:r>
              <a:rPr lang="ru-RU" sz="3600" b="1" i="1" dirty="0">
                <a:solidFill>
                  <a:srgbClr val="FF0000"/>
                </a:solidFill>
              </a:rPr>
              <a:t>д</a:t>
            </a:r>
            <a:r>
              <a:rPr lang="ru-RU" sz="3600" b="1" i="1" dirty="0" smtClean="0">
                <a:solidFill>
                  <a:srgbClr val="FF0000"/>
                </a:solidFill>
              </a:rPr>
              <a:t>етском саду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95376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мониторинговое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91580" y="2852936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Коррекционно-развивающее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4160533"/>
            <a:ext cx="4781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профилактическое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3" y="5291117"/>
            <a:ext cx="803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Информационно-методическое</a:t>
            </a:r>
            <a:endParaRPr lang="ru-RU" sz="4400" dirty="0"/>
          </a:p>
        </p:txBody>
      </p:sp>
      <p:sp>
        <p:nvSpPr>
          <p:cNvPr id="9" name="Выгнутая влево стрелка 8"/>
          <p:cNvSpPr/>
          <p:nvPr/>
        </p:nvSpPr>
        <p:spPr>
          <a:xfrm rot="1201708">
            <a:off x="255127" y="1350357"/>
            <a:ext cx="280818" cy="68742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1201708">
            <a:off x="651170" y="2522928"/>
            <a:ext cx="280818" cy="68742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1201708">
            <a:off x="3745121" y="3982306"/>
            <a:ext cx="280818" cy="68742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1201708">
            <a:off x="1014874" y="5040476"/>
            <a:ext cx="280818" cy="68742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Picture 2" descr="C:\Users\Илья\Downloads\pngegg(2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12843"/>
            <a:ext cx="2005013" cy="226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лья\Downloads\pngegg(24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9" y="3458849"/>
            <a:ext cx="2237854" cy="179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TRANSCEND\картинки на прозрачном фоне\1610166710_6-p-oranzhevii-pastelnii-fon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0" y="0"/>
            <a:ext cx="91768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Цель</a:t>
            </a:r>
            <a:r>
              <a:rPr lang="ru-RU" sz="2400" dirty="0" smtClean="0"/>
              <a:t> логопедической работы – воспитание у детей правильной, четкой, умеренно-громкой, выразительной речи с соответствующим возрасту словарным запасом и уровнем развития связной речи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2492896"/>
            <a:ext cx="7056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Задачи: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Осуществлять работу, направленную на максимальную коррекцию отклонений в развитии у воспитанников с нарушением речи.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Формировать родительскую компетентность в вопросах преодоления речевых нарушений у детей.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Консультировать педагогических работников образовательного учреждения по применению специальных методов и приемов оказания помощи детям, имеющим речевые дефекты речи. </a:t>
            </a:r>
            <a:endParaRPr lang="ru-RU" sz="2400" dirty="0"/>
          </a:p>
        </p:txBody>
      </p:sp>
      <p:pic>
        <p:nvPicPr>
          <p:cNvPr id="4" name="Picture 2" descr="C:\Users\Илья\Downloads\pngegg(2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99640"/>
            <a:ext cx="1526216" cy="464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лья\Downloads\pngegg(26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97392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TRANSCEND\картинки на прозрачном фоне\1610166710_6-p-oranzhevii-pastelnii-fon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7143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Организация логопедической работы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Продолжительной учебной недели – 5 дней. </a:t>
            </a:r>
          </a:p>
          <a:p>
            <a:endParaRPr lang="ru-RU" sz="3200" dirty="0"/>
          </a:p>
          <a:p>
            <a:r>
              <a:rPr lang="ru-RU" sz="3200" dirty="0" smtClean="0"/>
              <a:t>Обучение на занятиях – основная форма коррекционно-воспитательной работы с детьми. </a:t>
            </a:r>
          </a:p>
          <a:p>
            <a:r>
              <a:rPr lang="ru-RU" sz="3200" dirty="0" smtClean="0"/>
              <a:t>Программой предусмотрено три типа занятий: индивидуальные, подгрупповые, фронтальные.</a:t>
            </a:r>
            <a:endParaRPr lang="ru-RU" sz="3200" dirty="0"/>
          </a:p>
        </p:txBody>
      </p:sp>
      <p:pic>
        <p:nvPicPr>
          <p:cNvPr id="6147" name="Picture 3" descr="C:\Users\Илья\Downloads\pngegg(2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800" y="1275297"/>
            <a:ext cx="2092400" cy="907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TRANSCEND\картинки на прозрачном фоне\1610166710_6-p-oranzhevii-pastelnii-fon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1369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Индивидуальные занятия</a:t>
            </a:r>
          </a:p>
          <a:p>
            <a:endParaRPr lang="ru-RU" dirty="0"/>
          </a:p>
          <a:p>
            <a:r>
              <a:rPr lang="ru-RU" sz="2800" dirty="0" smtClean="0">
                <a:solidFill>
                  <a:srgbClr val="FF0000"/>
                </a:solidFill>
              </a:rPr>
              <a:t>Задачи: </a:t>
            </a:r>
            <a:r>
              <a:rPr lang="ru-RU" sz="2800" dirty="0" smtClean="0"/>
              <a:t>научить ребенка овладеть правильной артикуляцией каждого изучаемого звука и автоматизировать его в разных облегченных фонетических условиях, то есть – изолированно, в слоге, в словах.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63280" y="3202976"/>
            <a:ext cx="64807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Подгрупповые занятия</a:t>
            </a:r>
          </a:p>
          <a:p>
            <a:endParaRPr lang="ru-RU" dirty="0"/>
          </a:p>
          <a:p>
            <a:r>
              <a:rPr lang="ru-RU" sz="2800" dirty="0" smtClean="0"/>
              <a:t>Основная </a:t>
            </a:r>
            <a:r>
              <a:rPr lang="ru-RU" sz="2800" dirty="0" smtClean="0">
                <a:solidFill>
                  <a:srgbClr val="FF0000"/>
                </a:solidFill>
              </a:rPr>
              <a:t>цель</a:t>
            </a:r>
            <a:r>
              <a:rPr lang="ru-RU" sz="2800" dirty="0" smtClean="0"/>
              <a:t> подгрупповых занятий  - воспитание навыков коллективной работы. Состав подгрупп меняется по усмотрению логопеда в зависимости от динамики дошкольников в коррекции произношения.</a:t>
            </a:r>
            <a:endParaRPr lang="ru-RU" sz="2800" dirty="0"/>
          </a:p>
        </p:txBody>
      </p:sp>
      <p:pic>
        <p:nvPicPr>
          <p:cNvPr id="7170" name="Picture 2" descr="C:\Users\Илья\Downloads\pngegg(29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1" y="3936344"/>
            <a:ext cx="2592288" cy="29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3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TRANSCEND\картинки на прозрачном фоне\1610166710_6-p-oranzhevii-pastelnii-fon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011" cy="68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91951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Фронтальные занятия 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007" y="2132856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Фронтальные занятия проводятся в утренние часы, их количество зависит от периода обучения.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Предусматривают усвоение произношения звуков и активное использование их в различных формах самостоятельной речи.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Одновременно обеспечивают дальнейшее расширение речевой практики детей в процессе ознакомления с окружающим миром.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Предоставляют ребенку благоприятные условия для ознакомления с родным языком.</a:t>
            </a:r>
            <a:endParaRPr lang="ru-RU" sz="2800" dirty="0"/>
          </a:p>
        </p:txBody>
      </p:sp>
      <p:pic>
        <p:nvPicPr>
          <p:cNvPr id="1028" name="Picture 4" descr="C:\Users\Илья\Downloads\pngegg(30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84727" y="-1563395"/>
            <a:ext cx="148748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0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TRANSCEND\картинки на прозрачном фоне\1610166710_6-p-oranzhevii-pastelnii-fon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60" y="116632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Задачи коррекционного обучения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88840"/>
            <a:ext cx="86409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Развивать психические процессы: память, внимание, мышление.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Обогащать, уточнять и активизировать словарный запас по лексическим темам.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Работать над усвоением грамматических средств  языка.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Развивать фонематические процессы: фонематический слух и фонематическое восприятие.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Формировать правильное звукопроизношение.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Развивать связную речь.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051" name="Picture 3" descr="C:\Users\Илья\Downloads\pngegg(3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1870">
            <a:off x="6725071" y="426260"/>
            <a:ext cx="2762324" cy="211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TRANSCEND\картинки на прозрачном фоне\1610166710_6-p-oranzhevii-pastelnii-fon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423226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89" y="404664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Взаимодействие логопеда и воспитателя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699792" y="2650696"/>
            <a:ext cx="3312368" cy="1714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Интегрированная взаимосвязь в работе логопеда и воспитателя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124744"/>
            <a:ext cx="2016224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Планирование работы совместно с логопедом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860848"/>
            <a:ext cx="1944216" cy="8778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Занятия по развитию речи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1844824"/>
            <a:ext cx="2160240" cy="1296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Обогащение речевой практики детей в процессе режимных моментов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337061"/>
            <a:ext cx="2520280" cy="1152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воспитателя связи логопеда с родителями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4437112"/>
            <a:ext cx="2808312" cy="15841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Коррекционная работа воспитателя над речью детей в процессе занятий по </a:t>
            </a:r>
            <a:r>
              <a:rPr lang="ru-RU" dirty="0" err="1" smtClean="0"/>
              <a:t>изодеятельности</a:t>
            </a:r>
            <a:r>
              <a:rPr lang="ru-RU" dirty="0" smtClean="0"/>
              <a:t> и математике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5489189"/>
            <a:ext cx="2088232" cy="1152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Тетрадь взаимосвязи логопеда с воспитателем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211960" y="2060848"/>
            <a:ext cx="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940152" y="2816932"/>
            <a:ext cx="576064" cy="3240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112332" y="4445073"/>
            <a:ext cx="0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2339752" y="2738728"/>
            <a:ext cx="432048" cy="379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976156" y="3790321"/>
            <a:ext cx="108012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267744" y="3861048"/>
            <a:ext cx="576064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7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389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Илья</cp:lastModifiedBy>
  <cp:revision>16</cp:revision>
  <dcterms:created xsi:type="dcterms:W3CDTF">2022-05-27T16:23:17Z</dcterms:created>
  <dcterms:modified xsi:type="dcterms:W3CDTF">2022-05-29T14:33:41Z</dcterms:modified>
</cp:coreProperties>
</file>