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5" autoAdjust="0"/>
    <p:restoredTop sz="94660"/>
  </p:normalViewPr>
  <p:slideViewPr>
    <p:cSldViewPr>
      <p:cViewPr>
        <p:scale>
          <a:sx n="63" d="100"/>
          <a:sy n="63" d="100"/>
        </p:scale>
        <p:origin x="-144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19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1749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4726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973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8B5F81-FAAB-4320-8A74-FED1376E13F7}" type="datetimeFigureOut">
              <a:rPr lang="ru-RU" smtClean="0"/>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14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8B5F81-FAAB-4320-8A74-FED1376E13F7}" type="datetimeFigureOut">
              <a:rPr lang="ru-RU" smtClean="0"/>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02550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8B5F81-FAAB-4320-8A74-FED1376E13F7}" type="datetimeFigureOut">
              <a:rPr lang="ru-RU" smtClean="0"/>
              <a:t>20.01.2020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62553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8B5F81-FAAB-4320-8A74-FED1376E13F7}" type="datetimeFigureOut">
              <a:rPr lang="ru-RU" smtClean="0"/>
              <a:t>20.01.2020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30629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8B5F81-FAAB-4320-8A74-FED1376E13F7}" type="datetimeFigureOut">
              <a:rPr lang="ru-RU" smtClean="0"/>
              <a:t>20.01.2020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7973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789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2511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5F81-FAAB-4320-8A74-FED1376E13F7}" type="datetimeFigureOut">
              <a:rPr lang="ru-RU" smtClean="0"/>
              <a:t>20.01.2020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AA2D-827F-4CEE-831E-C473C5117158}" type="slidenum">
              <a:rPr lang="ru-RU" smtClean="0"/>
              <a:t>‹#›</a:t>
            </a:fld>
            <a:endParaRPr lang="ru-RU"/>
          </a:p>
        </p:txBody>
      </p:sp>
    </p:spTree>
    <p:extLst>
      <p:ext uri="{BB962C8B-B14F-4D97-AF65-F5344CB8AC3E}">
        <p14:creationId xmlns:p14="http://schemas.microsoft.com/office/powerpoint/2010/main" val="15064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189131.selcdn.ru/leonardo/uploadsForSiteId/128491/texteditor/70526385-50dd-42a1-8cd5-4a5d6a70244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427821"/>
            <a:ext cx="4633608" cy="374441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rot="10800000" flipV="1">
            <a:off x="1259628" y="209847"/>
            <a:ext cx="7297907" cy="1077218"/>
          </a:xfrm>
          <a:prstGeom prst="rect">
            <a:avLst/>
          </a:prstGeom>
        </p:spPr>
        <p:txBody>
          <a:bodyPr wrap="square">
            <a:spAutoFit/>
          </a:bodyPr>
          <a:lstStyle/>
          <a:p>
            <a:pPr algn="ctr"/>
            <a:r>
              <a:rPr lang="ru-RU" sz="2800" b="1" dirty="0" smtClean="0">
                <a:solidFill>
                  <a:srgbClr val="0070C0"/>
                </a:solidFill>
                <a:effectLst>
                  <a:outerShdw blurRad="38100" dist="38100" dir="2700000" algn="tl">
                    <a:srgbClr val="000000">
                      <a:alpha val="43137"/>
                    </a:srgbClr>
                  </a:outerShdw>
                </a:effectLst>
                <a:latin typeface="Georgia" panose="02040502050405020303" pitchFamily="18" charset="0"/>
              </a:rPr>
              <a:t>«</a:t>
            </a:r>
            <a:r>
              <a:rPr lang="ru-RU" sz="3200" b="1" dirty="0" smtClean="0">
                <a:solidFill>
                  <a:srgbClr val="0070C0"/>
                </a:solidFill>
                <a:effectLst>
                  <a:outerShdw blurRad="38100" dist="38100" dir="2700000" algn="tl">
                    <a:srgbClr val="000000">
                      <a:alpha val="43137"/>
                    </a:srgbClr>
                  </a:outerShdw>
                </a:effectLst>
                <a:latin typeface="Georgia" panose="02040502050405020303" pitchFamily="18" charset="0"/>
              </a:rPr>
              <a:t>Одаренный малыш или как развивать в ребенке талант»</a:t>
            </a:r>
            <a:endParaRPr lang="ru-RU" sz="3200" b="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
        <p:nvSpPr>
          <p:cNvPr id="7" name="Прямоугольник 6"/>
          <p:cNvSpPr/>
          <p:nvPr/>
        </p:nvSpPr>
        <p:spPr>
          <a:xfrm>
            <a:off x="3707904" y="1394192"/>
            <a:ext cx="4849630" cy="707886"/>
          </a:xfrm>
          <a:prstGeom prst="rect">
            <a:avLst/>
          </a:prstGeom>
        </p:spPr>
        <p:txBody>
          <a:bodyPr wrap="square">
            <a:spAutoFit/>
          </a:bodyPr>
          <a:lstStyle/>
          <a:p>
            <a:pPr algn="ctr"/>
            <a:r>
              <a:rPr lang="ru-RU" sz="2000" b="1" dirty="0">
                <a:solidFill>
                  <a:srgbClr val="C00000"/>
                </a:solidFill>
                <a:latin typeface="Georgia" panose="02040502050405020303" pitchFamily="18" charset="0"/>
              </a:rPr>
              <a:t>Консультативный материал </a:t>
            </a:r>
          </a:p>
          <a:p>
            <a:pPr algn="ctr"/>
            <a:r>
              <a:rPr lang="ru-RU" sz="2000" b="1" dirty="0">
                <a:solidFill>
                  <a:srgbClr val="C00000"/>
                </a:solidFill>
                <a:latin typeface="Georgia" panose="02040502050405020303" pitchFamily="18" charset="0"/>
              </a:rPr>
              <a:t>для родителей</a:t>
            </a:r>
          </a:p>
        </p:txBody>
      </p:sp>
      <p:pic>
        <p:nvPicPr>
          <p:cNvPr id="1026" name="Picture 2" descr="https://pokupki41.ru/files/346/34659557857df64173fa5d68e67b5ef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4" y="4022125"/>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cdn.pixabay.com/photo/2017/07/24/14/07/globus-2534766_12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568" y="949784"/>
            <a:ext cx="2952328" cy="3072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zezete2.z.e.pic.centerblog.net/o/8a7b7ab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1924171"/>
            <a:ext cx="1989410" cy="24560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7.hostingkartinok.com/uploads/images/2014/11/933b4c69471d878ed649d2b24ec4b99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2970" y="4270879"/>
            <a:ext cx="3059510" cy="247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4" y="-3760"/>
            <a:ext cx="917772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6" name="Прямоугольник 5"/>
          <p:cNvSpPr/>
          <p:nvPr/>
        </p:nvSpPr>
        <p:spPr>
          <a:xfrm>
            <a:off x="539552" y="310662"/>
            <a:ext cx="8208912" cy="6247864"/>
          </a:xfrm>
          <a:prstGeom prst="rect">
            <a:avLst/>
          </a:prstGeom>
        </p:spPr>
        <p:txBody>
          <a:bodyPr wrap="square">
            <a:spAutoFit/>
          </a:bodyPr>
          <a:lstStyle/>
          <a:p>
            <a:pPr algn="just"/>
            <a:r>
              <a:rPr lang="ru-RU" sz="2000" b="1" dirty="0" smtClean="0">
                <a:latin typeface="Georgia" panose="02040502050405020303" pitchFamily="18" charset="0"/>
              </a:rPr>
              <a:t>   </a:t>
            </a:r>
            <a:r>
              <a:rPr lang="ru-RU" sz="2000" b="1" dirty="0" smtClean="0">
                <a:solidFill>
                  <a:schemeClr val="tx2">
                    <a:lumMod val="75000"/>
                  </a:schemeClr>
                </a:solidFill>
                <a:latin typeface="Georgia" panose="02040502050405020303" pitchFamily="18" charset="0"/>
              </a:rPr>
              <a:t>Вспоминается </a:t>
            </a:r>
            <a:r>
              <a:rPr lang="ru-RU" sz="2000" b="1" dirty="0">
                <a:solidFill>
                  <a:schemeClr val="tx2">
                    <a:lumMod val="75000"/>
                  </a:schemeClr>
                </a:solidFill>
                <a:latin typeface="Georgia" panose="02040502050405020303" pitchFamily="18" charset="0"/>
              </a:rPr>
              <a:t>опыт из курса школьной физики. </a:t>
            </a:r>
          </a:p>
          <a:p>
            <a:pPr algn="just"/>
            <a:r>
              <a:rPr lang="ru-RU" sz="2000" b="1" dirty="0">
                <a:solidFill>
                  <a:schemeClr val="tx2">
                    <a:lumMod val="75000"/>
                  </a:schemeClr>
                </a:solidFill>
                <a:latin typeface="Georgia" panose="02040502050405020303" pitchFamily="18" charset="0"/>
              </a:rPr>
              <a:t>Если на каком-нибудь электроприборе одновременно нажать кнопки </a:t>
            </a:r>
            <a:r>
              <a:rPr lang="ru-RU" sz="2000" b="1" dirty="0" smtClean="0">
                <a:solidFill>
                  <a:schemeClr val="tx2">
                    <a:lumMod val="75000"/>
                  </a:schemeClr>
                </a:solidFill>
                <a:latin typeface="Georgia" panose="02040502050405020303" pitchFamily="18" charset="0"/>
              </a:rPr>
              <a:t>«включить» </a:t>
            </a:r>
            <a:r>
              <a:rPr lang="ru-RU" sz="2000" b="1" dirty="0">
                <a:solidFill>
                  <a:schemeClr val="tx2">
                    <a:lumMod val="75000"/>
                  </a:schemeClr>
                </a:solidFill>
                <a:latin typeface="Georgia" panose="02040502050405020303" pitchFamily="18" charset="0"/>
              </a:rPr>
              <a:t>и </a:t>
            </a:r>
            <a:r>
              <a:rPr lang="ru-RU" sz="2000" b="1" dirty="0" smtClean="0">
                <a:solidFill>
                  <a:schemeClr val="tx2">
                    <a:lumMod val="75000"/>
                  </a:schemeClr>
                </a:solidFill>
                <a:latin typeface="Georgia" panose="02040502050405020303" pitchFamily="18" charset="0"/>
              </a:rPr>
              <a:t>«выключить», </a:t>
            </a:r>
            <a:r>
              <a:rPr lang="ru-RU" sz="2000" b="1" dirty="0">
                <a:solidFill>
                  <a:schemeClr val="tx2">
                    <a:lumMod val="75000"/>
                  </a:schemeClr>
                </a:solidFill>
                <a:latin typeface="Georgia" panose="02040502050405020303" pitchFamily="18" charset="0"/>
              </a:rPr>
              <a:t>механизм перегорит. В психике ребенка происходит похожее. Запрет не усваивается, а двойные стандарты могут привести к невротизации малыша. Поэтому важно, чтобы круг запретов был малочисленным, строго определен соображениями безопасности (например, не трогать спички) и чтобы его придерживались всегда. Если постоянно безосновательно ограничивать познавательную активность ребенка словами </a:t>
            </a:r>
            <a:r>
              <a:rPr lang="ru-RU" sz="2000" b="1" dirty="0" smtClean="0">
                <a:solidFill>
                  <a:schemeClr val="tx2">
                    <a:lumMod val="75000"/>
                  </a:schemeClr>
                </a:solidFill>
                <a:latin typeface="Georgia" panose="02040502050405020303" pitchFamily="18" charset="0"/>
              </a:rPr>
              <a:t>«туда нельзя», «это </a:t>
            </a:r>
            <a:r>
              <a:rPr lang="ru-RU" sz="2000" b="1" dirty="0">
                <a:solidFill>
                  <a:schemeClr val="tx2">
                    <a:lumMod val="75000"/>
                  </a:schemeClr>
                </a:solidFill>
                <a:latin typeface="Georgia" panose="02040502050405020303" pitchFamily="18" charset="0"/>
              </a:rPr>
              <a:t>не </a:t>
            </a:r>
            <a:r>
              <a:rPr lang="ru-RU" sz="2000" b="1" dirty="0" smtClean="0">
                <a:solidFill>
                  <a:schemeClr val="tx2">
                    <a:lumMod val="75000"/>
                  </a:schemeClr>
                </a:solidFill>
                <a:latin typeface="Georgia" panose="02040502050405020303" pitchFamily="18" charset="0"/>
              </a:rPr>
              <a:t>трогай», </a:t>
            </a:r>
            <a:r>
              <a:rPr lang="ru-RU" sz="2000" b="1" dirty="0">
                <a:solidFill>
                  <a:schemeClr val="tx2">
                    <a:lumMod val="75000"/>
                  </a:schemeClr>
                </a:solidFill>
                <a:latin typeface="Georgia" panose="02040502050405020303" pitchFamily="18" charset="0"/>
              </a:rPr>
              <a:t>то постепенно он станет пассивным. </a:t>
            </a:r>
          </a:p>
          <a:p>
            <a:pPr algn="just"/>
            <a:r>
              <a:rPr lang="ru-RU" sz="2000" b="1" dirty="0" smtClean="0">
                <a:solidFill>
                  <a:schemeClr val="tx2">
                    <a:lumMod val="75000"/>
                  </a:schemeClr>
                </a:solidFill>
                <a:latin typeface="Georgia" panose="02040502050405020303" pitchFamily="18" charset="0"/>
              </a:rPr>
              <a:t>   Гении, встречаются редко. Чаще встречаются дети, про которых говорят</a:t>
            </a:r>
            <a:r>
              <a:rPr lang="ru-RU" sz="2000" b="1" dirty="0">
                <a:solidFill>
                  <a:schemeClr val="tx2">
                    <a:lumMod val="75000"/>
                  </a:schemeClr>
                </a:solidFill>
                <a:latin typeface="Georgia" panose="02040502050405020303" pitchFamily="18" charset="0"/>
              </a:rPr>
              <a:t>: высокая норма. У них и здоровье хорошее, и задатки великолепные, и родители интеллектуалы, и воспитатели в детском саду — талантливые педагоги. Такие дети с успехом развивают свои способности и демонстрируют успехи в различных сферах деятельности</a:t>
            </a:r>
            <a:r>
              <a:rPr lang="ru-RU" sz="2000" b="1" dirty="0">
                <a:latin typeface="Georgia" panose="02040502050405020303" pitchFamily="18" charset="0"/>
              </a:rPr>
              <a:t>. </a:t>
            </a:r>
          </a:p>
        </p:txBody>
      </p:sp>
    </p:spTree>
    <p:extLst>
      <p:ext uri="{BB962C8B-B14F-4D97-AF65-F5344CB8AC3E}">
        <p14:creationId xmlns:p14="http://schemas.microsoft.com/office/powerpoint/2010/main" val="1070653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6" name="Прямоугольник 5"/>
          <p:cNvSpPr/>
          <p:nvPr/>
        </p:nvSpPr>
        <p:spPr>
          <a:xfrm>
            <a:off x="400098" y="302359"/>
            <a:ext cx="8136904" cy="4401205"/>
          </a:xfrm>
          <a:prstGeom prst="rect">
            <a:avLst/>
          </a:prstGeom>
        </p:spPr>
        <p:txBody>
          <a:bodyPr wrap="square">
            <a:spAutoFit/>
          </a:bodyPr>
          <a:lstStyle/>
          <a:p>
            <a:pPr algn="just"/>
            <a:r>
              <a:rPr lang="ru-RU" sz="2000" b="1" dirty="0" smtClean="0">
                <a:solidFill>
                  <a:schemeClr val="tx2">
                    <a:lumMod val="75000"/>
                  </a:schemeClr>
                </a:solidFill>
                <a:latin typeface="Georgia" panose="02040502050405020303" pitchFamily="18" charset="0"/>
              </a:rPr>
              <a:t>   Одаренность </a:t>
            </a:r>
            <a:r>
              <a:rPr lang="ru-RU" sz="2000" b="1" dirty="0">
                <a:solidFill>
                  <a:schemeClr val="tx2">
                    <a:lumMod val="75000"/>
                  </a:schemeClr>
                </a:solidFill>
                <a:latin typeface="Georgia" panose="02040502050405020303" pitchFamily="18" charset="0"/>
              </a:rPr>
              <a:t>бывает разной: умственной — дети опережают сверстников в своем развитии, быстро и легко усваивают новую информацию, без труда обучаются, в школу идут в 4 года, заканчивают в 11-13 лет, художественной (живописцы, скульпторы) или музыкальной (певцы, пианисты), двигательной (спортсмены, танцоры). Есть и социальная одаренность — из таких детей </a:t>
            </a:r>
            <a:r>
              <a:rPr lang="ru-RU" sz="2000" b="1" dirty="0" smtClean="0">
                <a:solidFill>
                  <a:schemeClr val="tx2">
                    <a:lumMod val="75000"/>
                  </a:schemeClr>
                </a:solidFill>
                <a:latin typeface="Georgia" panose="02040502050405020303" pitchFamily="18" charset="0"/>
              </a:rPr>
              <a:t> </a:t>
            </a:r>
            <a:r>
              <a:rPr lang="ru-RU" sz="2000" b="1" dirty="0">
                <a:solidFill>
                  <a:schemeClr val="tx2">
                    <a:lumMod val="75000"/>
                  </a:schemeClr>
                </a:solidFill>
                <a:latin typeface="Georgia" panose="02040502050405020303" pitchFamily="18" charset="0"/>
              </a:rPr>
              <a:t>вырастают талантливые администраторы, организаторы, и практическая - всем встречались мастера, у которых золотые руки. Существует еще один вид одаренности — творческая. Это нестандартное, своеобразное мировоззрение, оригинальное мышление. Такие дети постоянно что-то придумывают, находят необычные решения задач. </a:t>
            </a:r>
          </a:p>
        </p:txBody>
      </p:sp>
      <p:pic>
        <p:nvPicPr>
          <p:cNvPr id="7" name="Picture 2" descr="https://ob3.edusite.ru/images/stock-drawing-children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4760704"/>
            <a:ext cx="6984775" cy="209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37418"/>
            <a:ext cx="9144000" cy="689541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5" name="Прямоугольник 4"/>
          <p:cNvSpPr/>
          <p:nvPr/>
        </p:nvSpPr>
        <p:spPr>
          <a:xfrm>
            <a:off x="400098" y="332656"/>
            <a:ext cx="8276358" cy="6247864"/>
          </a:xfrm>
          <a:prstGeom prst="rect">
            <a:avLst/>
          </a:prstGeom>
        </p:spPr>
        <p:txBody>
          <a:bodyPr wrap="square">
            <a:spAutoFit/>
          </a:bodyPr>
          <a:lstStyle/>
          <a:p>
            <a:pPr algn="just"/>
            <a:r>
              <a:rPr lang="ru-RU" sz="2000" b="1" dirty="0" smtClean="0">
                <a:latin typeface="Georgia" panose="02040502050405020303" pitchFamily="18" charset="0"/>
              </a:rPr>
              <a:t>   </a:t>
            </a:r>
            <a:r>
              <a:rPr lang="ru-RU" sz="2000" b="1" dirty="0" smtClean="0">
                <a:solidFill>
                  <a:schemeClr val="tx2">
                    <a:lumMod val="75000"/>
                  </a:schemeClr>
                </a:solidFill>
                <a:latin typeface="Georgia" panose="02040502050405020303" pitchFamily="18" charset="0"/>
              </a:rPr>
              <a:t>Почему-то </a:t>
            </a:r>
            <a:r>
              <a:rPr lang="ru-RU" sz="2000" b="1" dirty="0">
                <a:solidFill>
                  <a:schemeClr val="tx2">
                    <a:lumMod val="75000"/>
                  </a:schemeClr>
                </a:solidFill>
                <a:latin typeface="Georgia" panose="02040502050405020303" pitchFamily="18" charset="0"/>
              </a:rPr>
              <a:t>многие уверены, что вундеркинды должны поражать окружающих необыкновенными знаниями, умениями, в общем, производить сверхъестественное впечатление. На самом деле все не так просто. Часто таким деткам достаточно трудно найти общий язык со сверстниками, они физически хуже развиты, круг их интересов ограничен той умственной потребностью, о которой я говорила выше. Этим они и отличаются от обычных малышей, любящих и книжку посмотреть, и в футбол поиграть. Для них эти виды деятельности одинаково привлекательны. Оборотная сторона одаренности — беспомощность таких детей в практическом, житейском смысле, в общении с людьми</a:t>
            </a:r>
            <a:r>
              <a:rPr lang="ru-RU" sz="2000" b="1" dirty="0" smtClean="0">
                <a:solidFill>
                  <a:schemeClr val="tx2">
                    <a:lumMod val="75000"/>
                  </a:schemeClr>
                </a:solidFill>
                <a:latin typeface="Georgia" panose="02040502050405020303" pitchFamily="18" charset="0"/>
              </a:rPr>
              <a:t>.</a:t>
            </a:r>
          </a:p>
          <a:p>
            <a:pPr algn="just"/>
            <a:r>
              <a:rPr lang="ru-RU" sz="2000" b="1" dirty="0">
                <a:solidFill>
                  <a:schemeClr val="tx2">
                    <a:lumMod val="75000"/>
                  </a:schemeClr>
                </a:solidFill>
                <a:latin typeface="Georgia" panose="02040502050405020303" pitchFamily="18" charset="0"/>
              </a:rPr>
              <a:t> </a:t>
            </a:r>
            <a:r>
              <a:rPr lang="ru-RU" sz="2000" b="1" dirty="0" smtClean="0">
                <a:solidFill>
                  <a:schemeClr val="tx2">
                    <a:lumMod val="75000"/>
                  </a:schemeClr>
                </a:solidFill>
                <a:latin typeface="Georgia" panose="02040502050405020303" pitchFamily="18" charset="0"/>
              </a:rPr>
              <a:t>  Как </a:t>
            </a:r>
            <a:r>
              <a:rPr lang="ru-RU" sz="2000" b="1" dirty="0">
                <a:solidFill>
                  <a:schemeClr val="tx2">
                    <a:lumMod val="75000"/>
                  </a:schemeClr>
                </a:solidFill>
                <a:latin typeface="Georgia" panose="02040502050405020303" pitchFamily="18" charset="0"/>
              </a:rPr>
              <a:t>не упустить момент и понять, что у вас растет одаренный малыш? Все очень индивидуально — главное, начиная с рождения развивать любовь крохи к умственной деятельности. Все малыши обладают познавательной потребностью. Помните: неспособных детей нет, есть дети, чей потенциал просто не был раскрыт. </a:t>
            </a:r>
          </a:p>
        </p:txBody>
      </p:sp>
    </p:spTree>
    <p:extLst>
      <p:ext uri="{BB962C8B-B14F-4D97-AF65-F5344CB8AC3E}">
        <p14:creationId xmlns:p14="http://schemas.microsoft.com/office/powerpoint/2010/main" val="709907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7" name="Прямоугольник 6"/>
          <p:cNvSpPr/>
          <p:nvPr/>
        </p:nvSpPr>
        <p:spPr>
          <a:xfrm>
            <a:off x="400098" y="260648"/>
            <a:ext cx="8492382" cy="5940088"/>
          </a:xfrm>
          <a:prstGeom prst="rect">
            <a:avLst/>
          </a:prstGeom>
        </p:spPr>
        <p:txBody>
          <a:bodyPr wrap="square">
            <a:spAutoFit/>
          </a:bodyPr>
          <a:lstStyle/>
          <a:p>
            <a:pPr algn="just"/>
            <a:r>
              <a:rPr lang="ru-RU" sz="2000" b="1" dirty="0" smtClean="0">
                <a:solidFill>
                  <a:schemeClr val="tx2">
                    <a:lumMod val="75000"/>
                  </a:schemeClr>
                </a:solidFill>
                <a:latin typeface="Georgia" panose="02040502050405020303" pitchFamily="18" charset="0"/>
              </a:rPr>
              <a:t>   </a:t>
            </a:r>
            <a:r>
              <a:rPr lang="ru-RU" sz="2000" b="1" dirty="0" smtClean="0">
                <a:solidFill>
                  <a:srgbClr val="C00000"/>
                </a:solidFill>
                <a:latin typeface="Georgia" panose="02040502050405020303" pitchFamily="18" charset="0"/>
              </a:rPr>
              <a:t>А </a:t>
            </a:r>
            <a:r>
              <a:rPr lang="ru-RU" sz="2000" b="1" dirty="0">
                <a:solidFill>
                  <a:srgbClr val="C00000"/>
                </a:solidFill>
                <a:latin typeface="Georgia" panose="02040502050405020303" pitchFamily="18" charset="0"/>
              </a:rPr>
              <a:t>мой — как все... </a:t>
            </a:r>
          </a:p>
          <a:p>
            <a:pPr algn="just"/>
            <a:r>
              <a:rPr lang="ru-RU" sz="2000" b="1" dirty="0" smtClean="0">
                <a:solidFill>
                  <a:schemeClr val="tx2">
                    <a:lumMod val="75000"/>
                  </a:schemeClr>
                </a:solidFill>
                <a:latin typeface="Georgia" panose="02040502050405020303" pitchFamily="18" charset="0"/>
              </a:rPr>
              <a:t>   Характеристика «обыкновенный ребенок» </a:t>
            </a:r>
            <a:r>
              <a:rPr lang="ru-RU" sz="2000" b="1" dirty="0">
                <a:solidFill>
                  <a:schemeClr val="tx2">
                    <a:lumMod val="75000"/>
                  </a:schemeClr>
                </a:solidFill>
                <a:latin typeface="Georgia" panose="02040502050405020303" pitchFamily="18" charset="0"/>
              </a:rPr>
              <a:t>— это совсем не обидно. Ведь таких </a:t>
            </a:r>
            <a:r>
              <a:rPr lang="ru-RU" sz="2000" b="1" dirty="0" smtClean="0">
                <a:solidFill>
                  <a:schemeClr val="tx2">
                    <a:lumMod val="75000"/>
                  </a:schemeClr>
                </a:solidFill>
                <a:latin typeface="Georgia" panose="02040502050405020303" pitchFamily="18" charset="0"/>
              </a:rPr>
              <a:t>«середнячков» </a:t>
            </a:r>
            <a:r>
              <a:rPr lang="ru-RU" sz="2000" b="1" dirty="0">
                <a:solidFill>
                  <a:schemeClr val="tx2">
                    <a:lumMod val="75000"/>
                  </a:schemeClr>
                </a:solidFill>
                <a:latin typeface="Georgia" panose="02040502050405020303" pitchFamily="18" charset="0"/>
              </a:rPr>
              <a:t>— большинство. </a:t>
            </a:r>
            <a:r>
              <a:rPr lang="ru-RU" sz="2000" b="1" dirty="0" smtClean="0">
                <a:solidFill>
                  <a:schemeClr val="tx2">
                    <a:lumMod val="75000"/>
                  </a:schemeClr>
                </a:solidFill>
                <a:latin typeface="Georgia" panose="02040502050405020303" pitchFamily="18" charset="0"/>
              </a:rPr>
              <a:t>Но </a:t>
            </a:r>
            <a:r>
              <a:rPr lang="ru-RU" sz="2000" b="1" dirty="0">
                <a:solidFill>
                  <a:schemeClr val="tx2">
                    <a:lumMod val="75000"/>
                  </a:schemeClr>
                </a:solidFill>
                <a:latin typeface="Georgia" panose="02040502050405020303" pitchFamily="18" charset="0"/>
              </a:rPr>
              <a:t>не забывайте, что главная задача родителей — сделать своего малыша счастливым. </a:t>
            </a:r>
          </a:p>
          <a:p>
            <a:pPr algn="just"/>
            <a:r>
              <a:rPr lang="ru-RU" sz="2000" b="1" dirty="0" smtClean="0">
                <a:solidFill>
                  <a:schemeClr val="tx2">
                    <a:lumMod val="75000"/>
                  </a:schemeClr>
                </a:solidFill>
                <a:latin typeface="Georgia" panose="02040502050405020303" pitchFamily="18" charset="0"/>
              </a:rPr>
              <a:t>   Поэтому будьте осторожны и критичны. Зачастую родители готовы приложить массу усилий, чтобы ребенок уже в 5 лет выучил иностранный язык. Малыш получит эти знания, элементарно зазубривая слова (память — одна из наиболее тренируемых психических функций). При этом его мотивы могут быть различными: желание угодить родителям, страх наказания, стремление получить награду. Но если сам процесс познания не доставляет ему удовольствия, развитие способностей будет поставлено под сомнение. Зато «</a:t>
            </a:r>
            <a:r>
              <a:rPr lang="ru-RU" sz="2000" b="1" dirty="0" err="1" smtClean="0">
                <a:solidFill>
                  <a:schemeClr val="tx2">
                    <a:lumMod val="75000"/>
                  </a:schemeClr>
                </a:solidFill>
                <a:latin typeface="Georgia" panose="02040502050405020303" pitchFamily="18" charset="0"/>
              </a:rPr>
              <a:t>натасканность</a:t>
            </a:r>
            <a:r>
              <a:rPr lang="ru-RU" sz="2000" b="1" dirty="0" smtClean="0">
                <a:solidFill>
                  <a:schemeClr val="tx2">
                    <a:lumMod val="75000"/>
                  </a:schemeClr>
                </a:solidFill>
                <a:latin typeface="Georgia" panose="02040502050405020303" pitchFamily="18" charset="0"/>
              </a:rPr>
              <a:t>» своего дитя папа и мама с гордостью продемонстрируют родственникам, попутно портя характер малыша. А ребенок только и «виноват» тем, что в свое время родители не выучили английский язык и теперь компенсируют собственные амбиции. </a:t>
            </a:r>
            <a:endParaRPr lang="ru-RU" sz="2000" b="1" dirty="0">
              <a:solidFill>
                <a:schemeClr val="tx2">
                  <a:lumMod val="75000"/>
                </a:schemeClr>
              </a:solidFill>
              <a:latin typeface="Georgia" panose="02040502050405020303" pitchFamily="18" charset="0"/>
            </a:endParaRPr>
          </a:p>
        </p:txBody>
      </p:sp>
    </p:spTree>
    <p:extLst>
      <p:ext uri="{BB962C8B-B14F-4D97-AF65-F5344CB8AC3E}">
        <p14:creationId xmlns:p14="http://schemas.microsoft.com/office/powerpoint/2010/main" val="280036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7" name="Прямоугольник 6"/>
          <p:cNvSpPr/>
          <p:nvPr/>
        </p:nvSpPr>
        <p:spPr>
          <a:xfrm flipV="1">
            <a:off x="400098" y="480743"/>
            <a:ext cx="8136904" cy="2314133"/>
          </a:xfrm>
          <a:prstGeom prst="rect">
            <a:avLst/>
          </a:prstGeom>
        </p:spPr>
        <p:txBody>
          <a:bodyPr wrap="square">
            <a:spAutoFit/>
          </a:bodyPr>
          <a:lstStyle/>
          <a:p>
            <a:endParaRPr lang="ru-RU" dirty="0"/>
          </a:p>
        </p:txBody>
      </p:sp>
      <p:sp>
        <p:nvSpPr>
          <p:cNvPr id="5" name="Прямоугольник 4"/>
          <p:cNvSpPr/>
          <p:nvPr/>
        </p:nvSpPr>
        <p:spPr>
          <a:xfrm>
            <a:off x="394026" y="305068"/>
            <a:ext cx="8136904" cy="6247864"/>
          </a:xfrm>
          <a:prstGeom prst="rect">
            <a:avLst/>
          </a:prstGeom>
        </p:spPr>
        <p:txBody>
          <a:bodyPr wrap="square">
            <a:spAutoFit/>
          </a:bodyPr>
          <a:lstStyle/>
          <a:p>
            <a:pPr algn="just"/>
            <a:r>
              <a:rPr lang="ru-RU" sz="2000" b="1" dirty="0" smtClean="0">
                <a:solidFill>
                  <a:schemeClr val="tx2">
                    <a:lumMod val="75000"/>
                  </a:schemeClr>
                </a:solidFill>
                <a:latin typeface="Georgia" panose="02040502050405020303" pitchFamily="18" charset="0"/>
              </a:rPr>
              <a:t>   Пройдет </a:t>
            </a:r>
            <a:r>
              <a:rPr lang="ru-RU" sz="2000" b="1" dirty="0">
                <a:solidFill>
                  <a:schemeClr val="tx2">
                    <a:lumMod val="75000"/>
                  </a:schemeClr>
                </a:solidFill>
                <a:latin typeface="Georgia" panose="02040502050405020303" pitchFamily="18" charset="0"/>
              </a:rPr>
              <a:t>время, малыш пойдет в школу. Окружающие будут ожидать от него блестящих результатов, но внушенное отвращение к интеллектуальному напряжению уже блокировало познавательную активность. </a:t>
            </a:r>
          </a:p>
          <a:p>
            <a:pPr algn="just"/>
            <a:r>
              <a:rPr lang="ru-RU" sz="2000" b="1" dirty="0" smtClean="0">
                <a:solidFill>
                  <a:schemeClr val="tx2">
                    <a:lumMod val="75000"/>
                  </a:schemeClr>
                </a:solidFill>
                <a:latin typeface="Georgia" panose="02040502050405020303" pitchFamily="18" charset="0"/>
              </a:rPr>
              <a:t>  Разочарованные </a:t>
            </a:r>
            <a:r>
              <a:rPr lang="ru-RU" sz="2000" b="1" dirty="0">
                <a:solidFill>
                  <a:schemeClr val="tx2">
                    <a:lumMod val="75000"/>
                  </a:schemeClr>
                </a:solidFill>
                <a:latin typeface="Georgia" panose="02040502050405020303" pitchFamily="18" charset="0"/>
              </a:rPr>
              <a:t>родители своими упреками смогут привести только к одному — заниженной самооценке ребенка. Вот так дети с хорошими задатками превращаются в неспособных. В такой ситуации может помочь интуиция родителей или счастливая встреча с талантливым учителем. </a:t>
            </a:r>
          </a:p>
          <a:p>
            <a:pPr algn="just"/>
            <a:r>
              <a:rPr lang="ru-RU" sz="2000" b="1" dirty="0" smtClean="0">
                <a:solidFill>
                  <a:schemeClr val="tx2">
                    <a:lumMod val="75000"/>
                  </a:schemeClr>
                </a:solidFill>
                <a:latin typeface="Georgia" panose="02040502050405020303" pitchFamily="18" charset="0"/>
              </a:rPr>
              <a:t>    Словом</a:t>
            </a:r>
            <a:r>
              <a:rPr lang="ru-RU" sz="2000" b="1" dirty="0">
                <a:solidFill>
                  <a:schemeClr val="tx2">
                    <a:lumMod val="75000"/>
                  </a:schemeClr>
                </a:solidFill>
                <a:latin typeface="Georgia" panose="02040502050405020303" pitchFamily="18" charset="0"/>
              </a:rPr>
              <a:t>, все очень индивидуально. Поэтому лучшая тактика для родителей — это заниматься с ребенком разными видами деятельности, предлагать информацию об окружающем мире в доступной его возрасту форме и наблюдать за ним. Лучше мамы и папы никто не сможет определить, к чему малыш проявляет наибольший интерес, в чем он по-настоящему оригинален. </a:t>
            </a:r>
          </a:p>
          <a:p>
            <a:pPr algn="just"/>
            <a:r>
              <a:rPr lang="ru-RU" sz="2000" b="1" dirty="0">
                <a:solidFill>
                  <a:schemeClr val="tx2">
                    <a:lumMod val="75000"/>
                  </a:schemeClr>
                </a:solidFill>
                <a:latin typeface="Georgia" panose="02040502050405020303" pitchFamily="18" charset="0"/>
              </a:rPr>
              <a:t>Помните, что одаренность разнообразна и ее проявления могут быть богаче, чем ваше представление о ней. </a:t>
            </a:r>
          </a:p>
        </p:txBody>
      </p:sp>
    </p:spTree>
    <p:extLst>
      <p:ext uri="{BB962C8B-B14F-4D97-AF65-F5344CB8AC3E}">
        <p14:creationId xmlns:p14="http://schemas.microsoft.com/office/powerpoint/2010/main" val="45235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707886"/>
          </a:xfrm>
          <a:prstGeom prst="rect">
            <a:avLst/>
          </a:prstGeom>
        </p:spPr>
        <p:txBody>
          <a:bodyPr wrap="square">
            <a:spAutoFit/>
          </a:bodyPr>
          <a:lstStyle/>
          <a:p>
            <a:pPr algn="just"/>
            <a:r>
              <a:rPr lang="ru-RU" dirty="0" smtClean="0"/>
              <a:t>    </a:t>
            </a:r>
            <a:r>
              <a:rPr lang="ru-RU" sz="2000" b="1" dirty="0">
                <a:solidFill>
                  <a:schemeClr val="tx2">
                    <a:lumMod val="75000"/>
                  </a:schemeClr>
                </a:solidFill>
                <a:latin typeface="Georgia" panose="02040502050405020303" pitchFamily="18" charset="0"/>
              </a:rPr>
              <a:t>В чем отличие способности ребенка от одаренности интересует, как родителей, так и педагогов. </a:t>
            </a:r>
          </a:p>
        </p:txBody>
      </p:sp>
      <p:sp>
        <p:nvSpPr>
          <p:cNvPr id="5" name="Прямоугольник 4"/>
          <p:cNvSpPr/>
          <p:nvPr/>
        </p:nvSpPr>
        <p:spPr>
          <a:xfrm>
            <a:off x="610807" y="1484784"/>
            <a:ext cx="7925442" cy="2862322"/>
          </a:xfrm>
          <a:prstGeom prst="rect">
            <a:avLst/>
          </a:prstGeom>
        </p:spPr>
        <p:txBody>
          <a:bodyPr wrap="square">
            <a:spAutoFit/>
          </a:bodyPr>
          <a:lstStyle/>
          <a:p>
            <a:pPr algn="just"/>
            <a:r>
              <a:rPr lang="ru-RU" dirty="0" smtClean="0"/>
              <a:t>    </a:t>
            </a:r>
            <a:r>
              <a:rPr lang="ru-RU" sz="2000" b="1" dirty="0" smtClean="0">
                <a:solidFill>
                  <a:srgbClr val="C00000"/>
                </a:solidFill>
                <a:latin typeface="Georgia" panose="02040502050405020303" pitchFamily="18" charset="0"/>
              </a:rPr>
              <a:t>Способности</a:t>
            </a:r>
            <a:r>
              <a:rPr lang="ru-RU" sz="2000" b="1" dirty="0" smtClean="0">
                <a:latin typeface="Georgia" panose="02040502050405020303" pitchFamily="18" charset="0"/>
              </a:rPr>
              <a:t> </a:t>
            </a:r>
            <a:r>
              <a:rPr lang="ru-RU" sz="2000" b="1" dirty="0">
                <a:solidFill>
                  <a:schemeClr val="tx2">
                    <a:lumMod val="75000"/>
                  </a:schemeClr>
                </a:solidFill>
                <a:latin typeface="Georgia" panose="02040502050405020303" pitchFamily="18" charset="0"/>
              </a:rPr>
              <a:t>— это стратегия, которую вырабатывает для себя каждый малыш, занимаясь той или иной деятельностью: решает задачки, исследует новое, общается с другими детьми. Уровень способностей, безусловно, зависит от природных задатков, но не менее важно, чтобы родители вовремя заметили их у крохи и развили до уровня одаренности. </a:t>
            </a:r>
          </a:p>
          <a:p>
            <a:pPr algn="just"/>
            <a:r>
              <a:rPr lang="ru-RU" sz="2000" b="1" dirty="0" smtClean="0">
                <a:latin typeface="Georgia" panose="02040502050405020303" pitchFamily="18" charset="0"/>
              </a:rPr>
              <a:t>   </a:t>
            </a:r>
            <a:r>
              <a:rPr lang="ru-RU" sz="2000" b="1" dirty="0" smtClean="0">
                <a:solidFill>
                  <a:srgbClr val="C00000"/>
                </a:solidFill>
                <a:latin typeface="Georgia" panose="02040502050405020303" pitchFamily="18" charset="0"/>
              </a:rPr>
              <a:t>Сколько </a:t>
            </a:r>
            <a:r>
              <a:rPr lang="ru-RU" sz="2000" b="1" dirty="0">
                <a:solidFill>
                  <a:srgbClr val="C00000"/>
                </a:solidFill>
                <a:latin typeface="Georgia" panose="02040502050405020303" pitchFamily="18" charset="0"/>
              </a:rPr>
              <a:t>не реализованных талантов, не узнанных гениев среди нас! </a:t>
            </a:r>
          </a:p>
        </p:txBody>
      </p:sp>
      <p:pic>
        <p:nvPicPr>
          <p:cNvPr id="2050" name="Picture 2" descr="https://ob3.edusite.ru/images/stock-drawing-children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4326890"/>
            <a:ext cx="7644931" cy="229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67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5" name="Прямоугольник 4"/>
          <p:cNvSpPr/>
          <p:nvPr/>
        </p:nvSpPr>
        <p:spPr>
          <a:xfrm>
            <a:off x="400098" y="260648"/>
            <a:ext cx="8031173" cy="3754874"/>
          </a:xfrm>
          <a:prstGeom prst="rect">
            <a:avLst/>
          </a:prstGeom>
        </p:spPr>
        <p:txBody>
          <a:bodyPr wrap="square">
            <a:spAutoFit/>
          </a:bodyPr>
          <a:lstStyle/>
          <a:p>
            <a:r>
              <a:rPr lang="ru-RU" dirty="0" smtClean="0"/>
              <a:t>    </a:t>
            </a:r>
            <a:endParaRPr lang="ru-RU" sz="2000" dirty="0"/>
          </a:p>
          <a:p>
            <a:pPr algn="just"/>
            <a:r>
              <a:rPr lang="ru-RU" sz="2000" dirty="0">
                <a:solidFill>
                  <a:srgbClr val="FF0000"/>
                </a:solidFill>
              </a:rPr>
              <a:t> </a:t>
            </a:r>
            <a:r>
              <a:rPr lang="ru-RU" sz="2000" dirty="0" smtClean="0">
                <a:solidFill>
                  <a:srgbClr val="FF0000"/>
                </a:solidFill>
              </a:rPr>
              <a:t>   </a:t>
            </a:r>
            <a:r>
              <a:rPr lang="ru-RU" sz="2000" b="1" dirty="0" smtClean="0">
                <a:solidFill>
                  <a:srgbClr val="FF0000"/>
                </a:solidFill>
                <a:latin typeface="Georgia" panose="02040502050405020303" pitchFamily="18" charset="0"/>
              </a:rPr>
              <a:t>Одаренный </a:t>
            </a:r>
            <a:r>
              <a:rPr lang="ru-RU" sz="2000" b="1" dirty="0">
                <a:solidFill>
                  <a:schemeClr val="tx2">
                    <a:lumMod val="75000"/>
                  </a:schemeClr>
                </a:solidFill>
                <a:latin typeface="Georgia" panose="02040502050405020303" pitchFamily="18" charset="0"/>
              </a:rPr>
              <a:t>— это ребенок с высокоразвитыми способностями. Но невозможно быть одаренным в какой-либо области, не имея при этом высокоразвитых общих способностей. Иначе говоря, малыш, который с 3 лет в секции хоккея выдает блестящие результаты, не может быть неспособен к игре в шахматы. </a:t>
            </a:r>
          </a:p>
          <a:p>
            <a:pPr algn="just"/>
            <a:r>
              <a:rPr lang="ru-RU" sz="2000" b="1" dirty="0" smtClean="0">
                <a:solidFill>
                  <a:schemeClr val="tx2">
                    <a:lumMod val="75000"/>
                  </a:schemeClr>
                </a:solidFill>
                <a:latin typeface="Georgia" panose="02040502050405020303" pitchFamily="18" charset="0"/>
              </a:rPr>
              <a:t>   Исторические </a:t>
            </a:r>
            <a:r>
              <a:rPr lang="ru-RU" sz="2000" b="1" dirty="0">
                <a:solidFill>
                  <a:schemeClr val="tx2">
                    <a:lumMod val="75000"/>
                  </a:schemeClr>
                </a:solidFill>
                <a:latin typeface="Georgia" panose="02040502050405020303" pitchFamily="18" charset="0"/>
              </a:rPr>
              <a:t>примеры подтверждают многогранность талантливой личности: Леонардо да Винчи — художник, изобретатель, поэт, Пушкин — поэт, одаренный художник, к тому же очень серьезно увлекался математикой. </a:t>
            </a:r>
          </a:p>
        </p:txBody>
      </p:sp>
      <p:pic>
        <p:nvPicPr>
          <p:cNvPr id="7" name="Picture 2" descr="https://ob3.edusite.ru/images/stock-drawing-children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18" y="4149080"/>
            <a:ext cx="7644931" cy="229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333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5" name="Прямоугольник 4"/>
          <p:cNvSpPr/>
          <p:nvPr/>
        </p:nvSpPr>
        <p:spPr>
          <a:xfrm>
            <a:off x="400882" y="320456"/>
            <a:ext cx="8136120" cy="6217087"/>
          </a:xfrm>
          <a:prstGeom prst="rect">
            <a:avLst/>
          </a:prstGeom>
        </p:spPr>
        <p:txBody>
          <a:bodyPr wrap="square">
            <a:spAutoFit/>
          </a:bodyPr>
          <a:lstStyle/>
          <a:p>
            <a:r>
              <a:rPr lang="ru-RU" dirty="0" smtClean="0"/>
              <a:t>    </a:t>
            </a:r>
            <a:endParaRPr lang="ru-RU" sz="2000" dirty="0"/>
          </a:p>
          <a:p>
            <a:pPr algn="ctr"/>
            <a:r>
              <a:rPr lang="ru-RU" sz="2000" dirty="0">
                <a:solidFill>
                  <a:srgbClr val="FF0000"/>
                </a:solidFill>
              </a:rPr>
              <a:t> </a:t>
            </a:r>
            <a:r>
              <a:rPr lang="ru-RU" sz="2000" b="1" dirty="0">
                <a:solidFill>
                  <a:srgbClr val="FF0000"/>
                </a:solidFill>
                <a:latin typeface="Georgia" panose="02040502050405020303" pitchFamily="18" charset="0"/>
              </a:rPr>
              <a:t>Когда все начинается? </a:t>
            </a:r>
          </a:p>
          <a:p>
            <a:pPr algn="just"/>
            <a:r>
              <a:rPr lang="ru-RU" sz="2000" b="1" dirty="0" smtClean="0">
                <a:latin typeface="Georgia" panose="02040502050405020303" pitchFamily="18" charset="0"/>
              </a:rPr>
              <a:t>   </a:t>
            </a:r>
            <a:r>
              <a:rPr lang="ru-RU" sz="2000" b="1" dirty="0" smtClean="0">
                <a:solidFill>
                  <a:schemeClr val="tx2">
                    <a:lumMod val="75000"/>
                  </a:schemeClr>
                </a:solidFill>
                <a:latin typeface="Georgia" panose="02040502050405020303" pitchFamily="18" charset="0"/>
              </a:rPr>
              <a:t>Необычно </a:t>
            </a:r>
            <a:r>
              <a:rPr lang="ru-RU" sz="2000" b="1" dirty="0">
                <a:solidFill>
                  <a:schemeClr val="tx2">
                    <a:lumMod val="75000"/>
                  </a:schemeClr>
                </a:solidFill>
                <a:latin typeface="Georgia" panose="02040502050405020303" pitchFamily="18" charset="0"/>
              </a:rPr>
              <a:t>высокие способности могут проявляться уже довольно рано. Но только в 3-4 года становится ясно, обладает ли ребенок общей одаренностью. </a:t>
            </a:r>
          </a:p>
          <a:p>
            <a:pPr algn="just"/>
            <a:r>
              <a:rPr lang="ru-RU" sz="2000" b="1" dirty="0" smtClean="0">
                <a:solidFill>
                  <a:schemeClr val="tx2">
                    <a:lumMod val="75000"/>
                  </a:schemeClr>
                </a:solidFill>
                <a:latin typeface="Georgia" panose="02040502050405020303" pitchFamily="18" charset="0"/>
              </a:rPr>
              <a:t>   Для </a:t>
            </a:r>
            <a:r>
              <a:rPr lang="ru-RU" sz="2000" b="1" dirty="0">
                <a:solidFill>
                  <a:schemeClr val="tx2">
                    <a:lumMod val="75000"/>
                  </a:schemeClr>
                </a:solidFill>
                <a:latin typeface="Georgia" panose="02040502050405020303" pitchFamily="18" charset="0"/>
              </a:rPr>
              <a:t>развития необыкновенного дара в каких-либо областях (музыке, языке, математике) существуют разные периоды. До 3 лет, например, психика малыша чувствительна к развитию музыкальных способностей. Если же в его семье нет меломанов, то вероятность появления второго Моцарта </a:t>
            </a:r>
            <a:r>
              <a:rPr lang="ru-RU" sz="2000" b="1" dirty="0" smtClean="0">
                <a:solidFill>
                  <a:schemeClr val="tx2">
                    <a:lumMod val="75000"/>
                  </a:schemeClr>
                </a:solidFill>
                <a:latin typeface="Georgia" panose="02040502050405020303" pitchFamily="18" charset="0"/>
              </a:rPr>
              <a:t>(даже </a:t>
            </a:r>
            <a:r>
              <a:rPr lang="ru-RU" sz="2000" b="1" dirty="0">
                <a:solidFill>
                  <a:schemeClr val="tx2">
                    <a:lumMod val="75000"/>
                  </a:schemeClr>
                </a:solidFill>
                <a:latin typeface="Georgia" panose="02040502050405020303" pitchFamily="18" charset="0"/>
              </a:rPr>
              <a:t>при наличии природных задатков музыкального гения) не велика, потому что после 3 лет добиться </a:t>
            </a:r>
            <a:r>
              <a:rPr lang="ru-RU" sz="2000" b="1" dirty="0" err="1">
                <a:solidFill>
                  <a:schemeClr val="tx2">
                    <a:lumMod val="75000"/>
                  </a:schemeClr>
                </a:solidFill>
                <a:latin typeface="Georgia" panose="02040502050405020303" pitchFamily="18" charset="0"/>
              </a:rPr>
              <a:t>сверхрезультата</a:t>
            </a:r>
            <a:r>
              <a:rPr lang="ru-RU" sz="2000" b="1" dirty="0">
                <a:solidFill>
                  <a:schemeClr val="tx2">
                    <a:lumMod val="75000"/>
                  </a:schemeClr>
                </a:solidFill>
                <a:latin typeface="Georgia" panose="02040502050405020303" pitchFamily="18" charset="0"/>
              </a:rPr>
              <a:t> гораздо сложнее. </a:t>
            </a:r>
          </a:p>
          <a:p>
            <a:pPr algn="just"/>
            <a:r>
              <a:rPr lang="ru-RU" sz="2000" b="1" dirty="0" smtClean="0">
                <a:solidFill>
                  <a:schemeClr val="tx2">
                    <a:lumMod val="75000"/>
                  </a:schemeClr>
                </a:solidFill>
                <a:latin typeface="Georgia" panose="02040502050405020303" pitchFamily="18" charset="0"/>
              </a:rPr>
              <a:t>   Что </a:t>
            </a:r>
            <a:r>
              <a:rPr lang="ru-RU" sz="2000" b="1" dirty="0">
                <a:solidFill>
                  <a:schemeClr val="tx2">
                    <a:lumMod val="75000"/>
                  </a:schemeClr>
                </a:solidFill>
                <a:latin typeface="Georgia" panose="02040502050405020303" pitchFamily="18" charset="0"/>
              </a:rPr>
              <a:t>касается общей одаренности (умственных способностей), то для ее развития благоприятный период — с 3 до 7 лет. Так почему же за это время одни дети становятся одаренными, другие остаются обыкновенными, третьи приходят к школе неспособными? </a:t>
            </a:r>
          </a:p>
        </p:txBody>
      </p:sp>
    </p:spTree>
    <p:extLst>
      <p:ext uri="{BB962C8B-B14F-4D97-AF65-F5344CB8AC3E}">
        <p14:creationId xmlns:p14="http://schemas.microsoft.com/office/powerpoint/2010/main" val="369980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5" name="Прямоугольник 4"/>
          <p:cNvSpPr/>
          <p:nvPr/>
        </p:nvSpPr>
        <p:spPr>
          <a:xfrm>
            <a:off x="400098" y="480743"/>
            <a:ext cx="8170627" cy="5601533"/>
          </a:xfrm>
          <a:prstGeom prst="rect">
            <a:avLst/>
          </a:prstGeom>
        </p:spPr>
        <p:txBody>
          <a:bodyPr wrap="square">
            <a:spAutoFit/>
          </a:bodyPr>
          <a:lstStyle/>
          <a:p>
            <a:r>
              <a:rPr lang="ru-RU" dirty="0" smtClean="0"/>
              <a:t>    </a:t>
            </a:r>
            <a:endParaRPr lang="ru-RU" sz="2000" dirty="0"/>
          </a:p>
          <a:p>
            <a:pPr algn="just"/>
            <a:r>
              <a:rPr lang="ru-RU" sz="2000" dirty="0"/>
              <a:t> </a:t>
            </a:r>
            <a:r>
              <a:rPr lang="ru-RU" sz="2000" dirty="0" smtClean="0"/>
              <a:t>   </a:t>
            </a:r>
            <a:r>
              <a:rPr lang="ru-RU" sz="2000" b="1" dirty="0" smtClean="0">
                <a:solidFill>
                  <a:schemeClr val="tx2">
                    <a:lumMod val="75000"/>
                  </a:schemeClr>
                </a:solidFill>
                <a:latin typeface="Georgia" panose="02040502050405020303" pitchFamily="18" charset="0"/>
              </a:rPr>
              <a:t>По-настоящему </a:t>
            </a:r>
            <a:r>
              <a:rPr lang="ru-RU" sz="2000" b="1" dirty="0">
                <a:solidFill>
                  <a:schemeClr val="tx2">
                    <a:lumMod val="75000"/>
                  </a:schemeClr>
                </a:solidFill>
                <a:latin typeface="Georgia" panose="02040502050405020303" pitchFamily="18" charset="0"/>
              </a:rPr>
              <a:t>одаренные </a:t>
            </a:r>
            <a:r>
              <a:rPr lang="ru-RU" sz="2000" b="1" dirty="0" smtClean="0">
                <a:solidFill>
                  <a:schemeClr val="tx2">
                    <a:lumMod val="75000"/>
                  </a:schemeClr>
                </a:solidFill>
                <a:latin typeface="Georgia" panose="02040502050405020303" pitchFamily="18" charset="0"/>
              </a:rPr>
              <a:t>дети </a:t>
            </a:r>
            <a:r>
              <a:rPr lang="ru-RU" sz="2000" b="1" dirty="0">
                <a:solidFill>
                  <a:schemeClr val="tx2">
                    <a:lumMod val="75000"/>
                  </a:schemeClr>
                </a:solidFill>
                <a:latin typeface="Georgia" panose="02040502050405020303" pitchFamily="18" charset="0"/>
              </a:rPr>
              <a:t>обладают большой потребностью в умственной работе, постоянным стремлением к познанию. Это первый признак одаренности. Ключевое обстоятельство здесь — радость, положительные эмоции, которые испытывают одаренные дети, задавая работу своему мозгу. Тут-то и открывается </a:t>
            </a:r>
            <a:r>
              <a:rPr lang="ru-RU" sz="2000" b="1" dirty="0" smtClean="0">
                <a:solidFill>
                  <a:schemeClr val="tx2">
                    <a:lumMod val="75000"/>
                  </a:schemeClr>
                </a:solidFill>
                <a:latin typeface="Georgia" panose="02040502050405020303" pitchFamily="18" charset="0"/>
              </a:rPr>
              <a:t>«секрет превращения» </a:t>
            </a:r>
            <a:r>
              <a:rPr lang="ru-RU" sz="2000" b="1" dirty="0">
                <a:solidFill>
                  <a:schemeClr val="tx2">
                    <a:lumMod val="75000"/>
                  </a:schemeClr>
                </a:solidFill>
                <a:latin typeface="Georgia" panose="02040502050405020303" pitchFamily="18" charset="0"/>
              </a:rPr>
              <a:t>задатков в одаренность: только та деятельность, которая приносит ребенку удовольствие, развивает его способности. </a:t>
            </a:r>
          </a:p>
          <a:p>
            <a:pPr algn="just"/>
            <a:r>
              <a:rPr lang="ru-RU" sz="2000" b="1" dirty="0" smtClean="0">
                <a:solidFill>
                  <a:schemeClr val="tx2">
                    <a:lumMod val="75000"/>
                  </a:schemeClr>
                </a:solidFill>
                <a:latin typeface="Georgia" panose="02040502050405020303" pitchFamily="18" charset="0"/>
              </a:rPr>
              <a:t>   Не </a:t>
            </a:r>
            <a:r>
              <a:rPr lang="ru-RU" sz="2000" b="1" dirty="0">
                <a:solidFill>
                  <a:schemeClr val="tx2">
                    <a:lumMod val="75000"/>
                  </a:schemeClr>
                </a:solidFill>
                <a:latin typeface="Georgia" panose="02040502050405020303" pitchFamily="18" charset="0"/>
              </a:rPr>
              <a:t>стоит продолжать заниматься со своим малышом по учебнику математики, если вы видите, что это не вызывает у него интереса, приходится принуждать его или уговаривать, обещая взамен конфету или игрушку. Скорее всего, вы избрали неверный путь объяснения (до 7 лет любое обучение лучше проводить в форме игры) либо учебник выбран не по возрасту. А может быть, что чтение или рисование вызывает у него больший интерес. </a:t>
            </a:r>
          </a:p>
        </p:txBody>
      </p:sp>
    </p:spTree>
    <p:extLst>
      <p:ext uri="{BB962C8B-B14F-4D97-AF65-F5344CB8AC3E}">
        <p14:creationId xmlns:p14="http://schemas.microsoft.com/office/powerpoint/2010/main" val="375272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5" name="Прямоугольник 4"/>
          <p:cNvSpPr/>
          <p:nvPr/>
        </p:nvSpPr>
        <p:spPr>
          <a:xfrm>
            <a:off x="488214" y="480743"/>
            <a:ext cx="8170627" cy="5016758"/>
          </a:xfrm>
          <a:prstGeom prst="rect">
            <a:avLst/>
          </a:prstGeom>
        </p:spPr>
        <p:txBody>
          <a:bodyPr wrap="square">
            <a:spAutoFit/>
          </a:bodyPr>
          <a:lstStyle/>
          <a:p>
            <a:pPr algn="just"/>
            <a:r>
              <a:rPr lang="ru-RU" dirty="0" smtClean="0">
                <a:solidFill>
                  <a:srgbClr val="C00000"/>
                </a:solidFill>
              </a:rPr>
              <a:t>    </a:t>
            </a:r>
            <a:r>
              <a:rPr lang="ru-RU" sz="2000" b="1" dirty="0">
                <a:solidFill>
                  <a:srgbClr val="C00000"/>
                </a:solidFill>
                <a:latin typeface="Georgia" panose="02040502050405020303" pitchFamily="18" charset="0"/>
              </a:rPr>
              <a:t>От чего же зависит эта самая любовь </a:t>
            </a:r>
            <a:r>
              <a:rPr lang="ru-RU" sz="2000" b="1" dirty="0" smtClean="0">
                <a:solidFill>
                  <a:srgbClr val="C00000"/>
                </a:solidFill>
                <a:latin typeface="Georgia" panose="02040502050405020303" pitchFamily="18" charset="0"/>
              </a:rPr>
              <a:t>«особенных» </a:t>
            </a:r>
            <a:r>
              <a:rPr lang="ru-RU" sz="2000" b="1" dirty="0">
                <a:solidFill>
                  <a:srgbClr val="C00000"/>
                </a:solidFill>
                <a:latin typeface="Georgia" panose="02040502050405020303" pitchFamily="18" charset="0"/>
              </a:rPr>
              <a:t>малышей к интеллектуальному труду? </a:t>
            </a:r>
          </a:p>
          <a:p>
            <a:pPr algn="just"/>
            <a:r>
              <a:rPr lang="ru-RU" sz="2000" b="1" dirty="0" smtClean="0">
                <a:solidFill>
                  <a:schemeClr val="tx2">
                    <a:lumMod val="75000"/>
                  </a:schemeClr>
                </a:solidFill>
                <a:latin typeface="Georgia" panose="02040502050405020303" pitchFamily="18" charset="0"/>
              </a:rPr>
              <a:t>   Она </a:t>
            </a:r>
            <a:r>
              <a:rPr lang="ru-RU" sz="2000" b="1" dirty="0">
                <a:solidFill>
                  <a:schemeClr val="tx2">
                    <a:lumMod val="75000"/>
                  </a:schemeClr>
                </a:solidFill>
                <a:latin typeface="Georgia" panose="02040502050405020303" pitchFamily="18" charset="0"/>
              </a:rPr>
              <a:t>обусловлена познавательной потребностью, которой, в отличие от одаренности, наделены все здоровые дети от рождения. </a:t>
            </a:r>
          </a:p>
          <a:p>
            <a:pPr algn="just"/>
            <a:r>
              <a:rPr lang="ru-RU" sz="2000" b="1" dirty="0" smtClean="0">
                <a:solidFill>
                  <a:schemeClr val="tx2">
                    <a:lumMod val="75000"/>
                  </a:schemeClr>
                </a:solidFill>
                <a:latin typeface="Georgia" panose="02040502050405020303" pitchFamily="18" charset="0"/>
              </a:rPr>
              <a:t>   Познавательная </a:t>
            </a:r>
            <a:r>
              <a:rPr lang="ru-RU" sz="2000" b="1" dirty="0">
                <a:solidFill>
                  <a:schemeClr val="tx2">
                    <a:lumMod val="75000"/>
                  </a:schemeClr>
                </a:solidFill>
                <a:latin typeface="Georgia" panose="02040502050405020303" pitchFamily="18" charset="0"/>
              </a:rPr>
              <a:t>потребность — это постоянно проявляющийся интерес ко всему новому, страсть к узнаванию информации. Ребенку любопытно все без исключения: младенец тянется к яркой пуговице на маминой кофте, подрастая, он спрашивает: </a:t>
            </a:r>
            <a:r>
              <a:rPr lang="ru-RU" sz="2000" b="1" dirty="0" smtClean="0">
                <a:solidFill>
                  <a:schemeClr val="tx2">
                    <a:lumMod val="75000"/>
                  </a:schemeClr>
                </a:solidFill>
                <a:latin typeface="Georgia" panose="02040502050405020303" pitchFamily="18" charset="0"/>
              </a:rPr>
              <a:t>«Почему </a:t>
            </a:r>
            <a:r>
              <a:rPr lang="ru-RU" sz="2000" b="1" dirty="0">
                <a:solidFill>
                  <a:schemeClr val="tx2">
                    <a:lumMod val="75000"/>
                  </a:schemeClr>
                </a:solidFill>
                <a:latin typeface="Georgia" panose="02040502050405020303" pitchFamily="18" charset="0"/>
              </a:rPr>
              <a:t>ночью спать хочется, а утром нет</a:t>
            </a:r>
            <a:r>
              <a:rPr lang="ru-RU" sz="2000" b="1" dirty="0" smtClean="0">
                <a:solidFill>
                  <a:schemeClr val="tx2">
                    <a:lumMod val="75000"/>
                  </a:schemeClr>
                </a:solidFill>
                <a:latin typeface="Georgia" panose="02040502050405020303" pitchFamily="18" charset="0"/>
              </a:rPr>
              <a:t>?» </a:t>
            </a:r>
            <a:r>
              <a:rPr lang="ru-RU" sz="2000" b="1" dirty="0">
                <a:solidFill>
                  <a:schemeClr val="tx2">
                    <a:lumMod val="75000"/>
                  </a:schemeClr>
                </a:solidFill>
                <a:latin typeface="Georgia" panose="02040502050405020303" pitchFamily="18" charset="0"/>
              </a:rPr>
              <a:t>Для того чтобы познавательная потребность не зачахла в самом раннем возрасте, вы должны соблюдать некоторые условия. </a:t>
            </a:r>
            <a:r>
              <a:rPr lang="ru-RU" sz="2000" b="1" u="sng" dirty="0">
                <a:solidFill>
                  <a:schemeClr val="tx2">
                    <a:lumMod val="75000"/>
                  </a:schemeClr>
                </a:solidFill>
                <a:latin typeface="Georgia" panose="02040502050405020303" pitchFamily="18" charset="0"/>
              </a:rPr>
              <a:t>О </a:t>
            </a:r>
            <a:r>
              <a:rPr lang="ru-RU" sz="2000" b="1" u="sng" dirty="0" smtClean="0">
                <a:solidFill>
                  <a:schemeClr val="tx2">
                    <a:lumMod val="75000"/>
                  </a:schemeClr>
                </a:solidFill>
                <a:latin typeface="Georgia" panose="02040502050405020303" pitchFamily="18" charset="0"/>
              </a:rPr>
              <a:t>первом</a:t>
            </a:r>
            <a:r>
              <a:rPr lang="ru-RU" sz="2000" b="1" dirty="0" smtClean="0">
                <a:solidFill>
                  <a:schemeClr val="tx2">
                    <a:lumMod val="75000"/>
                  </a:schemeClr>
                </a:solidFill>
                <a:latin typeface="Georgia" panose="02040502050405020303" pitchFamily="18" charset="0"/>
              </a:rPr>
              <a:t> нужно </a:t>
            </a:r>
            <a:r>
              <a:rPr lang="ru-RU" sz="2000" b="1" dirty="0">
                <a:solidFill>
                  <a:schemeClr val="tx2">
                    <a:lumMod val="75000"/>
                  </a:schemeClr>
                </a:solidFill>
                <a:latin typeface="Georgia" panose="02040502050405020303" pitchFamily="18" charset="0"/>
              </a:rPr>
              <a:t>позаботиться еще до рождения ребенка. Это здоровье будущих родителей и нормальное течение беременности. </a:t>
            </a:r>
          </a:p>
        </p:txBody>
      </p:sp>
      <p:pic>
        <p:nvPicPr>
          <p:cNvPr id="7" name="Picture 2" descr="https://ob3.edusite.ru/images/stock-drawing-childrens-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111423"/>
            <a:ext cx="5157130" cy="154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60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5" name="Прямоугольник 4"/>
          <p:cNvSpPr/>
          <p:nvPr/>
        </p:nvSpPr>
        <p:spPr>
          <a:xfrm>
            <a:off x="505828" y="305068"/>
            <a:ext cx="8170628" cy="6247864"/>
          </a:xfrm>
          <a:prstGeom prst="rect">
            <a:avLst/>
          </a:prstGeom>
        </p:spPr>
        <p:txBody>
          <a:bodyPr wrap="square">
            <a:spAutoFit/>
          </a:bodyPr>
          <a:lstStyle/>
          <a:p>
            <a:pPr algn="just"/>
            <a:r>
              <a:rPr lang="ru-RU" sz="2000" b="1" dirty="0" smtClean="0">
                <a:solidFill>
                  <a:schemeClr val="tx2">
                    <a:lumMod val="75000"/>
                  </a:schemeClr>
                </a:solidFill>
                <a:latin typeface="Georgia" panose="02040502050405020303" pitchFamily="18" charset="0"/>
              </a:rPr>
              <a:t>  </a:t>
            </a:r>
            <a:r>
              <a:rPr lang="ru-RU" sz="2000" b="1" u="sng" dirty="0" smtClean="0">
                <a:solidFill>
                  <a:schemeClr val="tx2">
                    <a:lumMod val="75000"/>
                  </a:schemeClr>
                </a:solidFill>
                <a:latin typeface="Georgia" panose="02040502050405020303" pitchFamily="18" charset="0"/>
              </a:rPr>
              <a:t> Второе </a:t>
            </a:r>
            <a:r>
              <a:rPr lang="ru-RU" sz="2000" b="1" u="sng" dirty="0">
                <a:solidFill>
                  <a:schemeClr val="tx2">
                    <a:lumMod val="75000"/>
                  </a:schemeClr>
                </a:solidFill>
                <a:latin typeface="Georgia" panose="02040502050405020303" pitchFamily="18" charset="0"/>
              </a:rPr>
              <a:t>условие </a:t>
            </a:r>
            <a:r>
              <a:rPr lang="ru-RU" sz="2000" b="1" dirty="0">
                <a:solidFill>
                  <a:schemeClr val="tx2">
                    <a:lumMod val="75000"/>
                  </a:schemeClr>
                </a:solidFill>
                <a:latin typeface="Georgia" panose="02040502050405020303" pitchFamily="18" charset="0"/>
              </a:rPr>
              <a:t>— любовь и забота, в которых нуждается младенец. Не верьте, что часто брать кроху на руки и демонстрировать ему свою любовь — опасно, можно избаловать его. У ребенка, которого </a:t>
            </a:r>
            <a:r>
              <a:rPr lang="ru-RU" sz="2000" b="1" dirty="0" err="1">
                <a:solidFill>
                  <a:schemeClr val="tx2">
                    <a:lumMod val="75000"/>
                  </a:schemeClr>
                </a:solidFill>
                <a:latin typeface="Georgia" panose="02040502050405020303" pitchFamily="18" charset="0"/>
              </a:rPr>
              <a:t>недолюбили</a:t>
            </a:r>
            <a:r>
              <a:rPr lang="ru-RU" sz="2000" b="1" dirty="0">
                <a:solidFill>
                  <a:schemeClr val="tx2">
                    <a:lumMod val="75000"/>
                  </a:schemeClr>
                </a:solidFill>
                <a:latin typeface="Georgia" panose="02040502050405020303" pitchFamily="18" charset="0"/>
              </a:rPr>
              <a:t>, </a:t>
            </a:r>
            <a:r>
              <a:rPr lang="ru-RU" sz="2000" b="1" dirty="0" err="1">
                <a:solidFill>
                  <a:schemeClr val="tx2">
                    <a:lumMod val="75000"/>
                  </a:schemeClr>
                </a:solidFill>
                <a:latin typeface="Georgia" panose="02040502050405020303" pitchFamily="18" charset="0"/>
              </a:rPr>
              <a:t>недохвалили</a:t>
            </a:r>
            <a:r>
              <a:rPr lang="ru-RU" sz="2000" b="1" dirty="0">
                <a:solidFill>
                  <a:schemeClr val="tx2">
                    <a:lumMod val="75000"/>
                  </a:schemeClr>
                </a:solidFill>
                <a:latin typeface="Georgia" panose="02040502050405020303" pitchFamily="18" charset="0"/>
              </a:rPr>
              <a:t>, с низкой самооценкой меньше шансов вырасти одаренным. </a:t>
            </a:r>
            <a:endParaRPr lang="ru-RU" sz="2000" b="1" dirty="0" smtClean="0">
              <a:solidFill>
                <a:schemeClr val="tx2">
                  <a:lumMod val="75000"/>
                </a:schemeClr>
              </a:solidFill>
              <a:latin typeface="Georgia" panose="02040502050405020303" pitchFamily="18" charset="0"/>
            </a:endParaRPr>
          </a:p>
          <a:p>
            <a:pPr algn="just"/>
            <a:r>
              <a:rPr lang="ru-RU" sz="2000" b="1" dirty="0">
                <a:solidFill>
                  <a:schemeClr val="tx2">
                    <a:lumMod val="75000"/>
                  </a:schemeClr>
                </a:solidFill>
                <a:latin typeface="Georgia" panose="02040502050405020303" pitchFamily="18" charset="0"/>
              </a:rPr>
              <a:t> </a:t>
            </a:r>
            <a:r>
              <a:rPr lang="ru-RU" sz="2000" b="1" dirty="0" smtClean="0">
                <a:solidFill>
                  <a:schemeClr val="tx2">
                    <a:lumMod val="75000"/>
                  </a:schemeClr>
                </a:solidFill>
                <a:latin typeface="Georgia" panose="02040502050405020303" pitchFamily="18" charset="0"/>
              </a:rPr>
              <a:t>  </a:t>
            </a:r>
            <a:r>
              <a:rPr lang="ru-RU" sz="2000" b="1" u="sng" dirty="0" smtClean="0">
                <a:solidFill>
                  <a:schemeClr val="tx2">
                    <a:lumMod val="75000"/>
                  </a:schemeClr>
                </a:solidFill>
                <a:latin typeface="Georgia" panose="02040502050405020303" pitchFamily="18" charset="0"/>
              </a:rPr>
              <a:t>В-третьих</a:t>
            </a:r>
            <a:r>
              <a:rPr lang="ru-RU" sz="2000" b="1" dirty="0">
                <a:solidFill>
                  <a:schemeClr val="tx2">
                    <a:lumMod val="75000"/>
                  </a:schemeClr>
                </a:solidFill>
                <a:latin typeface="Georgia" panose="02040502050405020303" pitchFamily="18" charset="0"/>
              </a:rPr>
              <a:t>, еще один миф: кроха виноват в том, что сломал игрушку. Это жесточайшее заблуждение, нельзя наказывать за испорченную игрушку. Малыш разбирает интересный предмет как раз из-за тяги к познанию, а не потому, что вредничает. Ему интересно, как устроена вещь. Родителям можно дать совет: покупайте качественные игрушки известных производителей и подбирайте их строго по возрасту ребенка. </a:t>
            </a:r>
          </a:p>
          <a:p>
            <a:pPr algn="just"/>
            <a:r>
              <a:rPr lang="ru-RU" sz="2000" b="1" dirty="0" smtClean="0">
                <a:solidFill>
                  <a:schemeClr val="tx2">
                    <a:lumMod val="75000"/>
                  </a:schemeClr>
                </a:solidFill>
                <a:latin typeface="Georgia" panose="02040502050405020303" pitchFamily="18" charset="0"/>
              </a:rPr>
              <a:t>   </a:t>
            </a:r>
            <a:r>
              <a:rPr lang="ru-RU" sz="2000" b="1" u="sng" dirty="0" smtClean="0">
                <a:solidFill>
                  <a:schemeClr val="tx2">
                    <a:lumMod val="75000"/>
                  </a:schemeClr>
                </a:solidFill>
                <a:latin typeface="Georgia" panose="02040502050405020303" pitchFamily="18" charset="0"/>
              </a:rPr>
              <a:t>Четвертое</a:t>
            </a:r>
            <a:r>
              <a:rPr lang="ru-RU" sz="2000" b="1" dirty="0" smtClean="0">
                <a:solidFill>
                  <a:schemeClr val="tx2">
                    <a:lumMod val="75000"/>
                  </a:schemeClr>
                </a:solidFill>
                <a:latin typeface="Georgia" panose="02040502050405020303" pitchFamily="18" charset="0"/>
              </a:rPr>
              <a:t> </a:t>
            </a:r>
            <a:r>
              <a:rPr lang="ru-RU" sz="2000" b="1" dirty="0">
                <a:solidFill>
                  <a:schemeClr val="tx2">
                    <a:lumMod val="75000"/>
                  </a:schemeClr>
                </a:solidFill>
                <a:latin typeface="Georgia" panose="02040502050405020303" pitchFamily="18" charset="0"/>
              </a:rPr>
              <a:t>условие развития познавательной потребности — это личный пример самих родителей. Если малыш редко видит взрослых с книгой, а интересные поездки и экскурсии не часты, то вероятность того, что познавательная потребность удержится у него на высоком уровне, очень мала. </a:t>
            </a:r>
          </a:p>
        </p:txBody>
      </p:sp>
    </p:spTree>
    <p:extLst>
      <p:ext uri="{BB962C8B-B14F-4D97-AF65-F5344CB8AC3E}">
        <p14:creationId xmlns:p14="http://schemas.microsoft.com/office/powerpoint/2010/main" val="2811387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5" name="Прямоугольник 4"/>
          <p:cNvSpPr/>
          <p:nvPr/>
        </p:nvSpPr>
        <p:spPr>
          <a:xfrm>
            <a:off x="505829" y="665409"/>
            <a:ext cx="7925442" cy="2862322"/>
          </a:xfrm>
          <a:prstGeom prst="rect">
            <a:avLst/>
          </a:prstGeom>
        </p:spPr>
        <p:txBody>
          <a:bodyPr wrap="square">
            <a:spAutoFit/>
          </a:bodyPr>
          <a:lstStyle/>
          <a:p>
            <a:pPr algn="just"/>
            <a:r>
              <a:rPr lang="ru-RU" sz="2000" b="1" dirty="0" smtClean="0">
                <a:solidFill>
                  <a:schemeClr val="tx2">
                    <a:lumMod val="75000"/>
                  </a:schemeClr>
                </a:solidFill>
                <a:latin typeface="Georgia" panose="02040502050405020303" pitchFamily="18" charset="0"/>
              </a:rPr>
              <a:t>   Хочется </a:t>
            </a:r>
            <a:r>
              <a:rPr lang="ru-RU" sz="2000" b="1" dirty="0">
                <a:solidFill>
                  <a:schemeClr val="tx2">
                    <a:lumMod val="75000"/>
                  </a:schemeClr>
                </a:solidFill>
                <a:latin typeface="Georgia" panose="02040502050405020303" pitchFamily="18" charset="0"/>
              </a:rPr>
              <a:t>упомянуть еще об одном заблуждении: учеба, работа — это долг, причем не всегда приятный. Если у вашего малыша что-то не получается в детском саду, не стоит говорить, что он должен понимать </a:t>
            </a:r>
            <a:r>
              <a:rPr lang="ru-RU" sz="2000" b="1" dirty="0" smtClean="0">
                <a:solidFill>
                  <a:schemeClr val="tx2">
                    <a:lumMod val="75000"/>
                  </a:schemeClr>
                </a:solidFill>
                <a:latin typeface="Georgia" panose="02040502050405020303" pitchFamily="18" charset="0"/>
              </a:rPr>
              <a:t>воспитателя </a:t>
            </a:r>
            <a:r>
              <a:rPr lang="ru-RU" sz="2000" b="1" dirty="0">
                <a:solidFill>
                  <a:schemeClr val="tx2">
                    <a:lumMod val="75000"/>
                  </a:schemeClr>
                </a:solidFill>
                <a:latin typeface="Georgia" panose="02040502050405020303" pitchFamily="18" charset="0"/>
              </a:rPr>
              <a:t>и должен хорошо считать или рисовать. Усвоение любого материала гораздо эффективнее, когда приносит удовольствие. Познавательная потребность умирает именно тогда, когда ребенок убеждается, что учеба — это тяжелая обязанность. </a:t>
            </a:r>
          </a:p>
        </p:txBody>
      </p:sp>
      <p:pic>
        <p:nvPicPr>
          <p:cNvPr id="7" name="Picture 2" descr="https://ob3.edusite.ru/images/stock-drawing-children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98" y="3857504"/>
            <a:ext cx="8136904" cy="244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92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mg3.goodfon.ru/original/2560x1600/9/9c/svet-cvet-linii-obem-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0098" y="480743"/>
            <a:ext cx="8136904" cy="369332"/>
          </a:xfrm>
          <a:prstGeom prst="rect">
            <a:avLst/>
          </a:prstGeom>
        </p:spPr>
        <p:txBody>
          <a:bodyPr wrap="square">
            <a:spAutoFit/>
          </a:bodyPr>
          <a:lstStyle/>
          <a:p>
            <a:pPr algn="just"/>
            <a:r>
              <a:rPr lang="ru-RU" dirty="0" smtClean="0"/>
              <a:t>    </a:t>
            </a:r>
            <a:endParaRPr lang="ru-RU" sz="2000" b="1" dirty="0">
              <a:solidFill>
                <a:schemeClr val="tx2">
                  <a:lumMod val="75000"/>
                </a:schemeClr>
              </a:solidFill>
              <a:latin typeface="Georgia" panose="02040502050405020303" pitchFamily="18" charset="0"/>
            </a:endParaRPr>
          </a:p>
        </p:txBody>
      </p:sp>
      <p:sp>
        <p:nvSpPr>
          <p:cNvPr id="6" name="Прямоугольник 5"/>
          <p:cNvSpPr/>
          <p:nvPr/>
        </p:nvSpPr>
        <p:spPr>
          <a:xfrm>
            <a:off x="400098" y="480743"/>
            <a:ext cx="8136904" cy="4401205"/>
          </a:xfrm>
          <a:prstGeom prst="rect">
            <a:avLst/>
          </a:prstGeom>
        </p:spPr>
        <p:txBody>
          <a:bodyPr wrap="square">
            <a:spAutoFit/>
          </a:bodyPr>
          <a:lstStyle/>
          <a:p>
            <a:pPr algn="just"/>
            <a:r>
              <a:rPr lang="ru-RU" sz="2000" b="1" dirty="0" smtClean="0">
                <a:solidFill>
                  <a:schemeClr val="tx2">
                    <a:lumMod val="75000"/>
                  </a:schemeClr>
                </a:solidFill>
                <a:latin typeface="Georgia" panose="02040502050405020303" pitchFamily="18" charset="0"/>
              </a:rPr>
              <a:t>   </a:t>
            </a:r>
            <a:r>
              <a:rPr lang="ru-RU" sz="2000" b="1" u="sng" dirty="0" smtClean="0">
                <a:solidFill>
                  <a:schemeClr val="tx2">
                    <a:lumMod val="75000"/>
                  </a:schemeClr>
                </a:solidFill>
                <a:latin typeface="Georgia" panose="02040502050405020303" pitchFamily="18" charset="0"/>
              </a:rPr>
              <a:t>Пятое </a:t>
            </a:r>
            <a:r>
              <a:rPr lang="ru-RU" sz="2000" b="1" u="sng" dirty="0">
                <a:solidFill>
                  <a:schemeClr val="tx2">
                    <a:lumMod val="75000"/>
                  </a:schemeClr>
                </a:solidFill>
                <a:latin typeface="Georgia" panose="02040502050405020303" pitchFamily="18" charset="0"/>
              </a:rPr>
              <a:t>условие</a:t>
            </a:r>
            <a:r>
              <a:rPr lang="ru-RU" sz="2000" b="1" dirty="0">
                <a:solidFill>
                  <a:schemeClr val="tx2">
                    <a:lumMod val="75000"/>
                  </a:schemeClr>
                </a:solidFill>
                <a:latin typeface="Georgia" panose="02040502050405020303" pitchFamily="18" charset="0"/>
              </a:rPr>
              <a:t> — воспитательная система, которой придерживаются родители. Большая проблема большинства семей в том, что основная педагогическая стратегия — полная бессистемность. </a:t>
            </a:r>
          </a:p>
          <a:p>
            <a:pPr algn="just"/>
            <a:r>
              <a:rPr lang="ru-RU" sz="2000" b="1" dirty="0" smtClean="0">
                <a:solidFill>
                  <a:schemeClr val="tx2">
                    <a:lumMod val="75000"/>
                  </a:schemeClr>
                </a:solidFill>
                <a:latin typeface="Georgia" panose="02040502050405020303" pitchFamily="18" charset="0"/>
              </a:rPr>
              <a:t>   Ребенка </a:t>
            </a:r>
            <a:r>
              <a:rPr lang="ru-RU" sz="2000" b="1" dirty="0">
                <a:solidFill>
                  <a:schemeClr val="tx2">
                    <a:lumMod val="75000"/>
                  </a:schemeClr>
                </a:solidFill>
                <a:latin typeface="Georgia" panose="02040502050405020303" pitchFamily="18" charset="0"/>
              </a:rPr>
              <a:t>окружают запреты, но на самом деле родители придерживаются их не постоянно. Все зависит от их настроения и обстоятельств. Сегодня у мамы есть время — она начинает усердно воспитывать ребенка: </a:t>
            </a:r>
            <a:r>
              <a:rPr lang="ru-RU" sz="2000" b="1" dirty="0" smtClean="0">
                <a:solidFill>
                  <a:schemeClr val="tx2">
                    <a:lumMod val="75000"/>
                  </a:schemeClr>
                </a:solidFill>
                <a:latin typeface="Georgia" panose="02040502050405020303" pitchFamily="18" charset="0"/>
              </a:rPr>
              <a:t>«Убери </a:t>
            </a:r>
            <a:r>
              <a:rPr lang="ru-RU" sz="2000" b="1" dirty="0">
                <a:solidFill>
                  <a:schemeClr val="tx2">
                    <a:lumMod val="75000"/>
                  </a:schemeClr>
                </a:solidFill>
                <a:latin typeface="Georgia" panose="02040502050405020303" pitchFamily="18" charset="0"/>
              </a:rPr>
              <a:t>руки со стола, сиди прямо, телевизор на ночь нельзя смотреть</a:t>
            </a:r>
            <a:r>
              <a:rPr lang="ru-RU" sz="2000" b="1" dirty="0" smtClean="0">
                <a:solidFill>
                  <a:schemeClr val="tx2">
                    <a:lumMod val="75000"/>
                  </a:schemeClr>
                </a:solidFill>
                <a:latin typeface="Georgia" panose="02040502050405020303" pitchFamily="18" charset="0"/>
              </a:rPr>
              <a:t>...» </a:t>
            </a:r>
            <a:r>
              <a:rPr lang="ru-RU" sz="2000" b="1" dirty="0">
                <a:solidFill>
                  <a:schemeClr val="tx2">
                    <a:lumMod val="75000"/>
                  </a:schemeClr>
                </a:solidFill>
                <a:latin typeface="Georgia" panose="02040502050405020303" pitchFamily="18" charset="0"/>
              </a:rPr>
              <a:t>В другой раз мама пришла с работы уставшая и расстроенная. У нее нет времени и желания внушать что-то своему чаду. Поэтому локти на столе и изрядная порция мультиков перед сном остаются без ее педагогического внимания. </a:t>
            </a:r>
          </a:p>
        </p:txBody>
      </p:sp>
      <p:pic>
        <p:nvPicPr>
          <p:cNvPr id="7" name="Picture 2" descr="https://ob3.edusite.ru/images/stock-drawing-childrens-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02" y="4881948"/>
            <a:ext cx="6264695" cy="187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53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1672</Words>
  <Application>Microsoft Office PowerPoint</Application>
  <PresentationFormat>Экран (4:3)</PresentationFormat>
  <Paragraphs>51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95</cp:revision>
  <dcterms:created xsi:type="dcterms:W3CDTF">2017-03-31T16:27:02Z</dcterms:created>
  <dcterms:modified xsi:type="dcterms:W3CDTF">2020-01-20T07:38:50Z</dcterms:modified>
</cp:coreProperties>
</file>