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91" r:id="rId3"/>
    <p:sldId id="259" r:id="rId4"/>
    <p:sldId id="261" r:id="rId5"/>
    <p:sldId id="260" r:id="rId6"/>
    <p:sldId id="266" r:id="rId7"/>
    <p:sldId id="292" r:id="rId8"/>
    <p:sldId id="273" r:id="rId9"/>
    <p:sldId id="274" r:id="rId10"/>
    <p:sldId id="277" r:id="rId11"/>
    <p:sldId id="279" r:id="rId12"/>
    <p:sldId id="282" r:id="rId13"/>
    <p:sldId id="285" r:id="rId14"/>
    <p:sldId id="28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F418"/>
    <a:srgbClr val="FF0066"/>
    <a:srgbClr val="FF6600"/>
    <a:srgbClr val="C925AA"/>
    <a:srgbClr val="9845A9"/>
    <a:srgbClr val="CC0099"/>
    <a:srgbClr val="666633"/>
    <a:srgbClr val="CC9900"/>
    <a:srgbClr val="CCCC00"/>
    <a:srgbClr val="0066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99" autoAdjust="0"/>
  </p:normalViewPr>
  <p:slideViewPr>
    <p:cSldViewPr>
      <p:cViewPr>
        <p:scale>
          <a:sx n="75" d="100"/>
          <a:sy n="75" d="100"/>
        </p:scale>
        <p:origin x="-1014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0" y="90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7813EC-31FE-4D22-9376-61D7F7FD8451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57382-53DB-4C7A-AD3E-916CD4C498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E6E5F6-679D-4554-82AD-BF1F708CDB0E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15444E-1E1E-4594-B57F-DC567DD9DF6C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1533-9BDC-4AAE-AD11-812C85CE87B4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2B63-8929-48A2-88EE-84AB6603A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1533-9BDC-4AAE-AD11-812C85CE87B4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2B63-8929-48A2-88EE-84AB6603A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1533-9BDC-4AAE-AD11-812C85CE87B4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2B63-8929-48A2-88EE-84AB6603A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1533-9BDC-4AAE-AD11-812C85CE87B4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2B63-8929-48A2-88EE-84AB6603A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1533-9BDC-4AAE-AD11-812C85CE87B4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2B63-8929-48A2-88EE-84AB6603A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1533-9BDC-4AAE-AD11-812C85CE87B4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2B63-8929-48A2-88EE-84AB6603A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1533-9BDC-4AAE-AD11-812C85CE87B4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2B63-8929-48A2-88EE-84AB6603A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1533-9BDC-4AAE-AD11-812C85CE87B4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2B63-8929-48A2-88EE-84AB6603A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1533-9BDC-4AAE-AD11-812C85CE87B4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2B63-8929-48A2-88EE-84AB6603A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1533-9BDC-4AAE-AD11-812C85CE87B4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2B63-8929-48A2-88EE-84AB6603A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1533-9BDC-4AAE-AD11-812C85CE87B4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E2B63-8929-48A2-88EE-84AB6603A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E1533-9BDC-4AAE-AD11-812C85CE87B4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E2B63-8929-48A2-88EE-84AB6603A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кина Л. П Шабл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4288"/>
            <a:ext cx="9143999" cy="68622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642918"/>
            <a:ext cx="7772400" cy="3214710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rgbClr val="FF0066"/>
                </a:solidFill>
                <a:latin typeface="Monotype Corsiva" pitchFamily="66" charset="0"/>
              </a:rPr>
              <a:t>Презентация</a:t>
            </a:r>
            <a:br>
              <a:rPr lang="ru-RU" sz="6600" dirty="0" smtClean="0">
                <a:solidFill>
                  <a:srgbClr val="FF0066"/>
                </a:solidFill>
                <a:latin typeface="Monotype Corsiva" pitchFamily="66" charset="0"/>
              </a:rPr>
            </a:br>
            <a:r>
              <a:rPr lang="ru-RU" sz="6600" dirty="0" smtClean="0">
                <a:solidFill>
                  <a:srgbClr val="FF0066"/>
                </a:solidFill>
                <a:latin typeface="Monotype Corsiva" pitchFamily="66" charset="0"/>
              </a:rPr>
              <a:t> логопедического кабинета</a:t>
            </a:r>
            <a:endParaRPr lang="ru-RU" sz="6600" dirty="0">
              <a:solidFill>
                <a:srgbClr val="FF0066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4357694"/>
            <a:ext cx="6400800" cy="1752600"/>
          </a:xfrm>
        </p:spPr>
        <p:txBody>
          <a:bodyPr/>
          <a:lstStyle/>
          <a:p>
            <a:r>
              <a:rPr lang="ru-RU" sz="4400" dirty="0" smtClean="0">
                <a:solidFill>
                  <a:srgbClr val="00B0F0"/>
                </a:solidFill>
                <a:latin typeface="Monotype Corsiva" pitchFamily="66" charset="0"/>
              </a:rPr>
              <a:t>Учитель-логопед :</a:t>
            </a:r>
          </a:p>
          <a:p>
            <a:r>
              <a:rPr lang="ru-RU" dirty="0" err="1" smtClean="0">
                <a:solidFill>
                  <a:srgbClr val="00B050"/>
                </a:solidFill>
                <a:latin typeface="Monotype Corsiva" pitchFamily="66" charset="0"/>
              </a:rPr>
              <a:t>Хузина</a:t>
            </a:r>
            <a:r>
              <a:rPr lang="ru-RU" dirty="0" smtClean="0">
                <a:solidFill>
                  <a:srgbClr val="00B050"/>
                </a:solidFill>
                <a:latin typeface="Monotype Corsiva" pitchFamily="66" charset="0"/>
              </a:rPr>
              <a:t> Ольга Михайловна</a:t>
            </a:r>
            <a:endParaRPr lang="en-US" dirty="0" smtClean="0">
              <a:solidFill>
                <a:srgbClr val="00B05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кина Л. П Шабл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" y="-1"/>
            <a:ext cx="9141143" cy="6860145"/>
          </a:xfrm>
          <a:prstGeom prst="rect">
            <a:avLst/>
          </a:prstGeom>
        </p:spPr>
      </p:pic>
      <p:pic>
        <p:nvPicPr>
          <p:cNvPr id="15363" name="Содержимое 3" descr="DSC0048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8820" b="5243"/>
          <a:stretch>
            <a:fillRect/>
          </a:stretch>
        </p:blipFill>
        <p:spPr>
          <a:xfrm>
            <a:off x="0" y="1142984"/>
            <a:ext cx="4249413" cy="30003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Горизонтальный свиток 4"/>
          <p:cNvSpPr/>
          <p:nvPr/>
        </p:nvSpPr>
        <p:spPr>
          <a:xfrm>
            <a:off x="357158" y="0"/>
            <a:ext cx="3714776" cy="1033272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B0F0"/>
                </a:solidFill>
                <a:latin typeface="Comic Sans MS" pitchFamily="66" charset="0"/>
              </a:rPr>
              <a:t>Раздаточный картинный материал</a:t>
            </a:r>
            <a:endParaRPr lang="en-US" sz="1600" dirty="0" smtClean="0">
              <a:solidFill>
                <a:srgbClr val="00B0F0"/>
              </a:solidFill>
              <a:latin typeface="Comic Sans MS" pitchFamily="66" charset="0"/>
            </a:endParaRPr>
          </a:p>
          <a:p>
            <a:pPr algn="ctr"/>
            <a:r>
              <a:rPr lang="ru-RU" sz="1600" dirty="0" smtClean="0">
                <a:solidFill>
                  <a:srgbClr val="00B0F0"/>
                </a:solidFill>
                <a:latin typeface="Comic Sans MS" pitchFamily="66" charset="0"/>
              </a:rPr>
              <a:t> для развития речи</a:t>
            </a:r>
            <a:endParaRPr lang="ru-RU" sz="16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4214810" y="285728"/>
            <a:ext cx="3143271" cy="1033272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B0F0"/>
                </a:solidFill>
                <a:latin typeface="Comic Sans MS" pitchFamily="66" charset="0"/>
              </a:rPr>
              <a:t>Материал для выполнения</a:t>
            </a:r>
            <a:endParaRPr lang="en-US" sz="1600" dirty="0" smtClean="0">
              <a:solidFill>
                <a:srgbClr val="00B0F0"/>
              </a:solidFill>
              <a:latin typeface="Comic Sans MS" pitchFamily="66" charset="0"/>
            </a:endParaRPr>
          </a:p>
          <a:p>
            <a:pPr algn="ctr"/>
            <a:r>
              <a:rPr lang="ru-RU" sz="1600" dirty="0" smtClean="0">
                <a:solidFill>
                  <a:srgbClr val="00B0F0"/>
                </a:solidFill>
                <a:latin typeface="Comic Sans MS" pitchFamily="66" charset="0"/>
              </a:rPr>
              <a:t> домашних заданий</a:t>
            </a:r>
            <a:endParaRPr lang="ru-RU" sz="16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7" name="Содержимое 4" descr="DSC00529.JPG"/>
          <p:cNvPicPr>
            <a:picLocks noChangeAspect="1"/>
          </p:cNvPicPr>
          <p:nvPr/>
        </p:nvPicPr>
        <p:blipFill>
          <a:blip r:embed="rId4" cstate="print"/>
          <a:srcRect l="10715" t="2982" r="2998" b="3893"/>
          <a:stretch>
            <a:fillRect/>
          </a:stretch>
        </p:blipFill>
        <p:spPr>
          <a:xfrm>
            <a:off x="2214546" y="3714752"/>
            <a:ext cx="4643438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5" descr="DSC00534.JPG"/>
          <p:cNvPicPr>
            <a:picLocks noChangeAspect="1"/>
          </p:cNvPicPr>
          <p:nvPr/>
        </p:nvPicPr>
        <p:blipFill>
          <a:blip r:embed="rId5" cstate="print"/>
          <a:srcRect l="6958" t="3328" r="6367"/>
          <a:stretch>
            <a:fillRect/>
          </a:stretch>
        </p:blipFill>
        <p:spPr>
          <a:xfrm>
            <a:off x="4071934" y="1142984"/>
            <a:ext cx="4071966" cy="31825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кина Л. П. Шаблон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2144"/>
            <a:ext cx="9141142" cy="6860144"/>
          </a:xfrm>
          <a:prstGeom prst="rect">
            <a:avLst/>
          </a:prstGeom>
        </p:spPr>
      </p:pic>
      <p:pic>
        <p:nvPicPr>
          <p:cNvPr id="17411" name="Содержимое 4" descr="DSC00485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t="17479"/>
          <a:stretch>
            <a:fillRect/>
          </a:stretch>
        </p:blipFill>
        <p:spPr>
          <a:xfrm>
            <a:off x="285720" y="785794"/>
            <a:ext cx="4618037" cy="31337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2" name="Содержимое 5" descr="DSC00518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l="7208" t="1402" r="2296"/>
          <a:stretch>
            <a:fillRect/>
          </a:stretch>
        </p:blipFill>
        <p:spPr>
          <a:xfrm>
            <a:off x="0" y="3571876"/>
            <a:ext cx="3857620" cy="3286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3" name="Рисунок 6" descr="DSC00568.JPG"/>
          <p:cNvPicPr>
            <a:picLocks noChangeAspect="1"/>
          </p:cNvPicPr>
          <p:nvPr/>
        </p:nvPicPr>
        <p:blipFill>
          <a:blip r:embed="rId5" cstate="print"/>
          <a:srcRect l="6944" t="13541" r="5556"/>
          <a:stretch>
            <a:fillRect/>
          </a:stretch>
        </p:blipFill>
        <p:spPr bwMode="auto">
          <a:xfrm>
            <a:off x="1500166" y="2000240"/>
            <a:ext cx="2214563" cy="29178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Горизонтальный свиток 7"/>
          <p:cNvSpPr/>
          <p:nvPr/>
        </p:nvSpPr>
        <p:spPr>
          <a:xfrm>
            <a:off x="285720" y="0"/>
            <a:ext cx="2857520" cy="1033272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B0F0"/>
                </a:solidFill>
                <a:latin typeface="Comic Sans MS" pitchFamily="66" charset="0"/>
              </a:rPr>
              <a:t>Дифференциация звуков</a:t>
            </a:r>
            <a:endParaRPr lang="ru-RU" sz="16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3286116" y="142852"/>
            <a:ext cx="3786214" cy="1033272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B0F0"/>
                </a:solidFill>
                <a:latin typeface="Comic Sans MS" pitchFamily="66" charset="0"/>
              </a:rPr>
              <a:t>Развитие лексико-грамматической стороны речи</a:t>
            </a:r>
            <a:endParaRPr lang="ru-RU" sz="16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9" name="Содержимое 5" descr="DSC00472.JPG"/>
          <p:cNvPicPr>
            <a:picLocks noChangeAspect="1"/>
          </p:cNvPicPr>
          <p:nvPr/>
        </p:nvPicPr>
        <p:blipFill>
          <a:blip r:embed="rId6" cstate="print"/>
          <a:srcRect t="15271" r="38206" b="7050"/>
          <a:stretch>
            <a:fillRect/>
          </a:stretch>
        </p:blipFill>
        <p:spPr>
          <a:xfrm>
            <a:off x="4643438" y="857232"/>
            <a:ext cx="3429000" cy="32337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8" descr="DSC00547.JPG"/>
          <p:cNvPicPr>
            <a:picLocks noChangeAspect="1"/>
          </p:cNvPicPr>
          <p:nvPr/>
        </p:nvPicPr>
        <p:blipFill>
          <a:blip r:embed="rId7" cstate="print"/>
          <a:srcRect l="4597" t="19836" b="4691"/>
          <a:stretch>
            <a:fillRect/>
          </a:stretch>
        </p:blipFill>
        <p:spPr>
          <a:xfrm>
            <a:off x="3857620" y="3970337"/>
            <a:ext cx="5286380" cy="2887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кина Л. П. Шаблон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4"/>
            <a:ext cx="9141142" cy="6860144"/>
          </a:xfrm>
          <a:prstGeom prst="rect">
            <a:avLst/>
          </a:prstGeom>
        </p:spPr>
      </p:pic>
      <p:sp>
        <p:nvSpPr>
          <p:cNvPr id="7" name="Горизонтальный свиток 6"/>
          <p:cNvSpPr/>
          <p:nvPr/>
        </p:nvSpPr>
        <p:spPr>
          <a:xfrm>
            <a:off x="285720" y="142852"/>
            <a:ext cx="3000396" cy="1033272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B0F0"/>
                </a:solidFill>
                <a:latin typeface="Comic Sans MS" pitchFamily="66" charset="0"/>
              </a:rPr>
              <a:t>Игры для развития психических процессов</a:t>
            </a:r>
            <a:endParaRPr lang="ru-RU" sz="16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9" name="Рисунок 4" descr="DSC00526.JPG"/>
          <p:cNvPicPr>
            <a:picLocks noChangeAspect="1"/>
          </p:cNvPicPr>
          <p:nvPr/>
        </p:nvPicPr>
        <p:blipFill>
          <a:blip r:embed="rId3" cstate="print"/>
          <a:srcRect l="4688" r="3125"/>
          <a:stretch>
            <a:fillRect/>
          </a:stretch>
        </p:blipFill>
        <p:spPr bwMode="auto">
          <a:xfrm>
            <a:off x="0" y="1285860"/>
            <a:ext cx="3500430" cy="5572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Горизонтальный свиток 7"/>
          <p:cNvSpPr/>
          <p:nvPr/>
        </p:nvSpPr>
        <p:spPr>
          <a:xfrm>
            <a:off x="3571868" y="285728"/>
            <a:ext cx="3786214" cy="1033272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F0066"/>
                </a:solidFill>
                <a:latin typeface="Comic Sans MS" pitchFamily="66" charset="0"/>
              </a:rPr>
              <a:t>Игры для развития мелкой моторики и воздушной струи</a:t>
            </a:r>
            <a:endParaRPr lang="ru-RU" sz="1600" dirty="0">
              <a:solidFill>
                <a:srgbClr val="FF0066"/>
              </a:solidFill>
            </a:endParaRPr>
          </a:p>
        </p:txBody>
      </p:sp>
      <p:pic>
        <p:nvPicPr>
          <p:cNvPr id="12" name="Содержимое 6" descr="DSC00570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rcRect l="7076" t="18867" r="11555" b="12735"/>
          <a:stretch>
            <a:fillRect/>
          </a:stretch>
        </p:blipFill>
        <p:spPr>
          <a:xfrm>
            <a:off x="3643306" y="1428736"/>
            <a:ext cx="2328850" cy="25467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Содержимое 7" descr="DSC00583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rcRect l="10495" t="8044" r="8136"/>
          <a:stretch>
            <a:fillRect/>
          </a:stretch>
        </p:blipFill>
        <p:spPr>
          <a:xfrm>
            <a:off x="6020586" y="1785926"/>
            <a:ext cx="3123414" cy="2612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8" descr="DSC00585.JPG"/>
          <p:cNvPicPr>
            <a:picLocks noChangeAspect="1"/>
          </p:cNvPicPr>
          <p:nvPr/>
        </p:nvPicPr>
        <p:blipFill>
          <a:blip r:embed="rId6" cstate="print"/>
          <a:srcRect l="14285" t="9525" r="10715"/>
          <a:stretch>
            <a:fillRect/>
          </a:stretch>
        </p:blipFill>
        <p:spPr bwMode="auto">
          <a:xfrm>
            <a:off x="4071934" y="3714752"/>
            <a:ext cx="3143250" cy="28432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кина Л. П. Шаблон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4"/>
            <a:ext cx="9143999" cy="6862288"/>
          </a:xfrm>
          <a:prstGeom prst="rect">
            <a:avLst/>
          </a:prstGeom>
        </p:spPr>
      </p:pic>
      <p:pic>
        <p:nvPicPr>
          <p:cNvPr id="24579" name="Содержимое 5" descr="DSC0056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r="10715"/>
          <a:stretch>
            <a:fillRect/>
          </a:stretch>
        </p:blipFill>
        <p:spPr>
          <a:xfrm>
            <a:off x="1643042" y="3357562"/>
            <a:ext cx="3252787" cy="35004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0" name="Рисунок 6" descr="DSC00504.JPG"/>
          <p:cNvPicPr>
            <a:picLocks noChangeAspect="1"/>
          </p:cNvPicPr>
          <p:nvPr/>
        </p:nvPicPr>
        <p:blipFill>
          <a:blip r:embed="rId4" cstate="print"/>
          <a:srcRect l="10715"/>
          <a:stretch>
            <a:fillRect/>
          </a:stretch>
        </p:blipFill>
        <p:spPr bwMode="auto">
          <a:xfrm>
            <a:off x="0" y="1785926"/>
            <a:ext cx="3571875" cy="30003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1" name="Содержимое 4" descr="DSC00507.JPG"/>
          <p:cNvPicPr>
            <a:picLocks noGrp="1" noChangeAspect="1"/>
          </p:cNvPicPr>
          <p:nvPr>
            <p:ph sz="half" idx="1"/>
          </p:nvPr>
        </p:nvPicPr>
        <p:blipFill>
          <a:blip r:embed="rId5" cstate="print"/>
          <a:srcRect l="9904" r="8727"/>
          <a:stretch>
            <a:fillRect/>
          </a:stretch>
        </p:blipFill>
        <p:spPr>
          <a:xfrm>
            <a:off x="1214414" y="571480"/>
            <a:ext cx="3500439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Горизонтальный свиток 6"/>
          <p:cNvSpPr/>
          <p:nvPr/>
        </p:nvSpPr>
        <p:spPr>
          <a:xfrm>
            <a:off x="285720" y="357166"/>
            <a:ext cx="3214710" cy="1033272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B0F0"/>
                </a:solidFill>
                <a:latin typeface="Comic Sans MS" pitchFamily="66" charset="0"/>
              </a:rPr>
              <a:t>Консультации логопеда о речевом развитии</a:t>
            </a:r>
            <a:endParaRPr lang="ru-RU" sz="16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4000496" y="0"/>
            <a:ext cx="3571900" cy="1033272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B0F0"/>
                </a:solidFill>
                <a:latin typeface="Comic Sans MS" pitchFamily="66" charset="0"/>
              </a:rPr>
              <a:t>Литература для самостоятельной работы родителей с детьми</a:t>
            </a:r>
            <a:endParaRPr lang="ru-RU" sz="16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9" name="Содержимое 4" descr="DSC00481.JPG"/>
          <p:cNvPicPr>
            <a:picLocks noChangeAspect="1"/>
          </p:cNvPicPr>
          <p:nvPr/>
        </p:nvPicPr>
        <p:blipFill>
          <a:blip r:embed="rId6" cstate="print"/>
          <a:srcRect l="6506" t="12453" r="13522" b="10207"/>
          <a:stretch>
            <a:fillRect/>
          </a:stretch>
        </p:blipFill>
        <p:spPr>
          <a:xfrm>
            <a:off x="4500563" y="928671"/>
            <a:ext cx="2000264" cy="2579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6" descr="DSC00521.JPG"/>
          <p:cNvPicPr>
            <a:picLocks noChangeAspect="1"/>
          </p:cNvPicPr>
          <p:nvPr/>
        </p:nvPicPr>
        <p:blipFill>
          <a:blip r:embed="rId7" cstate="print"/>
          <a:srcRect l="4233" t="4762" r="4761"/>
          <a:stretch>
            <a:fillRect/>
          </a:stretch>
        </p:blipFill>
        <p:spPr bwMode="auto">
          <a:xfrm>
            <a:off x="4429124" y="3767933"/>
            <a:ext cx="2214591" cy="3090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5" descr="DSC00501.JPG"/>
          <p:cNvPicPr>
            <a:picLocks noChangeAspect="1"/>
          </p:cNvPicPr>
          <p:nvPr/>
        </p:nvPicPr>
        <p:blipFill>
          <a:blip r:embed="rId8" cstate="print"/>
          <a:srcRect l="5104" t="10873" r="4401" b="3893"/>
          <a:stretch>
            <a:fillRect/>
          </a:stretch>
        </p:blipFill>
        <p:spPr>
          <a:xfrm>
            <a:off x="6215063" y="1643050"/>
            <a:ext cx="2928937" cy="5214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Фокина Л. П Шабл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2144"/>
            <a:ext cx="9141142" cy="68601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000108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0066"/>
                </a:solidFill>
                <a:latin typeface="Monotype Corsiva" pitchFamily="66" charset="0"/>
              </a:rPr>
              <a:t>Добро пожаловать!</a:t>
            </a:r>
            <a:endParaRPr lang="ru-RU" sz="6000" dirty="0">
              <a:solidFill>
                <a:srgbClr val="FF0066"/>
              </a:solidFill>
              <a:latin typeface="Monotype Corsiva" pitchFamily="66" charset="0"/>
            </a:endParaRPr>
          </a:p>
        </p:txBody>
      </p:sp>
      <p:pic>
        <p:nvPicPr>
          <p:cNvPr id="2050" name="Picture 2" descr="C:\Documents and Settings\User\Рабочий стол\на сайт\p24_bezyimyannyi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2214554"/>
            <a:ext cx="5143536" cy="33486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кина Л. П. Шаблон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" y="-1"/>
            <a:ext cx="9141143" cy="6860145"/>
          </a:xfrm>
          <a:prstGeom prst="rect">
            <a:avLst/>
          </a:prstGeom>
        </p:spPr>
      </p:pic>
      <p:pic>
        <p:nvPicPr>
          <p:cNvPr id="4" name="Содержимое 3" descr="Фокина Л. П. Шаблон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8285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215238" cy="1714512"/>
          </a:xfr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dirty="0" smtClean="0">
                <a:solidFill>
                  <a:srgbClr val="FF0066"/>
                </a:solidFill>
                <a:latin typeface="Monotype Corsiva" pitchFamily="66" charset="0"/>
              </a:rPr>
              <a:t>Цель деятельности </a:t>
            </a:r>
            <a:br>
              <a:rPr lang="ru-RU" dirty="0" smtClean="0">
                <a:solidFill>
                  <a:srgbClr val="FF0066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FF0066"/>
                </a:solidFill>
                <a:latin typeface="Monotype Corsiva" pitchFamily="66" charset="0"/>
              </a:rPr>
              <a:t>логопедического кабинета:</a:t>
            </a:r>
            <a:endParaRPr lang="ru-RU" dirty="0">
              <a:solidFill>
                <a:srgbClr val="FF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71604" y="1714489"/>
            <a:ext cx="6072230" cy="328614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666633"/>
                </a:solidFill>
                <a:latin typeface="Monotype Corsiva" pitchFamily="66" charset="0"/>
              </a:rPr>
              <a:t> </a:t>
            </a:r>
            <a: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  <a:t>создание рациональных условий для коррекционного обучения дошкольников   с </a:t>
            </a:r>
          </a:p>
          <a:p>
            <a:pPr algn="ctr">
              <a:buNone/>
            </a:pPr>
            <a: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  <a:t> недостатками в развитии устной речи</a:t>
            </a:r>
            <a:endParaRPr lang="ru-RU" sz="4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Фокина Л. П. Шаблон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4288"/>
            <a:ext cx="9143999" cy="6862288"/>
          </a:xfrm>
          <a:prstGeom prst="rect">
            <a:avLst/>
          </a:prstGeom>
        </p:spPr>
      </p:pic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0" y="-214338"/>
            <a:ext cx="8758808" cy="1428760"/>
          </a:xfrm>
        </p:spPr>
        <p:txBody>
          <a:bodyPr>
            <a:normAutofit fontScale="90000"/>
          </a:bodyPr>
          <a:lstStyle/>
          <a:p>
            <a:pPr marL="484632" indent="0" algn="l" eaLnBrk="1" fontAlgn="auto" hangingPunct="1">
              <a:spcAft>
                <a:spcPts val="0"/>
              </a:spcAft>
              <a:defRPr/>
            </a:pPr>
            <a:r>
              <a:rPr lang="ru-RU" sz="4400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4400" b="1" i="1" dirty="0" smtClean="0">
                <a:solidFill>
                  <a:schemeClr val="accent1"/>
                </a:solidFill>
              </a:rPr>
              <a:t/>
            </a:r>
            <a:br>
              <a:rPr lang="ru-RU" sz="4400" b="1" i="1" dirty="0" smtClean="0">
                <a:solidFill>
                  <a:schemeClr val="accent1"/>
                </a:solidFill>
              </a:rPr>
            </a:br>
            <a:r>
              <a:rPr lang="ru-RU" sz="44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               </a:t>
            </a:r>
            <a:r>
              <a:rPr lang="ru-RU" sz="4400" dirty="0" smtClean="0">
                <a:solidFill>
                  <a:srgbClr val="00B050"/>
                </a:solidFill>
                <a:latin typeface="Monotype Corsiva" pitchFamily="66" charset="0"/>
              </a:rPr>
              <a:t>Основные задачи:  </a:t>
            </a:r>
            <a:r>
              <a:rPr lang="ru-RU" sz="4400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ru-RU" dirty="0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85720" y="1285860"/>
            <a:ext cx="2232025" cy="271464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Раннее выявление, своевременное предупреждение   и преодоление недостатков в речевом развитии дошкольников</a:t>
            </a:r>
            <a:endParaRPr lang="ru-RU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643174" y="2285992"/>
            <a:ext cx="2786082" cy="314327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2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endParaRPr lang="ru-RU" sz="2200" b="1" i="1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b="1" i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5572132" y="1428736"/>
            <a:ext cx="2643206" cy="328614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200" b="1" i="1" dirty="0">
              <a:solidFill>
                <a:schemeClr val="accent1"/>
              </a:solidFill>
            </a:endParaRPr>
          </a:p>
          <a:p>
            <a:pPr algn="ctr">
              <a:defRPr/>
            </a:pPr>
            <a:endParaRPr lang="ru-RU" sz="2200" b="1" i="1" dirty="0">
              <a:solidFill>
                <a:schemeClr val="accent1"/>
              </a:solidFill>
            </a:endParaRPr>
          </a:p>
          <a:p>
            <a:pPr algn="ctr">
              <a:defRPr/>
            </a:pPr>
            <a:endParaRPr lang="ru-RU" b="1" i="1" dirty="0">
              <a:solidFill>
                <a:schemeClr val="accent1"/>
              </a:solidFill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 rot="10800000" flipV="1">
            <a:off x="2571736" y="1428736"/>
            <a:ext cx="500066" cy="43816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rot="16200000" flipH="1">
            <a:off x="3625052" y="1732742"/>
            <a:ext cx="750889" cy="1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4929190" y="1285860"/>
            <a:ext cx="642942" cy="14287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2714612" y="2285992"/>
            <a:ext cx="27146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Пропаганда логопедических знаний среди работников дошкольного учреждения, вовлечение воспитателей в процесс формирования нормированной речи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72132" y="1428736"/>
            <a:ext cx="27146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Пропаганда логопедических знаний среди работников дошкольного учреждения, вовлечение воспитателей в процесс формирования нормированной речи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кина Л. П. Шаблон 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" y="-1"/>
            <a:ext cx="9141143" cy="6860145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5357818" y="1928802"/>
            <a:ext cx="3000396" cy="2000264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cs typeface="Arial" pitchFamily="34" charset="0"/>
              </a:rPr>
              <a:t>РАБОЧАЯ ЗОНА ЛОГОПЕДА</a:t>
            </a:r>
          </a:p>
        </p:txBody>
      </p:sp>
      <p:sp>
        <p:nvSpPr>
          <p:cNvPr id="8" name="Овальная выноска 7"/>
          <p:cNvSpPr/>
          <p:nvPr/>
        </p:nvSpPr>
        <p:spPr>
          <a:xfrm rot="564816">
            <a:off x="4165302" y="663823"/>
            <a:ext cx="2111021" cy="1315510"/>
          </a:xfrm>
          <a:prstGeom prst="wedgeEllipseCallou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66" charset="0"/>
                <a:cs typeface="Arial" pitchFamily="34" charset="0"/>
              </a:rPr>
              <a:t>ИГРОВАЯ ЗОНА</a:t>
            </a:r>
          </a:p>
          <a:p>
            <a:pPr algn="ctr"/>
            <a:endParaRPr lang="ru-RU" dirty="0"/>
          </a:p>
        </p:txBody>
      </p:sp>
      <p:sp>
        <p:nvSpPr>
          <p:cNvPr id="9" name="Овальная выноска 8"/>
          <p:cNvSpPr/>
          <p:nvPr/>
        </p:nvSpPr>
        <p:spPr>
          <a:xfrm rot="9468285" flipV="1">
            <a:off x="1210377" y="512150"/>
            <a:ext cx="3064128" cy="1797855"/>
          </a:xfrm>
          <a:prstGeom prst="wedgeEllipseCallout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Comic Sans MS" pitchFamily="66" charset="0"/>
                <a:cs typeface="Arial" pitchFamily="34" charset="0"/>
              </a:rPr>
              <a:t>УЧЕБНО-ДИДАКТИЧЕСКИЙ МАТЕРИАЛ</a:t>
            </a:r>
          </a:p>
          <a:p>
            <a:pPr algn="ctr"/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 rot="20679907">
            <a:off x="210359" y="2307583"/>
            <a:ext cx="3571710" cy="2071702"/>
          </a:xfrm>
          <a:prstGeom prst="ellipse">
            <a:avLst/>
          </a:prstGeom>
          <a:solidFill>
            <a:srgbClr val="CC0099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Comic Sans MS" pitchFamily="66" charset="0"/>
                <a:cs typeface="Arial" pitchFamily="34" charset="0"/>
              </a:rPr>
              <a:t>ИНФОРМАЦИОННО-МЕТОДИЧЕСКАЯ БАЗА</a:t>
            </a:r>
          </a:p>
        </p:txBody>
      </p:sp>
      <p:sp>
        <p:nvSpPr>
          <p:cNvPr id="12" name="Овал 11"/>
          <p:cNvSpPr/>
          <p:nvPr/>
        </p:nvSpPr>
        <p:spPr>
          <a:xfrm>
            <a:off x="3714744" y="3214686"/>
            <a:ext cx="2143140" cy="2214578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УЧЕБНАЯ ЗОНА</a:t>
            </a:r>
          </a:p>
        </p:txBody>
      </p:sp>
      <p:sp>
        <p:nvSpPr>
          <p:cNvPr id="13" name="Овал 12"/>
          <p:cNvSpPr/>
          <p:nvPr/>
        </p:nvSpPr>
        <p:spPr>
          <a:xfrm>
            <a:off x="3214678" y="1571612"/>
            <a:ext cx="2357454" cy="192882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КАБИНЕТ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ЛОГОПЕДА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Диагональная полоса 13"/>
          <p:cNvSpPr/>
          <p:nvPr/>
        </p:nvSpPr>
        <p:spPr>
          <a:xfrm rot="10976273">
            <a:off x="3075048" y="3298845"/>
            <a:ext cx="571504" cy="2928958"/>
          </a:xfrm>
          <a:prstGeom prst="diagStripe">
            <a:avLst/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Капля 9"/>
          <p:cNvSpPr/>
          <p:nvPr/>
        </p:nvSpPr>
        <p:spPr>
          <a:xfrm flipH="1">
            <a:off x="2000232" y="5072074"/>
            <a:ext cx="1071570" cy="1414466"/>
          </a:xfrm>
          <a:prstGeom prst="teardrop">
            <a:avLst/>
          </a:prstGeom>
          <a:solidFill>
            <a:srgbClr val="18F41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Капля 14"/>
          <p:cNvSpPr/>
          <p:nvPr/>
        </p:nvSpPr>
        <p:spPr>
          <a:xfrm rot="4215149" flipH="1">
            <a:off x="3025496" y="5108073"/>
            <a:ext cx="1071570" cy="1414466"/>
          </a:xfrm>
          <a:prstGeom prst="teardrop">
            <a:avLst/>
          </a:prstGeom>
          <a:solidFill>
            <a:srgbClr val="18F41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кина Л. П. Шаблон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" y="-1"/>
            <a:ext cx="9141143" cy="686014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28860" y="285728"/>
            <a:ext cx="4686304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br>
              <a:rPr lang="ru-RU" dirty="0" smtClean="0">
                <a:solidFill>
                  <a:srgbClr val="00B050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FF00FF"/>
                </a:solidFill>
                <a:latin typeface="Monotype Corsiva" pitchFamily="66" charset="0"/>
              </a:rPr>
              <a:t>учителя-логопеда</a:t>
            </a:r>
            <a:endParaRPr lang="ru-RU" dirty="0">
              <a:solidFill>
                <a:srgbClr val="FF00FF"/>
              </a:solidFill>
              <a:latin typeface="Monotype Corsiva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525963"/>
          </a:xfrm>
        </p:spPr>
        <p:txBody>
          <a:bodyPr/>
          <a:lstStyle/>
          <a:p>
            <a:r>
              <a:rPr lang="ru-RU" sz="2800" dirty="0" smtClean="0">
                <a:solidFill>
                  <a:srgbClr val="CC0099"/>
                </a:solidFill>
              </a:rPr>
              <a:t>Рабочий стол</a:t>
            </a:r>
          </a:p>
          <a:p>
            <a:r>
              <a:rPr lang="ru-RU" sz="2800" dirty="0" smtClean="0">
                <a:solidFill>
                  <a:srgbClr val="CC0099"/>
                </a:solidFill>
              </a:rPr>
              <a:t>Документация </a:t>
            </a:r>
          </a:p>
          <a:p>
            <a:r>
              <a:rPr lang="ru-RU" sz="2800" dirty="0" smtClean="0">
                <a:solidFill>
                  <a:srgbClr val="CC0099"/>
                </a:solidFill>
              </a:rPr>
              <a:t>Компьютер</a:t>
            </a:r>
          </a:p>
          <a:p>
            <a:r>
              <a:rPr lang="ru-RU" sz="2800" dirty="0" smtClean="0">
                <a:solidFill>
                  <a:srgbClr val="CC0099"/>
                </a:solidFill>
              </a:rPr>
              <a:t>Принтер</a:t>
            </a:r>
          </a:p>
          <a:p>
            <a:r>
              <a:rPr lang="ru-RU" sz="2800" dirty="0" smtClean="0">
                <a:solidFill>
                  <a:srgbClr val="CC0099"/>
                </a:solidFill>
              </a:rPr>
              <a:t>Колонки</a:t>
            </a:r>
          </a:p>
          <a:p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214282" y="214290"/>
            <a:ext cx="2714644" cy="142876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6600"/>
                </a:solidFill>
                <a:latin typeface="Comic Sans MS" pitchFamily="66" charset="0"/>
              </a:rPr>
              <a:t>РАБОЧАЯ ЗОНА</a:t>
            </a:r>
            <a:endParaRPr lang="ru-RU" sz="2800" dirty="0">
              <a:solidFill>
                <a:srgbClr val="FF6600"/>
              </a:solidFill>
              <a:latin typeface="Comic Sans MS" pitchFamily="66" charset="0"/>
            </a:endParaRPr>
          </a:p>
        </p:txBody>
      </p:sp>
      <p:pic>
        <p:nvPicPr>
          <p:cNvPr id="1026" name="Picture 2" descr="F:\Documents and Settings\User\Рабочий стол\презентация кабинета фото\SAM_32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1785926"/>
            <a:ext cx="4429156" cy="335758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кина Л. П. Шаблон 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4"/>
            <a:ext cx="9143999" cy="6862288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85720" y="1857364"/>
            <a:ext cx="3000396" cy="4786346"/>
          </a:xfr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80000" indent="-36000">
              <a:spcBef>
                <a:spcPts val="0"/>
              </a:spcBef>
            </a:pPr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</a:rPr>
              <a:t>2 комплекта «учебный стол – стул»;</a:t>
            </a:r>
          </a:p>
          <a:p>
            <a:pPr marL="180000" indent="-36000">
              <a:spcBef>
                <a:spcPts val="0"/>
              </a:spcBef>
            </a:pPr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</a:rPr>
              <a:t>Мольберт с 2 рабочими поверхностями (магнит– маркер);</a:t>
            </a:r>
          </a:p>
          <a:p>
            <a:pPr marL="180000" indent="-36000">
              <a:spcBef>
                <a:spcPts val="0"/>
              </a:spcBef>
            </a:pPr>
            <a:r>
              <a:rPr lang="ru-RU" sz="2400" dirty="0">
                <a:solidFill>
                  <a:srgbClr val="0070C0"/>
                </a:solidFill>
                <a:latin typeface="Comic Sans MS" pitchFamily="66" charset="0"/>
              </a:rPr>
              <a:t>З</a:t>
            </a:r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</a:rPr>
              <a:t>еркало для индивидуальной работы;</a:t>
            </a:r>
          </a:p>
          <a:p>
            <a:pPr marL="180000" indent="-36000">
              <a:spcBef>
                <a:spcPts val="0"/>
              </a:spcBef>
            </a:pPr>
            <a:r>
              <a:rPr lang="ru-RU" sz="2400" dirty="0" smtClean="0">
                <a:solidFill>
                  <a:srgbClr val="0070C0"/>
                </a:solidFill>
                <a:latin typeface="Comic Sans MS" pitchFamily="66" charset="0"/>
              </a:rPr>
              <a:t>Индивидуальные зеркала.</a:t>
            </a:r>
          </a:p>
          <a:p>
            <a:pPr algn="ctr"/>
            <a:endParaRPr lang="ru-RU" sz="1800" dirty="0"/>
          </a:p>
        </p:txBody>
      </p:sp>
      <p:sp>
        <p:nvSpPr>
          <p:cNvPr id="5" name="Овал 4"/>
          <p:cNvSpPr/>
          <p:nvPr/>
        </p:nvSpPr>
        <p:spPr>
          <a:xfrm>
            <a:off x="214282" y="214290"/>
            <a:ext cx="2714644" cy="142876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УЧЕБНАЯ ЗОНА</a:t>
            </a:r>
            <a:endParaRPr lang="ru-RU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571612"/>
            <a:ext cx="5572164" cy="5286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кина Л. П. Шаблон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" y="0"/>
            <a:ext cx="9138285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</a:t>
            </a:r>
            <a:endParaRPr lang="ru-RU" sz="3600" dirty="0">
              <a:solidFill>
                <a:srgbClr val="666633"/>
              </a:solidFill>
              <a:latin typeface="Monotype Corsiva" pitchFamily="66" charset="0"/>
            </a:endParaRPr>
          </a:p>
        </p:txBody>
      </p:sp>
      <p:pic>
        <p:nvPicPr>
          <p:cNvPr id="3074" name="Picture 2" descr="F:\Documents and Settings\User\Рабочий стол\презентация кабинета фото\SAM_32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591431" y="1088393"/>
            <a:ext cx="5277667" cy="5020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71858" cy="1797040"/>
          </a:xfrm>
          <a:prstGeom prst="ellipse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1800" dirty="0" smtClean="0">
                <a:solidFill>
                  <a:srgbClr val="FFFF00"/>
                </a:solidFill>
                <a:latin typeface="Comic Sans MS" pitchFamily="66" charset="0"/>
              </a:rPr>
              <a:t>ИНФОРМАЦИОННО-МЕТОДИЧЕСКАЯ БАЗА</a:t>
            </a:r>
            <a:endParaRPr lang="ru-RU" sz="18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кина Л. П. Шаблон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" y="-1"/>
            <a:ext cx="9141143" cy="68601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285728"/>
            <a:ext cx="3000396" cy="144016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 </a:t>
            </a:r>
            <a:r>
              <a:rPr lang="ru-RU" sz="2700" dirty="0" smtClean="0">
                <a:solidFill>
                  <a:srgbClr val="CC00CC"/>
                </a:solidFill>
                <a:latin typeface="Monotype Corsiva" pitchFamily="66" charset="0"/>
              </a:rPr>
              <a:t>Чёткая организация</a:t>
            </a:r>
            <a:br>
              <a:rPr lang="ru-RU" sz="2700" dirty="0" smtClean="0">
                <a:solidFill>
                  <a:srgbClr val="CC00CC"/>
                </a:solidFill>
                <a:latin typeface="Monotype Corsiva" pitchFamily="66" charset="0"/>
              </a:rPr>
            </a:br>
            <a:r>
              <a:rPr lang="ru-RU" sz="2700" dirty="0" smtClean="0">
                <a:solidFill>
                  <a:srgbClr val="CC00CC"/>
                </a:solidFill>
                <a:latin typeface="Monotype Corsiva" pitchFamily="66" charset="0"/>
              </a:rPr>
              <a:t>коррекционно-развивающего    процесса,</a:t>
            </a:r>
            <a:endParaRPr lang="ru-RU" sz="2700" dirty="0">
              <a:solidFill>
                <a:srgbClr val="CC00CC"/>
              </a:solidFill>
              <a:latin typeface="Monotype Corsiva" pitchFamily="66" charset="0"/>
            </a:endParaRPr>
          </a:p>
        </p:txBody>
      </p:sp>
      <p:sp>
        <p:nvSpPr>
          <p:cNvPr id="13316" name="Содержимое 3"/>
          <p:cNvSpPr>
            <a:spLocks noGrp="1"/>
          </p:cNvSpPr>
          <p:nvPr>
            <p:ph idx="1"/>
          </p:nvPr>
        </p:nvSpPr>
        <p:spPr>
          <a:xfrm>
            <a:off x="0" y="2071678"/>
            <a:ext cx="4714875" cy="3951296"/>
          </a:xfrm>
        </p:spPr>
        <p:txBody>
          <a:bodyPr>
            <a:normAutofit fontScale="92500" lnSpcReduction="10000"/>
          </a:bodyPr>
          <a:lstStyle/>
          <a:p>
            <a:pPr>
              <a:buFont typeface="Wingdings 2" pitchFamily="18" charset="2"/>
              <a:buNone/>
            </a:pPr>
            <a:r>
              <a:rPr lang="ru-RU" sz="2400" dirty="0" smtClean="0"/>
              <a:t>      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требует  применения  огромного количества разнообразного  </a:t>
            </a:r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</a:rPr>
              <a:t>наглядно- дидактического материала,   систематизированного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</a:p>
          <a:p>
            <a:pPr>
              <a:buFont typeface="Wingdings 2" pitchFamily="18" charset="2"/>
              <a:buNone/>
            </a:pPr>
            <a:r>
              <a:rPr lang="ru-RU" sz="2000" dirty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     </a:t>
            </a:r>
            <a:r>
              <a:rPr lang="ru-RU" sz="2000" dirty="0" smtClean="0">
                <a:solidFill>
                  <a:srgbClr val="00B050"/>
                </a:solidFill>
                <a:latin typeface="Comic Sans MS" pitchFamily="66" charset="0"/>
              </a:rPr>
              <a:t>с учётом:    -речевого нарушения;</a:t>
            </a:r>
          </a:p>
          <a:p>
            <a:pPr>
              <a:buFont typeface="Wingdings 2" pitchFamily="18" charset="2"/>
              <a:buNone/>
            </a:pPr>
            <a:r>
              <a:rPr lang="ru-RU" sz="2000" dirty="0" smtClean="0">
                <a:solidFill>
                  <a:srgbClr val="00B050"/>
                </a:solidFill>
                <a:latin typeface="Comic Sans MS" pitchFamily="66" charset="0"/>
              </a:rPr>
              <a:t>                           -</a:t>
            </a:r>
            <a:r>
              <a:rPr lang="ru-RU" sz="2000" dirty="0" err="1" smtClean="0">
                <a:solidFill>
                  <a:srgbClr val="00B050"/>
                </a:solidFill>
                <a:latin typeface="Comic Sans MS" pitchFamily="66" charset="0"/>
              </a:rPr>
              <a:t>поэтапности</a:t>
            </a:r>
            <a:r>
              <a:rPr lang="ru-RU" sz="2000" dirty="0" smtClean="0">
                <a:solidFill>
                  <a:srgbClr val="00B050"/>
                </a:solidFill>
                <a:latin typeface="Comic Sans MS" pitchFamily="66" charset="0"/>
              </a:rPr>
              <a:t> работы; </a:t>
            </a:r>
          </a:p>
          <a:p>
            <a:pPr>
              <a:buFont typeface="Wingdings 2" pitchFamily="18" charset="2"/>
              <a:buNone/>
            </a:pPr>
            <a:r>
              <a:rPr lang="ru-RU" sz="2000" dirty="0" smtClean="0">
                <a:solidFill>
                  <a:srgbClr val="00B050"/>
                </a:solidFill>
                <a:latin typeface="Comic Sans MS" pitchFamily="66" charset="0"/>
              </a:rPr>
              <a:t>                           -возраста</a:t>
            </a:r>
            <a:r>
              <a:rPr lang="en-US" sz="20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ru-RU" sz="1700" dirty="0" smtClean="0">
                <a:solidFill>
                  <a:srgbClr val="00B050"/>
                </a:solidFill>
                <a:latin typeface="Comic Sans MS" pitchFamily="66" charset="0"/>
              </a:rPr>
              <a:t>обучающихся </a:t>
            </a:r>
            <a:r>
              <a:rPr lang="ru-RU" sz="2000" dirty="0" smtClean="0">
                <a:solidFill>
                  <a:srgbClr val="00B050"/>
                </a:solidFill>
                <a:latin typeface="Comic Sans MS" pitchFamily="66" charset="0"/>
              </a:rPr>
              <a:t>.                                                                  </a:t>
            </a:r>
          </a:p>
          <a:p>
            <a:pPr algn="ctr">
              <a:buFont typeface="Wingdings 2" pitchFamily="18" charset="2"/>
              <a:buNone/>
            </a:pPr>
            <a:r>
              <a:rPr lang="ru-RU" sz="2000" b="1" dirty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</a:rPr>
              <a:t>         Материал </a:t>
            </a:r>
            <a:endParaRPr lang="en-US" sz="20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>
              <a:buFont typeface="Wingdings 2" pitchFamily="18" charset="2"/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Comic Sans MS" pitchFamily="66" charset="0"/>
              </a:rPr>
              <a:t>          </a:t>
            </a:r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</a:rPr>
              <a:t>классифицирован                                                    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  </a:t>
            </a:r>
          </a:p>
          <a:p>
            <a:pPr>
              <a:buFont typeface="Wingdings 2" pitchFamily="18" charset="2"/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                               ПО   РАЗДЕЛАМ:</a:t>
            </a:r>
            <a:r>
              <a:rPr lang="ru-RU" sz="3600" dirty="0" smtClean="0">
                <a:solidFill>
                  <a:schemeClr val="accent1"/>
                </a:solidFill>
              </a:rPr>
              <a:t>              </a:t>
            </a:r>
            <a:endParaRPr lang="ru-RU" sz="2800" dirty="0" smtClean="0">
              <a:solidFill>
                <a:schemeClr val="accent1"/>
              </a:solidFill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457200" y="274638"/>
            <a:ext cx="3686172" cy="179704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УЧЕБНО-ДИДАКТИЧЕСКИЙ МАТЕРИАЛ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786314" y="5572140"/>
            <a:ext cx="484632" cy="69265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F:\Documents and Settings\User\Рабочий стол\презентация кабинета фото\SAM_32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785926"/>
            <a:ext cx="4500562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кина Л. П. Шаблон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" y="-1"/>
            <a:ext cx="9141143" cy="6860145"/>
          </a:xfrm>
          <a:prstGeom prst="rect">
            <a:avLst/>
          </a:prstGeom>
        </p:spPr>
      </p:pic>
      <p:pic>
        <p:nvPicPr>
          <p:cNvPr id="12291" name="Содержимое 8" descr="DSC0046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6689" t="1563" r="10107"/>
          <a:stretch>
            <a:fillRect/>
          </a:stretch>
        </p:blipFill>
        <p:spPr>
          <a:xfrm>
            <a:off x="214282" y="1142984"/>
            <a:ext cx="3500462" cy="2428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2" name="Рисунок 9" descr="DSC00478.JPG"/>
          <p:cNvPicPr>
            <a:picLocks noChangeAspect="1"/>
          </p:cNvPicPr>
          <p:nvPr/>
        </p:nvPicPr>
        <p:blipFill>
          <a:blip r:embed="rId4" cstate="print"/>
          <a:srcRect t="19101" b="10486"/>
          <a:stretch>
            <a:fillRect/>
          </a:stretch>
        </p:blipFill>
        <p:spPr bwMode="auto">
          <a:xfrm>
            <a:off x="0" y="3500438"/>
            <a:ext cx="3869747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Горизонтальный свиток 5"/>
          <p:cNvSpPr/>
          <p:nvPr/>
        </p:nvSpPr>
        <p:spPr>
          <a:xfrm>
            <a:off x="357158" y="214290"/>
            <a:ext cx="3429024" cy="1033272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F0066"/>
                </a:solidFill>
                <a:latin typeface="Comic Sans MS" pitchFamily="66" charset="0"/>
              </a:rPr>
              <a:t>Игры для автоматизации </a:t>
            </a:r>
            <a:endParaRPr lang="en-US" sz="1600" dirty="0" smtClean="0">
              <a:solidFill>
                <a:srgbClr val="FF0066"/>
              </a:solidFill>
              <a:latin typeface="Comic Sans MS" pitchFamily="66" charset="0"/>
            </a:endParaRPr>
          </a:p>
          <a:p>
            <a:pPr algn="ctr"/>
            <a:r>
              <a:rPr lang="ru-RU" sz="1600" dirty="0" smtClean="0">
                <a:solidFill>
                  <a:srgbClr val="FF0066"/>
                </a:solidFill>
                <a:latin typeface="Comic Sans MS" pitchFamily="66" charset="0"/>
              </a:rPr>
              <a:t>звуков в речи</a:t>
            </a:r>
            <a:endParaRPr lang="ru-RU" sz="1600" dirty="0">
              <a:solidFill>
                <a:srgbClr val="FF0066"/>
              </a:solidFill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4143372" y="0"/>
            <a:ext cx="3571900" cy="1033272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B050"/>
                </a:solidFill>
                <a:latin typeface="Comic Sans MS" pitchFamily="66" charset="0"/>
              </a:rPr>
              <a:t>Рабочие тетради для закрепления </a:t>
            </a:r>
            <a:endParaRPr lang="en-US" sz="1600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algn="ctr"/>
            <a:r>
              <a:rPr lang="ru-RU" sz="1600" dirty="0" smtClean="0">
                <a:solidFill>
                  <a:srgbClr val="00B050"/>
                </a:solidFill>
                <a:latin typeface="Comic Sans MS" pitchFamily="66" charset="0"/>
              </a:rPr>
              <a:t>произношения звуков речи</a:t>
            </a:r>
            <a:endParaRPr lang="ru-RU" sz="1600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10" name="Содержимое 5" descr="DSC00479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857620" y="1000108"/>
            <a:ext cx="4000528" cy="2500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8" descr="DSC00513.JPG"/>
          <p:cNvPicPr>
            <a:picLocks noChangeAspect="1"/>
          </p:cNvPicPr>
          <p:nvPr/>
        </p:nvPicPr>
        <p:blipFill>
          <a:blip r:embed="rId6" cstate="print"/>
          <a:srcRect l="1836" t="19656" b="10681"/>
          <a:stretch>
            <a:fillRect/>
          </a:stretch>
        </p:blipFill>
        <p:spPr bwMode="auto">
          <a:xfrm>
            <a:off x="3714744" y="3500438"/>
            <a:ext cx="2786082" cy="32147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DSC00555.JPG"/>
          <p:cNvPicPr>
            <a:picLocks noChangeAspect="1"/>
          </p:cNvPicPr>
          <p:nvPr/>
        </p:nvPicPr>
        <p:blipFill>
          <a:blip r:embed="rId7" cstate="print"/>
          <a:srcRect l="13095" r="7143" b="7936"/>
          <a:stretch>
            <a:fillRect/>
          </a:stretch>
        </p:blipFill>
        <p:spPr bwMode="auto">
          <a:xfrm>
            <a:off x="6357918" y="2643182"/>
            <a:ext cx="2786082" cy="4214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222</Words>
  <Application>Microsoft Office PowerPoint</Application>
  <PresentationFormat>Экран (4:3)</PresentationFormat>
  <Paragraphs>59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 логопедического кабинета</vt:lpstr>
      <vt:lpstr>Цель деятельности  логопедического кабинета:</vt:lpstr>
      <vt:lpstr>                 Основные задачи:   </vt:lpstr>
      <vt:lpstr>Слайд 4</vt:lpstr>
      <vt:lpstr>  учителя-логопеда</vt:lpstr>
      <vt:lpstr>Слайд 6</vt:lpstr>
      <vt:lpstr>ИНФОРМАЦИОННО-МЕТОДИЧЕСКАЯ БАЗА</vt:lpstr>
      <vt:lpstr> Чёткая организация коррекционно-развивающего    процесса,</vt:lpstr>
      <vt:lpstr>Слайд 9</vt:lpstr>
      <vt:lpstr>Слайд 10</vt:lpstr>
      <vt:lpstr>Слайд 11</vt:lpstr>
      <vt:lpstr>Слайд 12</vt:lpstr>
      <vt:lpstr>Слайд 13</vt:lpstr>
      <vt:lpstr>Добро пожаловать!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Оля</cp:lastModifiedBy>
  <cp:revision>114</cp:revision>
  <dcterms:created xsi:type="dcterms:W3CDTF">2013-11-13T15:40:24Z</dcterms:created>
  <dcterms:modified xsi:type="dcterms:W3CDTF">2018-10-17T15:19:24Z</dcterms:modified>
</cp:coreProperties>
</file>