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59" r:id="rId4"/>
    <p:sldId id="261" r:id="rId5"/>
    <p:sldId id="260" r:id="rId6"/>
    <p:sldId id="266" r:id="rId7"/>
    <p:sldId id="292" r:id="rId8"/>
    <p:sldId id="273" r:id="rId9"/>
    <p:sldId id="274" r:id="rId10"/>
    <p:sldId id="277" r:id="rId11"/>
    <p:sldId id="279" r:id="rId12"/>
    <p:sldId id="282" r:id="rId13"/>
    <p:sldId id="285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F418"/>
    <a:srgbClr val="FF0066"/>
    <a:srgbClr val="FF6600"/>
    <a:srgbClr val="C925AA"/>
    <a:srgbClr val="9845A9"/>
    <a:srgbClr val="CC0099"/>
    <a:srgbClr val="666633"/>
    <a:srgbClr val="CC9900"/>
    <a:srgbClr val="CCCC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9" autoAdjust="0"/>
  </p:normalViewPr>
  <p:slideViewPr>
    <p:cSldViewPr>
      <p:cViewPr>
        <p:scale>
          <a:sx n="75" d="100"/>
          <a:sy n="75" d="100"/>
        </p:scale>
        <p:origin x="-10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9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13EC-31FE-4D22-9376-61D7F7FD8451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57382-53DB-4C7A-AD3E-916CD4C49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E6E5F6-679D-4554-82AD-BF1F708CDB0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5444E-1E1E-4594-B57F-DC567DD9DF6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1533-9BDC-4AAE-AD11-812C85CE87B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2B63-8929-48A2-88EE-84AB6603A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кина Л. П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7772400" cy="321471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66"/>
                </a:solidFill>
                <a:latin typeface="Monotype Corsiva" pitchFamily="66" charset="0"/>
              </a:rPr>
              <a:t>Презентация</a:t>
            </a:r>
            <a:br>
              <a:rPr lang="ru-RU" sz="6600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66"/>
                </a:solidFill>
                <a:latin typeface="Monotype Corsiva" pitchFamily="66" charset="0"/>
              </a:rPr>
              <a:t> логопедического кабинета</a:t>
            </a:r>
            <a:endParaRPr lang="ru-RU" sz="66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400800" cy="1752600"/>
          </a:xfrm>
        </p:spPr>
        <p:txBody>
          <a:bodyPr/>
          <a:lstStyle/>
          <a:p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Учитель-логопед :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Хузина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Ольга Михайловна</a:t>
            </a:r>
            <a:endParaRPr lang="en-US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кина Л. П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pic>
        <p:nvPicPr>
          <p:cNvPr id="15363" name="Содержимое 3" descr="DSC004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820" b="5243"/>
          <a:stretch>
            <a:fillRect/>
          </a:stretch>
        </p:blipFill>
        <p:spPr>
          <a:xfrm>
            <a:off x="0" y="1142984"/>
            <a:ext cx="4249413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57158" y="0"/>
            <a:ext cx="3714776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Раздаточный картинный материал</a:t>
            </a:r>
            <a:endParaRPr lang="en-US" sz="16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 для развития речи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14810" y="285728"/>
            <a:ext cx="3143271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Материал для выполнения</a:t>
            </a:r>
            <a:endParaRPr lang="en-US" sz="16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 домашних заданий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" name="Содержимое 4" descr="DSC00529.JPG"/>
          <p:cNvPicPr>
            <a:picLocks noChangeAspect="1"/>
          </p:cNvPicPr>
          <p:nvPr/>
        </p:nvPicPr>
        <p:blipFill>
          <a:blip r:embed="rId4" cstate="print"/>
          <a:srcRect l="10715" t="2982" r="2998" b="3893"/>
          <a:stretch>
            <a:fillRect/>
          </a:stretch>
        </p:blipFill>
        <p:spPr>
          <a:xfrm>
            <a:off x="2214546" y="3714752"/>
            <a:ext cx="464343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DSC00534.JPG"/>
          <p:cNvPicPr>
            <a:picLocks noChangeAspect="1"/>
          </p:cNvPicPr>
          <p:nvPr/>
        </p:nvPicPr>
        <p:blipFill>
          <a:blip r:embed="rId5" cstate="print"/>
          <a:srcRect l="6958" t="3328" r="6367"/>
          <a:stretch>
            <a:fillRect/>
          </a:stretch>
        </p:blipFill>
        <p:spPr>
          <a:xfrm>
            <a:off x="4071934" y="1142984"/>
            <a:ext cx="4071966" cy="3182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кина Л. П. Шабл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pic>
        <p:nvPicPr>
          <p:cNvPr id="17411" name="Содержимое 4" descr="DSC004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7479"/>
          <a:stretch>
            <a:fillRect/>
          </a:stretch>
        </p:blipFill>
        <p:spPr>
          <a:xfrm>
            <a:off x="285720" y="785794"/>
            <a:ext cx="4618037" cy="3133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Содержимое 5" descr="DSC005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7208" t="1402" r="2296"/>
          <a:stretch>
            <a:fillRect/>
          </a:stretch>
        </p:blipFill>
        <p:spPr>
          <a:xfrm>
            <a:off x="0" y="3571876"/>
            <a:ext cx="385762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Рисунок 6" descr="DSC00568.JPG"/>
          <p:cNvPicPr>
            <a:picLocks noChangeAspect="1"/>
          </p:cNvPicPr>
          <p:nvPr/>
        </p:nvPicPr>
        <p:blipFill>
          <a:blip r:embed="rId5" cstate="print"/>
          <a:srcRect l="6944" t="13541" r="5556"/>
          <a:stretch>
            <a:fillRect/>
          </a:stretch>
        </p:blipFill>
        <p:spPr bwMode="auto">
          <a:xfrm>
            <a:off x="1500166" y="2000240"/>
            <a:ext cx="2214563" cy="291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285720" y="0"/>
            <a:ext cx="2857520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Дифференциация звуков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86116" y="142852"/>
            <a:ext cx="3786214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Развитие лексико-грамматической стороны речи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Содержимое 5" descr="DSC00472.JPG"/>
          <p:cNvPicPr>
            <a:picLocks noChangeAspect="1"/>
          </p:cNvPicPr>
          <p:nvPr/>
        </p:nvPicPr>
        <p:blipFill>
          <a:blip r:embed="rId6" cstate="print"/>
          <a:srcRect t="15271" r="38206" b="7050"/>
          <a:stretch>
            <a:fillRect/>
          </a:stretch>
        </p:blipFill>
        <p:spPr>
          <a:xfrm>
            <a:off x="4643438" y="857232"/>
            <a:ext cx="3429000" cy="3233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DSC00547.JPG"/>
          <p:cNvPicPr>
            <a:picLocks noChangeAspect="1"/>
          </p:cNvPicPr>
          <p:nvPr/>
        </p:nvPicPr>
        <p:blipFill>
          <a:blip r:embed="rId7" cstate="print"/>
          <a:srcRect l="4597" t="19836" b="4691"/>
          <a:stretch>
            <a:fillRect/>
          </a:stretch>
        </p:blipFill>
        <p:spPr>
          <a:xfrm>
            <a:off x="3857620" y="3970337"/>
            <a:ext cx="5286380" cy="288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кина Л. П. Шабл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4"/>
            <a:ext cx="9141142" cy="6860144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285720" y="142852"/>
            <a:ext cx="3000396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Игры для развития психических процессов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Рисунок 4" descr="DSC00526.JPG"/>
          <p:cNvPicPr>
            <a:picLocks noChangeAspect="1"/>
          </p:cNvPicPr>
          <p:nvPr/>
        </p:nvPicPr>
        <p:blipFill>
          <a:blip r:embed="rId3" cstate="print"/>
          <a:srcRect l="4688" r="3125"/>
          <a:stretch>
            <a:fillRect/>
          </a:stretch>
        </p:blipFill>
        <p:spPr bwMode="auto">
          <a:xfrm>
            <a:off x="0" y="1285860"/>
            <a:ext cx="350043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3571868" y="285728"/>
            <a:ext cx="3786214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Игры для развития мелкой моторики и воздушной струи</a:t>
            </a:r>
            <a:endParaRPr lang="ru-RU" sz="1600" dirty="0">
              <a:solidFill>
                <a:srgbClr val="FF0066"/>
              </a:solidFill>
            </a:endParaRPr>
          </a:p>
        </p:txBody>
      </p:sp>
      <p:pic>
        <p:nvPicPr>
          <p:cNvPr id="12" name="Содержимое 6" descr="DSC0057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7076" t="18867" r="11555" b="12735"/>
          <a:stretch>
            <a:fillRect/>
          </a:stretch>
        </p:blipFill>
        <p:spPr>
          <a:xfrm>
            <a:off x="3643306" y="1428736"/>
            <a:ext cx="2328850" cy="254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DSC0058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0495" t="8044" r="8136"/>
          <a:stretch>
            <a:fillRect/>
          </a:stretch>
        </p:blipFill>
        <p:spPr>
          <a:xfrm>
            <a:off x="6020586" y="1785926"/>
            <a:ext cx="3123414" cy="261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8" descr="DSC00585.JPG"/>
          <p:cNvPicPr>
            <a:picLocks noChangeAspect="1"/>
          </p:cNvPicPr>
          <p:nvPr/>
        </p:nvPicPr>
        <p:blipFill>
          <a:blip r:embed="rId6" cstate="print"/>
          <a:srcRect l="14285" t="9525" r="10715"/>
          <a:stretch>
            <a:fillRect/>
          </a:stretch>
        </p:blipFill>
        <p:spPr bwMode="auto">
          <a:xfrm>
            <a:off x="4071934" y="3714752"/>
            <a:ext cx="3143250" cy="284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кина Л. П. Шабл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24579" name="Содержимое 5" descr="DSC005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0715"/>
          <a:stretch>
            <a:fillRect/>
          </a:stretch>
        </p:blipFill>
        <p:spPr>
          <a:xfrm>
            <a:off x="1643042" y="3357562"/>
            <a:ext cx="3252787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Рисунок 6" descr="DSC00504.JPG"/>
          <p:cNvPicPr>
            <a:picLocks noChangeAspect="1"/>
          </p:cNvPicPr>
          <p:nvPr/>
        </p:nvPicPr>
        <p:blipFill>
          <a:blip r:embed="rId4" cstate="print"/>
          <a:srcRect l="10715"/>
          <a:stretch>
            <a:fillRect/>
          </a:stretch>
        </p:blipFill>
        <p:spPr bwMode="auto">
          <a:xfrm>
            <a:off x="0" y="1785926"/>
            <a:ext cx="3571875" cy="3000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Содержимое 4" descr="DSC0050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9904" r="8727"/>
          <a:stretch>
            <a:fillRect/>
          </a:stretch>
        </p:blipFill>
        <p:spPr>
          <a:xfrm>
            <a:off x="1214414" y="571480"/>
            <a:ext cx="3500439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285720" y="357166"/>
            <a:ext cx="3214710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Консультации логопеда о речевом развитии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000496" y="0"/>
            <a:ext cx="3571900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Литература для самостоятельной работы родителей с детьми</a:t>
            </a:r>
            <a:endParaRPr lang="ru-RU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Содержимое 4" descr="DSC00481.JPG"/>
          <p:cNvPicPr>
            <a:picLocks noChangeAspect="1"/>
          </p:cNvPicPr>
          <p:nvPr/>
        </p:nvPicPr>
        <p:blipFill>
          <a:blip r:embed="rId6" cstate="print"/>
          <a:srcRect l="6506" t="12453" r="13522" b="10207"/>
          <a:stretch>
            <a:fillRect/>
          </a:stretch>
        </p:blipFill>
        <p:spPr>
          <a:xfrm>
            <a:off x="4500563" y="928671"/>
            <a:ext cx="2000264" cy="25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6" descr="DSC00521.JPG"/>
          <p:cNvPicPr>
            <a:picLocks noChangeAspect="1"/>
          </p:cNvPicPr>
          <p:nvPr/>
        </p:nvPicPr>
        <p:blipFill>
          <a:blip r:embed="rId7" cstate="print"/>
          <a:srcRect l="4233" t="4762" r="4761"/>
          <a:stretch>
            <a:fillRect/>
          </a:stretch>
        </p:blipFill>
        <p:spPr bwMode="auto">
          <a:xfrm>
            <a:off x="4429124" y="3767933"/>
            <a:ext cx="2214591" cy="309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5" descr="DSC00501.JPG"/>
          <p:cNvPicPr>
            <a:picLocks noChangeAspect="1"/>
          </p:cNvPicPr>
          <p:nvPr/>
        </p:nvPicPr>
        <p:blipFill>
          <a:blip r:embed="rId8" cstate="print"/>
          <a:srcRect l="5104" t="10873" r="4401" b="3893"/>
          <a:stretch>
            <a:fillRect/>
          </a:stretch>
        </p:blipFill>
        <p:spPr>
          <a:xfrm>
            <a:off x="6215063" y="1643050"/>
            <a:ext cx="2928937" cy="52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кина Л. П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66"/>
                </a:solidFill>
                <a:latin typeface="Monotype Corsiva" pitchFamily="66" charset="0"/>
              </a:rPr>
              <a:t>Добро пожаловать!</a:t>
            </a:r>
            <a:endParaRPr lang="ru-RU" sz="6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User\Рабочий стол\на сайт\p24_bezyimyanny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5143536" cy="33486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кина Л. П. Шабл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pic>
        <p:nvPicPr>
          <p:cNvPr id="4" name="Содержимое 3" descr="Фокина Л. П. Шабл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8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15238" cy="171451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Цель деятельности </a:t>
            </a:r>
            <a:b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логопедического кабинета: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714489"/>
            <a:ext cx="6072230" cy="32861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666633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создание рациональных условий для коррекционного обучения дошкольников   с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недостатками в развитии устной речи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кина Л. П. Шаблон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758808" cy="1428760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1"/>
                </a:solidFill>
              </a:rPr>
              <a:t/>
            </a:r>
            <a:br>
              <a:rPr lang="ru-RU" sz="4400" b="1" i="1" dirty="0" smtClean="0">
                <a:solidFill>
                  <a:schemeClr val="accent1"/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Основные задачи: 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1285860"/>
            <a:ext cx="2232025" cy="27146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Раннее выявление, своевременное предупреждение   и преодоление недостатков в речевом развитии дошкольников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43174" y="2285992"/>
            <a:ext cx="2786082" cy="3143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200" b="1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i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72132" y="1428736"/>
            <a:ext cx="2643206" cy="32861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 i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ru-RU" sz="2200" b="1" i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ru-RU" b="1" i="1" dirty="0">
              <a:solidFill>
                <a:schemeClr val="accent1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2571736" y="1428736"/>
            <a:ext cx="500066" cy="438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3625052" y="1732742"/>
            <a:ext cx="750889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929190" y="1285860"/>
            <a:ext cx="642942" cy="1428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14612" y="2285992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Пропаганда логопедических знаний среди работников дошкольного учреждения, вовлечение воспитателей в процесс формирования нормированной речи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1428736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Пропаганда логопедических знаний среди работников дошкольного учреждения, вовлечение воспитателей в процесс формирования нормированной речи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кина Л. П. Шаблон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357818" y="1928802"/>
            <a:ext cx="3000396" cy="20002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РАБОЧАЯ ЗОНА ЛОГОПЕДА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564816">
            <a:off x="4165302" y="663823"/>
            <a:ext cx="2111021" cy="1315510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ИГРОВАЯ ЗОНА</a:t>
            </a:r>
          </a:p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 rot="9468285" flipV="1">
            <a:off x="1210377" y="512150"/>
            <a:ext cx="3064128" cy="1797855"/>
          </a:xfrm>
          <a:prstGeom prst="wedgeEllipseCallou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УЧЕБНО-ДИДАКТИЧЕСКИЙ МАТЕРИАЛ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20679907">
            <a:off x="210359" y="2307583"/>
            <a:ext cx="3571710" cy="2071702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ИНФОРМАЦИОННО-МЕТОДИЧЕСКАЯ БАЗА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714744" y="3214686"/>
            <a:ext cx="2143140" cy="221457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УЧЕБНАЯ ЗОНА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14678" y="1571612"/>
            <a:ext cx="2357454" cy="19288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КАБИНЕТ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ЛОГОПЕДА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 rot="10976273">
            <a:off x="3075048" y="3298845"/>
            <a:ext cx="571504" cy="2928958"/>
          </a:xfrm>
          <a:prstGeom prst="diagStrip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flipH="1">
            <a:off x="2000232" y="5072074"/>
            <a:ext cx="1071570" cy="1414466"/>
          </a:xfrm>
          <a:prstGeom prst="teardrop">
            <a:avLst/>
          </a:prstGeom>
          <a:solidFill>
            <a:srgbClr val="18F4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4215149" flipH="1">
            <a:off x="3025496" y="5108073"/>
            <a:ext cx="1071570" cy="1414466"/>
          </a:xfrm>
          <a:prstGeom prst="teardrop">
            <a:avLst/>
          </a:prstGeom>
          <a:solidFill>
            <a:srgbClr val="18F4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кина Л. П. Шабл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FF"/>
                </a:solidFill>
                <a:latin typeface="Monotype Corsiva" pitchFamily="66" charset="0"/>
              </a:rPr>
              <a:t>учителя-логопеда</a:t>
            </a:r>
            <a:endParaRPr lang="ru-RU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ru-RU" sz="2800" dirty="0" smtClean="0">
                <a:solidFill>
                  <a:srgbClr val="CC0099"/>
                </a:solidFill>
              </a:rPr>
              <a:t>Рабочий стол</a:t>
            </a:r>
          </a:p>
          <a:p>
            <a:r>
              <a:rPr lang="ru-RU" sz="2800" dirty="0" smtClean="0">
                <a:solidFill>
                  <a:srgbClr val="CC0099"/>
                </a:solidFill>
              </a:rPr>
              <a:t>Документация </a:t>
            </a:r>
          </a:p>
          <a:p>
            <a:r>
              <a:rPr lang="ru-RU" sz="2800" dirty="0" smtClean="0">
                <a:solidFill>
                  <a:srgbClr val="CC0099"/>
                </a:solidFill>
              </a:rPr>
              <a:t>Компьютер</a:t>
            </a:r>
          </a:p>
          <a:p>
            <a:r>
              <a:rPr lang="ru-RU" sz="2800" dirty="0" smtClean="0">
                <a:solidFill>
                  <a:srgbClr val="CC0099"/>
                </a:solidFill>
              </a:rPr>
              <a:t>Принтер</a:t>
            </a:r>
          </a:p>
          <a:p>
            <a:r>
              <a:rPr lang="ru-RU" sz="2800" dirty="0" smtClean="0">
                <a:solidFill>
                  <a:srgbClr val="CC0099"/>
                </a:solidFill>
              </a:rPr>
              <a:t>Колонки</a:t>
            </a:r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14282" y="214290"/>
            <a:ext cx="2714644" cy="1428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6600"/>
                </a:solidFill>
                <a:latin typeface="Comic Sans MS" pitchFamily="66" charset="0"/>
              </a:rPr>
              <a:t>РАБОЧАЯ ЗОНА</a:t>
            </a:r>
            <a:endParaRPr lang="ru-RU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F:\Documents and Settings\User\Рабочий стол\презентация кабинета фото\SAM_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85926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кина Л. П. Шаблон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857364"/>
            <a:ext cx="3000396" cy="4786346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0000" indent="-3600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2 комплекта «учебный стол – стул»;</a:t>
            </a:r>
          </a:p>
          <a:p>
            <a:pPr marL="180000" indent="-3600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Мольберт с 2 рабочими поверхностями (магнит– маркер);</a:t>
            </a:r>
          </a:p>
          <a:p>
            <a:pPr marL="180000" indent="-36000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еркало для индивидуальной работы;</a:t>
            </a:r>
          </a:p>
          <a:p>
            <a:pPr marL="180000" indent="-3600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Индивидуальные зеркала.</a:t>
            </a:r>
          </a:p>
          <a:p>
            <a:pPr algn="ctr"/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214282" y="214290"/>
            <a:ext cx="2714644" cy="14287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УЧЕБНАЯ ЗОНА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5572164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кина Л. П. Шабл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  <a:endParaRPr lang="ru-RU" sz="3600" dirty="0">
              <a:solidFill>
                <a:srgbClr val="666633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F:\Documents and Settings\User\Рабочий стол\презентация кабинета фото\SAM_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91431" y="1088393"/>
            <a:ext cx="5277667" cy="502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797040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latin typeface="Comic Sans MS" pitchFamily="66" charset="0"/>
              </a:rPr>
              <a:t>ИНФОРМАЦИОННО-МЕТОДИЧЕСКАЯ БАЗА</a:t>
            </a:r>
            <a:endParaRPr lang="ru-RU" sz="1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кина Л. П. Шаблон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3000396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2700" dirty="0" smtClean="0">
                <a:solidFill>
                  <a:srgbClr val="CC00CC"/>
                </a:solidFill>
                <a:latin typeface="Monotype Corsiva" pitchFamily="66" charset="0"/>
              </a:rPr>
              <a:t>Чёткая организация</a:t>
            </a:r>
            <a:br>
              <a:rPr lang="ru-RU" sz="2700" dirty="0" smtClean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CC00CC"/>
                </a:solidFill>
                <a:latin typeface="Monotype Corsiva" pitchFamily="66" charset="0"/>
              </a:rPr>
              <a:t>коррекционно-развивающего    процесса,</a:t>
            </a:r>
            <a:endParaRPr lang="ru-RU" sz="2700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idx="1"/>
          </p:nvPr>
        </p:nvSpPr>
        <p:spPr>
          <a:xfrm>
            <a:off x="0" y="2071678"/>
            <a:ext cx="4714875" cy="3951296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     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требует  применения  огромного количества разнообразного 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наглядно- дидактического материала,   систематизированного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с учётом:    -речевого нарушения;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                       -</a:t>
            </a:r>
            <a:r>
              <a:rPr lang="ru-RU" sz="2000" dirty="0" err="1" smtClean="0">
                <a:solidFill>
                  <a:srgbClr val="00B050"/>
                </a:solidFill>
                <a:latin typeface="Comic Sans MS" pitchFamily="66" charset="0"/>
              </a:rPr>
              <a:t>поэтапности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работы;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                       -возраста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1700" dirty="0" smtClean="0">
                <a:solidFill>
                  <a:srgbClr val="00B050"/>
                </a:solidFill>
                <a:latin typeface="Comic Sans MS" pitchFamily="66" charset="0"/>
              </a:rPr>
              <a:t>обучающихся 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.                                                                 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   Материал </a:t>
            </a:r>
            <a:endParaRPr lang="en-US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        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классифицирован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   ПО   РАЗДЕЛАМ:</a:t>
            </a:r>
            <a:r>
              <a:rPr lang="ru-RU" sz="3600" dirty="0" smtClean="0">
                <a:solidFill>
                  <a:schemeClr val="accent1"/>
                </a:solidFill>
              </a:rPr>
              <a:t>              </a:t>
            </a:r>
            <a:endParaRPr 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7200" y="274638"/>
            <a:ext cx="3686172" cy="1797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УЧЕБНО-ДИДАКТИЧЕСКИЙ МАТЕРИАЛ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786314" y="5572140"/>
            <a:ext cx="484632" cy="6926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Documents and Settings\User\Рабочий стол\презентация кабинета фото\SAM_3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50056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кина Л. П. Шабло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pic>
        <p:nvPicPr>
          <p:cNvPr id="12291" name="Содержимое 8" descr="DSC004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689" t="1563" r="10107"/>
          <a:stretch>
            <a:fillRect/>
          </a:stretch>
        </p:blipFill>
        <p:spPr>
          <a:xfrm>
            <a:off x="214282" y="1142984"/>
            <a:ext cx="350046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Рисунок 9" descr="DSC00478.JPG"/>
          <p:cNvPicPr>
            <a:picLocks noChangeAspect="1"/>
          </p:cNvPicPr>
          <p:nvPr/>
        </p:nvPicPr>
        <p:blipFill>
          <a:blip r:embed="rId4" cstate="print"/>
          <a:srcRect t="19101" b="10486"/>
          <a:stretch>
            <a:fillRect/>
          </a:stretch>
        </p:blipFill>
        <p:spPr bwMode="auto">
          <a:xfrm>
            <a:off x="0" y="3500438"/>
            <a:ext cx="386974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357158" y="214290"/>
            <a:ext cx="3429024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Игры для автоматизации </a:t>
            </a:r>
            <a:endParaRPr lang="en-US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звуков в речи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143372" y="0"/>
            <a:ext cx="3571900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Comic Sans MS" pitchFamily="66" charset="0"/>
              </a:rPr>
              <a:t>Рабочие тетради для закрепления 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latin typeface="Comic Sans MS" pitchFamily="66" charset="0"/>
              </a:rPr>
              <a:t>произношения звуков речи</a:t>
            </a:r>
            <a:endParaRPr lang="ru-RU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5" descr="DSC0047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57620" y="1000108"/>
            <a:ext cx="4000528" cy="250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8" descr="DSC00513.JPG"/>
          <p:cNvPicPr>
            <a:picLocks noChangeAspect="1"/>
          </p:cNvPicPr>
          <p:nvPr/>
        </p:nvPicPr>
        <p:blipFill>
          <a:blip r:embed="rId6" cstate="print"/>
          <a:srcRect l="1836" t="19656" b="10681"/>
          <a:stretch>
            <a:fillRect/>
          </a:stretch>
        </p:blipFill>
        <p:spPr bwMode="auto">
          <a:xfrm>
            <a:off x="3714744" y="3500438"/>
            <a:ext cx="2786082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0555.JPG"/>
          <p:cNvPicPr>
            <a:picLocks noChangeAspect="1"/>
          </p:cNvPicPr>
          <p:nvPr/>
        </p:nvPicPr>
        <p:blipFill>
          <a:blip r:embed="rId7" cstate="print"/>
          <a:srcRect l="13095" r="7143" b="7936"/>
          <a:stretch>
            <a:fillRect/>
          </a:stretch>
        </p:blipFill>
        <p:spPr bwMode="auto">
          <a:xfrm>
            <a:off x="6357918" y="2643182"/>
            <a:ext cx="2786082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222</Words>
  <Application>Microsoft Office PowerPoint</Application>
  <PresentationFormat>Экран (4:3)</PresentationFormat>
  <Paragraphs>59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 логопедического кабинета</vt:lpstr>
      <vt:lpstr>Цель деятельности  логопедического кабинета:</vt:lpstr>
      <vt:lpstr>                 Основные задачи:   </vt:lpstr>
      <vt:lpstr>Слайд 4</vt:lpstr>
      <vt:lpstr>  учителя-логопеда</vt:lpstr>
      <vt:lpstr>Слайд 6</vt:lpstr>
      <vt:lpstr>ИНФОРМАЦИОННО-МЕТОДИЧЕСКАЯ БАЗА</vt:lpstr>
      <vt:lpstr> Чёткая организация коррекционно-развивающего    процесса,</vt:lpstr>
      <vt:lpstr>Слайд 9</vt:lpstr>
      <vt:lpstr>Слайд 10</vt:lpstr>
      <vt:lpstr>Слайд 11</vt:lpstr>
      <vt:lpstr>Слайд 12</vt:lpstr>
      <vt:lpstr>Слайд 13</vt:lpstr>
      <vt:lpstr>Добро пожаловать!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Оля</cp:lastModifiedBy>
  <cp:revision>114</cp:revision>
  <dcterms:created xsi:type="dcterms:W3CDTF">2013-11-13T15:40:24Z</dcterms:created>
  <dcterms:modified xsi:type="dcterms:W3CDTF">2018-10-17T15:19:24Z</dcterms:modified>
</cp:coreProperties>
</file>