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D1E11C-1D6F-4867-B7EE-7D01DB51B2F2}" type="datetimeFigureOut">
              <a:rPr lang="ru-RU" smtClean="0"/>
              <a:t>11.10.2021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6DFADB-BECA-4D59-95F6-40E53593496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75139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D1E11C-1D6F-4867-B7EE-7D01DB51B2F2}" type="datetimeFigureOut">
              <a:rPr lang="ru-RU" smtClean="0"/>
              <a:t>11.10.2021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6DFADB-BECA-4D59-95F6-40E53593496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705364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D1E11C-1D6F-4867-B7EE-7D01DB51B2F2}" type="datetimeFigureOut">
              <a:rPr lang="ru-RU" smtClean="0"/>
              <a:t>11.10.2021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6DFADB-BECA-4D59-95F6-40E53593496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61131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D1E11C-1D6F-4867-B7EE-7D01DB51B2F2}" type="datetimeFigureOut">
              <a:rPr lang="ru-RU" smtClean="0"/>
              <a:t>11.10.2021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6DFADB-BECA-4D59-95F6-40E53593496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771215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D1E11C-1D6F-4867-B7EE-7D01DB51B2F2}" type="datetimeFigureOut">
              <a:rPr lang="ru-RU" smtClean="0"/>
              <a:t>11.10.2021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6DFADB-BECA-4D59-95F6-40E53593496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551431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D1E11C-1D6F-4867-B7EE-7D01DB51B2F2}" type="datetimeFigureOut">
              <a:rPr lang="ru-RU" smtClean="0"/>
              <a:t>11.10.2021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6DFADB-BECA-4D59-95F6-40E53593496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8664519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D1E11C-1D6F-4867-B7EE-7D01DB51B2F2}" type="datetimeFigureOut">
              <a:rPr lang="ru-RU" smtClean="0"/>
              <a:t>11.10.2021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6DFADB-BECA-4D59-95F6-40E53593496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060632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D1E11C-1D6F-4867-B7EE-7D01DB51B2F2}" type="datetimeFigureOut">
              <a:rPr lang="ru-RU" smtClean="0"/>
              <a:t>11.10.2021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6DFADB-BECA-4D59-95F6-40E53593496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543059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D1E11C-1D6F-4867-B7EE-7D01DB51B2F2}" type="datetimeFigureOut">
              <a:rPr lang="ru-RU" smtClean="0"/>
              <a:t>11.10.2021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6DFADB-BECA-4D59-95F6-40E53593496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873113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D1E11C-1D6F-4867-B7EE-7D01DB51B2F2}" type="datetimeFigureOut">
              <a:rPr lang="ru-RU" smtClean="0"/>
              <a:t>11.10.2021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6DFADB-BECA-4D59-95F6-40E53593496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812843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D1E11C-1D6F-4867-B7EE-7D01DB51B2F2}" type="datetimeFigureOut">
              <a:rPr lang="ru-RU" smtClean="0"/>
              <a:t>11.10.2021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6DFADB-BECA-4D59-95F6-40E53593496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352691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7D1E11C-1D6F-4867-B7EE-7D01DB51B2F2}" type="datetimeFigureOut">
              <a:rPr lang="ru-RU" smtClean="0"/>
              <a:t>11.10.2021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D6DFADB-BECA-4D59-95F6-40E53593496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658103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4" Type="http://schemas.openxmlformats.org/officeDocument/2006/relationships/image" Target="../media/image27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7.png"/><Relationship Id="rId5" Type="http://schemas.openxmlformats.org/officeDocument/2006/relationships/image" Target="../media/image6.jpeg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4.jpeg"/><Relationship Id="rId5" Type="http://schemas.openxmlformats.org/officeDocument/2006/relationships/image" Target="../media/image13.jpeg"/><Relationship Id="rId4" Type="http://schemas.openxmlformats.org/officeDocument/2006/relationships/image" Target="../media/image1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8.jpe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21.png"/><Relationship Id="rId4" Type="http://schemas.openxmlformats.org/officeDocument/2006/relationships/image" Target="../media/image20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25.jpeg"/><Relationship Id="rId4" Type="http://schemas.openxmlformats.org/officeDocument/2006/relationships/image" Target="../media/image2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292"/>
            <a:ext cx="9144000" cy="68522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403"/>
            <a:ext cx="7772400" cy="1613398"/>
          </a:xfrm>
        </p:spPr>
        <p:txBody>
          <a:bodyPr>
            <a:norm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2400" b="1" i="1" dirty="0" smtClean="0">
                <a:solidFill>
                  <a:srgbClr val="C00000"/>
                </a:solidFill>
                <a:effectLst/>
                <a:latin typeface="Times New Roman"/>
                <a:ea typeface="Calibri"/>
                <a:cs typeface="Times New Roman"/>
              </a:rPr>
              <a:t>Муниципальное автономное дошкольное учреждение детский сад №3 «Светлячок»</a:t>
            </a:r>
            <a:r>
              <a:rPr lang="ru-RU" sz="1400" dirty="0">
                <a:ea typeface="Calibri"/>
                <a:cs typeface="Times New Roman"/>
              </a:rPr>
              <a:t/>
            </a:r>
            <a:br>
              <a:rPr lang="ru-RU" sz="1400" dirty="0">
                <a:ea typeface="Calibri"/>
                <a:cs typeface="Times New Roman"/>
              </a:rPr>
            </a:b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15616" y="2636912"/>
            <a:ext cx="7200800" cy="1872208"/>
          </a:xfr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68000">
                <a:schemeClr val="accent1">
                  <a:tint val="44500"/>
                  <a:satMod val="160000"/>
                  <a:alpha val="29000"/>
                  <a:lumMod val="58000"/>
                  <a:lumOff val="42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  <a:effectLst>
            <a:softEdge rad="127000"/>
          </a:effectLst>
        </p:spPr>
        <p:txBody>
          <a:bodyPr>
            <a:normAutofit fontScale="55000" lnSpcReduction="20000"/>
          </a:bodyPr>
          <a:lstStyle/>
          <a:p>
            <a:r>
              <a:rPr lang="ru-RU" sz="7600" b="1" i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Кружок </a:t>
            </a:r>
          </a:p>
          <a:p>
            <a:r>
              <a:rPr lang="ru-RU" sz="7600" b="1" i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«Графическая физкультура» </a:t>
            </a:r>
          </a:p>
          <a:p>
            <a:endParaRPr lang="ru-RU" sz="4000" b="1" i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4000" b="1" i="1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4000" b="1" i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067944" y="5589240"/>
            <a:ext cx="493204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i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Составитель: инструктор физического воспитания Ознобихина Н. В.</a:t>
            </a:r>
            <a:endParaRPr lang="ru-RU" sz="2000" b="1" i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48595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5563" y="0"/>
            <a:ext cx="9255126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572000" y="692696"/>
            <a:ext cx="4041775" cy="957783"/>
          </a:xfrm>
        </p:spPr>
        <p:txBody>
          <a:bodyPr>
            <a:normAutofit fontScale="92500"/>
          </a:bodyPr>
          <a:lstStyle/>
          <a:p>
            <a:pPr algn="ctr"/>
            <a:r>
              <a:rPr lang="ru-RU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Игра на развитие мелкой моторики «Собери человечка»</a:t>
            </a:r>
            <a:endParaRPr lang="ru-RU" i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" name="Объект 9"/>
          <p:cNvPicPr>
            <a:picLocks noGrp="1" noChangeAspect="1"/>
          </p:cNvPicPr>
          <p:nvPr>
            <p:ph sz="quarter" idx="4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204"/>
          <a:stretch/>
        </p:blipFill>
        <p:spPr>
          <a:xfrm>
            <a:off x="4572000" y="2417439"/>
            <a:ext cx="3960440" cy="4055283"/>
          </a:xfrm>
          <a:effectLst>
            <a:glow rad="101600">
              <a:schemeClr val="accent5">
                <a:satMod val="175000"/>
                <a:alpha val="40000"/>
              </a:schemeClr>
            </a:glow>
            <a:softEdge rad="63500"/>
          </a:effectLst>
        </p:spPr>
      </p:pic>
      <p:pic>
        <p:nvPicPr>
          <p:cNvPr id="9" name="Объект 8"/>
          <p:cNvPicPr>
            <a:picLocks noGrp="1" noChangeAspect="1"/>
          </p:cNvPicPr>
          <p:nvPr>
            <p:ph sz="half" idx="2"/>
          </p:nvPr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584" t="9676" r="-1" b="47032"/>
          <a:stretch/>
        </p:blipFill>
        <p:spPr>
          <a:xfrm>
            <a:off x="467544" y="260648"/>
            <a:ext cx="4070096" cy="3384376"/>
          </a:xfrm>
          <a:effectLst>
            <a:glow rad="101600">
              <a:schemeClr val="accent5">
                <a:satMod val="175000"/>
                <a:alpha val="40000"/>
              </a:schemeClr>
            </a:glow>
            <a:softEdge rad="63500"/>
          </a:effectLst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07804" y="1628800"/>
            <a:ext cx="3528392" cy="3789534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3284984"/>
            <a:ext cx="3032956" cy="30329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14533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3460" y="0"/>
            <a:ext cx="9187459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39835" y="4725144"/>
            <a:ext cx="8676456" cy="1584176"/>
          </a:xfrm>
        </p:spPr>
        <p:txBody>
          <a:bodyPr>
            <a:normAutofit/>
          </a:bodyPr>
          <a:lstStyle/>
          <a:p>
            <a:r>
              <a:rPr lang="ru-RU" sz="6000" b="1" i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 новых встреч</a:t>
            </a:r>
            <a:r>
              <a:rPr lang="ru-RU" sz="6000" i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  <a:endParaRPr lang="ru-RU" sz="6000" i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107443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Объект 8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8519" y="0"/>
            <a:ext cx="9252520" cy="6858000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99592" y="404664"/>
            <a:ext cx="7776864" cy="6048672"/>
          </a:xfrm>
        </p:spPr>
        <p:txBody>
          <a:bodyPr>
            <a:normAutofit fontScale="90000"/>
          </a:bodyPr>
          <a:lstStyle/>
          <a:p>
            <a:pPr algn="l"/>
            <a:r>
              <a:rPr lang="ru-RU" sz="27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Цель программы кружка «Графическая физкультура»: </a:t>
            </a:r>
            <a:r>
              <a:rPr lang="ru-RU" sz="2700" b="1" i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700" b="1" i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700" b="1" i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Повысить эффективность развития графических навыков по подготовке руки для освоения письма.</a:t>
            </a:r>
            <a:br>
              <a:rPr lang="ru-RU" sz="2700" b="1" i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7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Задачи:</a:t>
            </a:r>
            <a:r>
              <a:rPr lang="ru-RU" sz="2700" b="1" i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700" b="1" i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700" b="1" i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•Создать условия для накопления ребенком двигательного и практического опыта, прежде всего ручной умелости.</a:t>
            </a:r>
            <a:br>
              <a:rPr lang="ru-RU" sz="2700" b="1" i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700" b="1" i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•Развивать умение производить точные, четкие движения кистью и пальцами рук, через стимулирования тактильных ощущений детей.</a:t>
            </a:r>
            <a:br>
              <a:rPr lang="ru-RU" sz="2700" b="1" i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700" b="1" i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•Формировать поэтапно графические навыки у детей по средствам графических упражнений.</a:t>
            </a:r>
            <a:br>
              <a:rPr lang="ru-RU" sz="2700" b="1" i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700" b="1" i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•Формировать творческую активность, пространственное мышление, фантазию, через физические упражнения.</a:t>
            </a:r>
            <a:r>
              <a:rPr lang="ru-RU" sz="2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4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845435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5" name="Picture 7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186"/>
          <a:stretch/>
        </p:blipFill>
        <p:spPr bwMode="auto">
          <a:xfrm>
            <a:off x="4514829" y="227333"/>
            <a:ext cx="4041775" cy="3198084"/>
          </a:xfrm>
          <a:prstGeom prst="rect">
            <a:avLst/>
          </a:prstGeom>
          <a:noFill/>
          <a:ln>
            <a:noFill/>
          </a:ln>
          <a:effectLst>
            <a:glow rad="139700">
              <a:schemeClr val="accent5">
                <a:satMod val="175000"/>
                <a:alpha val="40000"/>
              </a:schemeClr>
            </a:glow>
            <a:outerShdw dist="35921" dir="2700000" algn="ctr" rotWithShape="0">
              <a:schemeClr val="bg2"/>
            </a:outerShdw>
            <a:softEdge rad="63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4" name="Picture 6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801"/>
          <a:stretch/>
        </p:blipFill>
        <p:spPr bwMode="auto">
          <a:xfrm>
            <a:off x="4514829" y="3501008"/>
            <a:ext cx="4041775" cy="2954733"/>
          </a:xfrm>
          <a:prstGeom prst="rect">
            <a:avLst/>
          </a:prstGeom>
          <a:noFill/>
          <a:ln>
            <a:noFill/>
          </a:ln>
          <a:effectLst>
            <a:glow rad="139700">
              <a:schemeClr val="accent5">
                <a:satMod val="175000"/>
                <a:alpha val="40000"/>
              </a:schemeClr>
            </a:glow>
            <a:outerShdw dist="35921" dir="2700000" algn="ctr" rotWithShape="0">
              <a:schemeClr val="bg2"/>
            </a:outerShdw>
            <a:softEdge rad="63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Объект 6"/>
          <p:cNvPicPr>
            <a:picLocks noGrp="1" noChangeAspect="1"/>
          </p:cNvPicPr>
          <p:nvPr>
            <p:ph sz="quarter" idx="4"/>
          </p:nvPr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760"/>
          <a:stretch/>
        </p:blipFill>
        <p:spPr>
          <a:xfrm>
            <a:off x="282860" y="3501008"/>
            <a:ext cx="4113783" cy="2927202"/>
          </a:xfrm>
          <a:effectLst>
            <a:glow rad="139700">
              <a:schemeClr val="accent5">
                <a:satMod val="175000"/>
                <a:alpha val="40000"/>
              </a:schemeClr>
            </a:glow>
            <a:softEdge rad="63500"/>
          </a:effec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07" r="11270" b="6653"/>
          <a:stretch/>
        </p:blipFill>
        <p:spPr bwMode="auto">
          <a:xfrm>
            <a:off x="302180" y="227333"/>
            <a:ext cx="4032448" cy="3219105"/>
          </a:xfrm>
          <a:prstGeom prst="rect">
            <a:avLst/>
          </a:prstGeom>
          <a:noFill/>
          <a:ln>
            <a:noFill/>
          </a:ln>
          <a:effectLst>
            <a:glow rad="139700">
              <a:schemeClr val="accent5">
                <a:satMod val="175000"/>
                <a:alpha val="40000"/>
              </a:schemeClr>
            </a:glow>
            <a:outerShdw dist="35921" dir="2700000" algn="ctr" rotWithShape="0">
              <a:schemeClr val="bg2"/>
            </a:outerShdw>
            <a:softEdge rad="63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126603" y="2852936"/>
            <a:ext cx="4893669" cy="1368152"/>
          </a:xfrm>
          <a:solidFill>
            <a:schemeClr val="accent1">
              <a:tint val="66000"/>
              <a:satMod val="160000"/>
              <a:lumMod val="51000"/>
              <a:alpha val="50000"/>
            </a:schemeClr>
          </a:solidFill>
          <a:effectLst>
            <a:glow rad="101600">
              <a:schemeClr val="accent5">
                <a:satMod val="175000"/>
                <a:alpha val="40000"/>
              </a:schemeClr>
            </a:glow>
            <a:softEdge rad="63500"/>
          </a:effectLst>
        </p:spPr>
        <p:txBody>
          <a:bodyPr>
            <a:normAutofit fontScale="32500" lnSpcReduction="20000"/>
          </a:bodyPr>
          <a:lstStyle/>
          <a:p>
            <a:pPr algn="ctr"/>
            <a:r>
              <a:rPr lang="ru-RU" sz="6200" i="1" dirty="0" smtClean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Игра «Повернись»</a:t>
            </a:r>
          </a:p>
          <a:p>
            <a:pPr algn="ctr"/>
            <a:r>
              <a:rPr lang="ru-RU" sz="6200" i="1" dirty="0" smtClean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Цель: Учить детей ориентироваться в правом и левом направлении с точкой отсчета "от себя"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383808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138" y="0"/>
            <a:ext cx="9255126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430" t="17422" r="430"/>
          <a:stretch/>
        </p:blipFill>
        <p:spPr bwMode="auto">
          <a:xfrm>
            <a:off x="4572000" y="3861048"/>
            <a:ext cx="4455512" cy="2664296"/>
          </a:xfrm>
          <a:prstGeom prst="rect">
            <a:avLst/>
          </a:prstGeom>
          <a:noFill/>
          <a:ln>
            <a:noFill/>
          </a:ln>
          <a:effectLst>
            <a:glow rad="139700">
              <a:schemeClr val="accent5">
                <a:satMod val="175000"/>
                <a:alpha val="40000"/>
              </a:schemeClr>
            </a:glow>
            <a:outerShdw dist="35921" dir="2700000" algn="ctr" rotWithShape="0">
              <a:schemeClr val="bg2"/>
            </a:outerShdw>
            <a:softEdge rad="63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" name="Объект 18"/>
          <p:cNvPicPr>
            <a:picLocks noGrp="1" noChangeAspect="1"/>
          </p:cNvPicPr>
          <p:nvPr>
            <p:ph sz="half" idx="2"/>
          </p:nvPr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860" b="6786"/>
          <a:stretch/>
        </p:blipFill>
        <p:spPr>
          <a:xfrm>
            <a:off x="160765" y="3861048"/>
            <a:ext cx="4411235" cy="2664296"/>
          </a:xfrm>
          <a:effectLst>
            <a:glow rad="139700">
              <a:schemeClr val="accent5">
                <a:satMod val="175000"/>
                <a:alpha val="40000"/>
              </a:schemeClr>
            </a:glow>
            <a:softEdge rad="63500"/>
          </a:effectLst>
        </p:spPr>
      </p:pic>
      <p:pic>
        <p:nvPicPr>
          <p:cNvPr id="13" name="Объект 12"/>
          <p:cNvPicPr>
            <a:picLocks noGrp="1" noChangeAspect="1"/>
          </p:cNvPicPr>
          <p:nvPr>
            <p:ph sz="quarter" idx="4"/>
          </p:nvPr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268" b="10502"/>
          <a:stretch/>
        </p:blipFill>
        <p:spPr>
          <a:xfrm>
            <a:off x="1187624" y="260648"/>
            <a:ext cx="6555382" cy="3600400"/>
          </a:xfrm>
          <a:effectLst>
            <a:glow rad="139700">
              <a:schemeClr val="accent5">
                <a:satMod val="175000"/>
                <a:alpha val="40000"/>
              </a:schemeClr>
            </a:glow>
            <a:softEdge rad="63500"/>
          </a:effectLst>
        </p:spPr>
      </p:pic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627784" y="3068960"/>
            <a:ext cx="4402087" cy="1282876"/>
          </a:xfrm>
          <a:gradFill>
            <a:gsLst>
              <a:gs pos="0">
                <a:schemeClr val="accent1">
                  <a:tint val="66000"/>
                  <a:satMod val="160000"/>
                  <a:lumMod val="51000"/>
                  <a:alpha val="27000"/>
                </a:schemeClr>
              </a:gs>
              <a:gs pos="32000">
                <a:schemeClr val="accent1">
                  <a:tint val="44500"/>
                  <a:satMod val="160000"/>
                  <a:alpha val="29000"/>
                  <a:lumMod val="58000"/>
                  <a:lumOff val="42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path path="circle">
              <a:fillToRect l="100000" t="100000"/>
            </a:path>
          </a:gradFill>
          <a:effectLst>
            <a:glow rad="101600">
              <a:schemeClr val="accent5">
                <a:satMod val="175000"/>
                <a:alpha val="40000"/>
              </a:schemeClr>
            </a:glow>
            <a:softEdge rad="127000"/>
          </a:effectLst>
        </p:spPr>
        <p:txBody>
          <a:bodyPr>
            <a:noAutofit/>
          </a:bodyPr>
          <a:lstStyle/>
          <a:p>
            <a:r>
              <a:rPr lang="ru-RU" sz="2000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Игра «Третий лишний» </a:t>
            </a:r>
          </a:p>
          <a:p>
            <a:r>
              <a:rPr lang="ru-RU" sz="2000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Цель: Развивать ориентировку в пространстве, внимание.</a:t>
            </a:r>
            <a:endParaRPr lang="ru-RU" sz="2000" i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065729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5563" y="0"/>
            <a:ext cx="9255126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3906" y="3625131"/>
            <a:ext cx="4176464" cy="2931714"/>
          </a:xfrm>
          <a:prstGeom prst="rect">
            <a:avLst/>
          </a:prstGeom>
          <a:noFill/>
          <a:ln>
            <a:noFill/>
          </a:ln>
          <a:effectLst>
            <a:glow rad="139700">
              <a:schemeClr val="accent5">
                <a:satMod val="175000"/>
                <a:alpha val="40000"/>
              </a:schemeClr>
            </a:glow>
            <a:outerShdw dist="35921" dir="2700000" algn="ctr" rotWithShape="0">
              <a:schemeClr val="bg2"/>
            </a:outerShdw>
            <a:softEdge rad="63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8" name="Picture 6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579" b="8795"/>
          <a:stretch/>
        </p:blipFill>
        <p:spPr bwMode="auto">
          <a:xfrm>
            <a:off x="4427984" y="200529"/>
            <a:ext cx="4242386" cy="3228471"/>
          </a:xfrm>
          <a:prstGeom prst="rect">
            <a:avLst/>
          </a:prstGeom>
          <a:noFill/>
          <a:ln>
            <a:noFill/>
          </a:ln>
          <a:effectLst>
            <a:glow rad="139700">
              <a:schemeClr val="accent5">
                <a:satMod val="175000"/>
                <a:alpha val="40000"/>
              </a:schemeClr>
            </a:glow>
            <a:outerShdw dist="35921" dir="2700000" algn="ctr" rotWithShape="0">
              <a:schemeClr val="bg2"/>
            </a:outerShdw>
            <a:softEdge rad="63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" name="Объект 20"/>
          <p:cNvPicPr>
            <a:picLocks noGrp="1" noChangeAspect="1"/>
          </p:cNvPicPr>
          <p:nvPr>
            <p:ph sz="quarter" idx="4"/>
          </p:nvPr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77" t="15914" r="1714" b="6388"/>
          <a:stretch/>
        </p:blipFill>
        <p:spPr>
          <a:xfrm>
            <a:off x="179512" y="3573015"/>
            <a:ext cx="4282364" cy="2983829"/>
          </a:xfrm>
          <a:effectLst>
            <a:glow rad="139700">
              <a:schemeClr val="accent5">
                <a:satMod val="175000"/>
                <a:alpha val="40000"/>
              </a:schemeClr>
            </a:glow>
            <a:softEdge rad="63500"/>
          </a:effectLst>
        </p:spPr>
      </p:pic>
      <p:pic>
        <p:nvPicPr>
          <p:cNvPr id="20" name="Объект 19"/>
          <p:cNvPicPr>
            <a:picLocks noGrp="1" noChangeAspect="1"/>
          </p:cNvPicPr>
          <p:nvPr>
            <p:ph sz="half" idx="2"/>
          </p:nvPr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841" t="10415" r="-7333" b="5913"/>
          <a:stretch/>
        </p:blipFill>
        <p:spPr>
          <a:xfrm>
            <a:off x="179512" y="200529"/>
            <a:ext cx="4536816" cy="3291665"/>
          </a:xfrm>
          <a:prstGeom prst="rect">
            <a:avLst/>
          </a:prstGeom>
          <a:ln>
            <a:noFill/>
          </a:ln>
          <a:effectLst>
            <a:glow rad="139700">
              <a:schemeClr val="accent5">
                <a:satMod val="175000"/>
                <a:alpha val="40000"/>
              </a:schemeClr>
            </a:glow>
            <a:softEdge rad="112500"/>
          </a:effectLst>
        </p:spPr>
      </p:pic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467588" y="2718960"/>
            <a:ext cx="4161381" cy="1286104"/>
          </a:xfrm>
          <a:gradFill flip="none" rotWithShape="1">
            <a:gsLst>
              <a:gs pos="0">
                <a:schemeClr val="accent1">
                  <a:tint val="66000"/>
                  <a:satMod val="160000"/>
                  <a:alpha val="10000"/>
                  <a:lumMod val="0"/>
                  <a:lumOff val="10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2700000" scaled="1"/>
            <a:tileRect/>
          </a:gradFill>
          <a:effectLst>
            <a:glow rad="63500">
              <a:schemeClr val="accent5">
                <a:satMod val="175000"/>
                <a:alpha val="40000"/>
              </a:schemeClr>
            </a:glow>
            <a:softEdge rad="63500"/>
          </a:effectLst>
        </p:spPr>
        <p:txBody>
          <a:bodyPr>
            <a:noAutofit/>
          </a:bodyPr>
          <a:lstStyle/>
          <a:p>
            <a:r>
              <a:rPr lang="ru-RU" sz="2000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Музыкальная игра «Буги – вуги».</a:t>
            </a:r>
          </a:p>
          <a:p>
            <a:r>
              <a:rPr lang="ru-RU" sz="2000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Цель: Закрепить умение находить левую и правую часть тела у себя самого</a:t>
            </a:r>
            <a:r>
              <a:rPr lang="ru-RU" sz="2000" dirty="0" smtClean="0">
                <a:solidFill>
                  <a:srgbClr val="002060"/>
                </a:solidFill>
              </a:rPr>
              <a:t>.</a:t>
            </a:r>
            <a:endParaRPr lang="ru-RU" sz="20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439809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5563" y="0"/>
            <a:ext cx="9255126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6" name="Объект 15"/>
          <p:cNvPicPr>
            <a:picLocks noGrp="1" noChangeAspect="1"/>
          </p:cNvPicPr>
          <p:nvPr>
            <p:ph sz="quarter" idx="4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435" b="7425"/>
          <a:stretch/>
        </p:blipFill>
        <p:spPr>
          <a:xfrm>
            <a:off x="4716016" y="3072616"/>
            <a:ext cx="3798178" cy="3531693"/>
          </a:xfrm>
          <a:effectLst>
            <a:glow rad="101600">
              <a:schemeClr val="accent5">
                <a:satMod val="175000"/>
                <a:alpha val="40000"/>
              </a:schemeClr>
            </a:glow>
            <a:softEdge rad="63500"/>
          </a:effectLst>
        </p:spPr>
      </p:pic>
      <p:pic>
        <p:nvPicPr>
          <p:cNvPr id="6148" name="Picture 4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347"/>
          <a:stretch/>
        </p:blipFill>
        <p:spPr bwMode="auto">
          <a:xfrm>
            <a:off x="611560" y="3136092"/>
            <a:ext cx="3600400" cy="3487736"/>
          </a:xfrm>
          <a:prstGeom prst="rect">
            <a:avLst/>
          </a:prstGeom>
          <a:noFill/>
          <a:ln>
            <a:noFill/>
          </a:ln>
          <a:effectLst>
            <a:glow rad="101600">
              <a:schemeClr val="accent5">
                <a:satMod val="175000"/>
                <a:alpha val="40000"/>
              </a:schemeClr>
            </a:glow>
            <a:outerShdw dist="35921" dir="2700000" algn="ctr" rotWithShape="0">
              <a:schemeClr val="bg2"/>
            </a:outerShdw>
            <a:softEdge rad="63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4" y="37678"/>
            <a:ext cx="3731631" cy="2976624"/>
          </a:xfrm>
          <a:prstGeom prst="rect">
            <a:avLst/>
          </a:prstGeom>
          <a:noFill/>
          <a:ln>
            <a:noFill/>
          </a:ln>
          <a:effectLst>
            <a:glow rad="101600">
              <a:schemeClr val="accent5">
                <a:satMod val="175000"/>
                <a:alpha val="40000"/>
              </a:schemeClr>
            </a:glow>
            <a:outerShdw dist="35921" dir="2700000" algn="ctr" rotWithShape="0">
              <a:schemeClr val="bg2"/>
            </a:outerShdw>
            <a:softEdge rad="63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Объект 14"/>
          <p:cNvPicPr>
            <a:picLocks noGrp="1" noChangeAspect="1"/>
          </p:cNvPicPr>
          <p:nvPr>
            <p:ph sz="half" idx="2"/>
          </p:nvPr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033" b="8127"/>
          <a:stretch/>
        </p:blipFill>
        <p:spPr>
          <a:xfrm>
            <a:off x="611560" y="76584"/>
            <a:ext cx="3600400" cy="3075710"/>
          </a:xfrm>
          <a:effectLst>
            <a:glow rad="101600">
              <a:schemeClr val="accent5">
                <a:satMod val="175000"/>
                <a:alpha val="40000"/>
              </a:schemeClr>
            </a:glow>
            <a:softEdge rad="63500"/>
          </a:effectLst>
        </p:spPr>
      </p:pic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911143" y="2478498"/>
            <a:ext cx="4608512" cy="1315187"/>
          </a:xfrm>
          <a:gradFill>
            <a:gsLst>
              <a:gs pos="0">
                <a:schemeClr val="accent1">
                  <a:tint val="66000"/>
                  <a:satMod val="160000"/>
                  <a:alpha val="10000"/>
                  <a:lumMod val="54000"/>
                  <a:lumOff val="46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2700000" scaled="1"/>
          </a:gradFill>
          <a:effectLst>
            <a:glow rad="101600">
              <a:schemeClr val="accent5">
                <a:satMod val="175000"/>
                <a:alpha val="40000"/>
              </a:schemeClr>
            </a:glow>
          </a:effectLst>
        </p:spPr>
        <p:txBody>
          <a:bodyPr>
            <a:noAutofit/>
          </a:bodyPr>
          <a:lstStyle/>
          <a:p>
            <a:r>
              <a:rPr lang="ru-RU" sz="2000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Игра «Собери по схеме»</a:t>
            </a:r>
          </a:p>
          <a:p>
            <a:r>
              <a:rPr lang="ru-RU" sz="2000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Цель: развивать умение читать схемы и </a:t>
            </a:r>
            <a:r>
              <a:rPr lang="ru-RU" sz="2000" i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</a:t>
            </a:r>
            <a:r>
              <a:rPr lang="ru-RU" sz="2000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воспроизводить это в микро и макро пространстве.</a:t>
            </a:r>
            <a:endParaRPr lang="ru-RU" sz="2000" i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804549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5563" y="0"/>
            <a:ext cx="9255126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2" name="Объект 11"/>
          <p:cNvPicPr>
            <a:picLocks noGrp="1" noChangeAspect="1"/>
          </p:cNvPicPr>
          <p:nvPr>
            <p:ph sz="quarter" idx="4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028" b="5931"/>
          <a:stretch/>
        </p:blipFill>
        <p:spPr>
          <a:xfrm>
            <a:off x="467544" y="3429000"/>
            <a:ext cx="4000211" cy="2851547"/>
          </a:xfrm>
          <a:effectLst>
            <a:glow rad="101600">
              <a:schemeClr val="accent5">
                <a:satMod val="175000"/>
                <a:alpha val="40000"/>
              </a:schemeClr>
            </a:glow>
            <a:softEdge rad="31750"/>
          </a:effectLst>
        </p:spPr>
      </p:pic>
      <p:pic>
        <p:nvPicPr>
          <p:cNvPr id="11" name="Объект 10"/>
          <p:cNvPicPr>
            <a:picLocks noGrp="1" noChangeAspect="1"/>
          </p:cNvPicPr>
          <p:nvPr>
            <p:ph sz="half" idx="2"/>
          </p:nvPr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" b="5179"/>
          <a:stretch/>
        </p:blipFill>
        <p:spPr>
          <a:xfrm>
            <a:off x="395536" y="188640"/>
            <a:ext cx="4037919" cy="2873215"/>
          </a:xfrm>
          <a:effectLst>
            <a:glow rad="101600">
              <a:schemeClr val="accent5">
                <a:satMod val="175000"/>
                <a:alpha val="40000"/>
              </a:schemeClr>
            </a:glow>
            <a:softEdge rad="31750"/>
          </a:effectLst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614"/>
          <a:stretch/>
        </p:blipFill>
        <p:spPr bwMode="auto">
          <a:xfrm>
            <a:off x="4590078" y="620688"/>
            <a:ext cx="4184204" cy="5256584"/>
          </a:xfrm>
          <a:prstGeom prst="rect">
            <a:avLst/>
          </a:prstGeom>
          <a:noFill/>
          <a:ln>
            <a:noFill/>
          </a:ln>
          <a:effectLst>
            <a:glow rad="101600">
              <a:schemeClr val="accent5">
                <a:satMod val="175000"/>
                <a:alpha val="40000"/>
              </a:schemeClr>
            </a:glow>
            <a:outerShdw dist="35921" dir="2700000" algn="ctr" rotWithShape="0">
              <a:schemeClr val="bg2"/>
            </a:outerShdw>
            <a:softEdge rad="63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756384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11126" y="0"/>
            <a:ext cx="9255126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8" name="Объект 17"/>
          <p:cNvPicPr>
            <a:picLocks noGrp="1" noChangeAspect="1"/>
          </p:cNvPicPr>
          <p:nvPr>
            <p:ph sz="quarter" idx="4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518"/>
          <a:stretch/>
        </p:blipFill>
        <p:spPr>
          <a:xfrm>
            <a:off x="925981" y="476672"/>
            <a:ext cx="7292037" cy="5616624"/>
          </a:xfrm>
          <a:effectLst>
            <a:glow rad="139700">
              <a:schemeClr val="accent5">
                <a:satMod val="175000"/>
                <a:alpha val="40000"/>
              </a:schemeClr>
            </a:glow>
            <a:softEdge rad="63500"/>
          </a:effectLst>
        </p:spPr>
      </p:pic>
      <p:sp>
        <p:nvSpPr>
          <p:cNvPr id="19" name="Объект 18"/>
          <p:cNvSpPr>
            <a:spLocks noGrp="1"/>
          </p:cNvSpPr>
          <p:nvPr>
            <p:ph sz="half" idx="2"/>
          </p:nvPr>
        </p:nvSpPr>
        <p:spPr>
          <a:xfrm>
            <a:off x="817804" y="404664"/>
            <a:ext cx="7397265" cy="1008112"/>
          </a:xfrm>
          <a:gradFill flip="none" rotWithShape="1">
            <a:gsLst>
              <a:gs pos="0">
                <a:schemeClr val="accent1">
                  <a:tint val="66000"/>
                  <a:satMod val="160000"/>
                  <a:alpha val="16000"/>
                  <a:lumMod val="29000"/>
                  <a:lumOff val="71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path path="circle">
              <a:fillToRect l="100000" b="100000"/>
            </a:path>
            <a:tileRect t="-100000" r="-100000"/>
          </a:gradFill>
          <a:effectLst>
            <a:softEdge rad="127000"/>
          </a:effectLst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i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Кинезиолоические</a:t>
            </a:r>
            <a:r>
              <a:rPr lang="ru-RU" sz="20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упражнения «Флажок, рыбка, лодочка».</a:t>
            </a:r>
          </a:p>
          <a:p>
            <a:pPr marL="0" indent="0" algn="just">
              <a:buNone/>
            </a:pPr>
            <a:r>
              <a:rPr lang="ru-RU" sz="20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Цель: Развивать моторику, межполушарные взаимодействие.</a:t>
            </a:r>
            <a:endParaRPr lang="ru-RU" sz="2000" b="1" i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245956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5563" y="0"/>
            <a:ext cx="9255126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3688" y="2492896"/>
            <a:ext cx="5616624" cy="4016382"/>
          </a:xfrm>
          <a:prstGeom prst="rect">
            <a:avLst/>
          </a:prstGeom>
          <a:noFill/>
          <a:ln>
            <a:noFill/>
          </a:ln>
          <a:effectLst>
            <a:glow rad="101600">
              <a:schemeClr val="accent5">
                <a:satMod val="175000"/>
                <a:alpha val="40000"/>
              </a:schemeClr>
            </a:glow>
            <a:outerShdw dist="35921" dir="2700000" algn="ctr" rotWithShape="0">
              <a:schemeClr val="bg2"/>
            </a:outerShdw>
            <a:softEdge rad="63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Объект 11"/>
          <p:cNvPicPr>
            <a:picLocks noGrp="1" noChangeAspect="1"/>
          </p:cNvPicPr>
          <p:nvPr>
            <p:ph sz="quarter" idx="4"/>
          </p:nvPr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219" t="10887" r="342" b="9131"/>
          <a:stretch/>
        </p:blipFill>
        <p:spPr>
          <a:xfrm>
            <a:off x="4571287" y="332656"/>
            <a:ext cx="3574473" cy="2424545"/>
          </a:xfrm>
          <a:effectLst>
            <a:glow rad="101600">
              <a:schemeClr val="accent5">
                <a:satMod val="175000"/>
                <a:alpha val="40000"/>
              </a:schemeClr>
            </a:glow>
            <a:softEdge rad="63500"/>
          </a:effectLst>
        </p:spPr>
      </p:pic>
      <p:pic>
        <p:nvPicPr>
          <p:cNvPr id="11" name="Объект 10"/>
          <p:cNvPicPr>
            <a:picLocks noGrp="1" noChangeAspect="1"/>
          </p:cNvPicPr>
          <p:nvPr>
            <p:ph sz="half" idx="2"/>
          </p:nvPr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202" t="9501" r="1583" b="7285"/>
          <a:stretch/>
        </p:blipFill>
        <p:spPr>
          <a:xfrm>
            <a:off x="539552" y="332656"/>
            <a:ext cx="3685310" cy="2521528"/>
          </a:xfrm>
          <a:effectLst>
            <a:glow rad="101600">
              <a:schemeClr val="accent5">
                <a:satMod val="175000"/>
                <a:alpha val="40000"/>
              </a:schemeClr>
            </a:glow>
            <a:softEdge rad="63500"/>
          </a:effectLst>
        </p:spPr>
      </p:pic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843808" y="2636911"/>
            <a:ext cx="3672408" cy="929711"/>
          </a:xfrm>
          <a:gradFill>
            <a:gsLst>
              <a:gs pos="0">
                <a:schemeClr val="accent1">
                  <a:tint val="66000"/>
                  <a:satMod val="160000"/>
                  <a:alpha val="16000"/>
                  <a:lumMod val="29000"/>
                  <a:lumOff val="71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path path="circle">
              <a:fillToRect l="100000" b="100000"/>
            </a:path>
          </a:gradFill>
          <a:effectLst>
            <a:glow rad="101600">
              <a:schemeClr val="accent5">
                <a:satMod val="175000"/>
                <a:alpha val="40000"/>
              </a:schemeClr>
            </a:glow>
            <a:softEdge rad="63500"/>
          </a:effectLst>
        </p:spPr>
        <p:txBody>
          <a:bodyPr>
            <a:noAutofit/>
          </a:bodyPr>
          <a:lstStyle/>
          <a:p>
            <a:pPr algn="ctr"/>
            <a:r>
              <a:rPr lang="ru-RU" sz="2000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Упражнения для развития слуховой памяти и чувства ритма</a:t>
            </a:r>
            <a:endParaRPr lang="ru-RU" sz="2000" i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244466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248</TotalTime>
  <Words>149</Words>
  <Application>Microsoft Office PowerPoint</Application>
  <PresentationFormat>Экран (4:3)</PresentationFormat>
  <Paragraphs>19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Тема Office</vt:lpstr>
      <vt:lpstr>Муниципальное автономное дошкольное учреждение детский сад №3 «Светлячок» </vt:lpstr>
      <vt:lpstr>Цель программы кружка «Графическая физкультура»:  Повысить эффективность развития графических навыков по подготовке руки для освоения письма. Задачи: •Создать условия для накопления ребенком двигательного и практического опыта, прежде всего ручной умелости. •Развивать умение производить точные, четкие движения кистью и пальцами рук, через стимулирования тактильных ощущений детей. •Формировать поэтапно графические навыки у детей по средствам графических упражнений. •Формировать творческую активность, пространственное мышление, фантазию, через физические упражнения.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До новых встреч!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Муниципальное автономное дошкольное учреждение детский сад №3 «Светлячок» </dc:title>
  <dc:creator>13</dc:creator>
  <cp:lastModifiedBy>13</cp:lastModifiedBy>
  <cp:revision>19</cp:revision>
  <dcterms:created xsi:type="dcterms:W3CDTF">2021-10-03T08:45:53Z</dcterms:created>
  <dcterms:modified xsi:type="dcterms:W3CDTF">2021-10-11T10:22:09Z</dcterms:modified>
</cp:coreProperties>
</file>