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9"/>
  </p:notesMasterIdLst>
  <p:sldIdLst>
    <p:sldId id="256" r:id="rId2"/>
    <p:sldId id="257" r:id="rId3"/>
    <p:sldId id="258" r:id="rId4"/>
    <p:sldId id="288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87" r:id="rId17"/>
    <p:sldId id="28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E7851-D875-450B-8104-EC859875FA96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40F8A-1796-4E15-83E8-11EB0004A4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326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7528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5793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6701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91681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983592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18342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F79DD8-79E4-4423-8EA0-C14BD119E37F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7323A0-2094-4B52-B2C8-C776138BEC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0054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99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378867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5.png"/><Relationship Id="rId3" Type="http://schemas.openxmlformats.org/officeDocument/2006/relationships/image" Target="../media/image33.png"/><Relationship Id="rId7" Type="http://schemas.openxmlformats.org/officeDocument/2006/relationships/image" Target="../media/image41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11" Type="http://schemas.openxmlformats.org/officeDocument/2006/relationships/slide" Target="slide2.xml"/><Relationship Id="rId5" Type="http://schemas.openxmlformats.org/officeDocument/2006/relationships/image" Target="../media/image39.png"/><Relationship Id="rId10" Type="http://schemas.microsoft.com/office/2007/relationships/hdphoto" Target="../media/hdphoto1.wdp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6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1.mp3"/><Relationship Id="rId6" Type="http://schemas.openxmlformats.org/officeDocument/2006/relationships/image" Target="../media/image64.png"/><Relationship Id="rId11" Type="http://schemas.microsoft.com/office/2007/relationships/media" Target="../media/media1.mp3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" Target="slide5.xml"/><Relationship Id="rId7" Type="http://schemas.openxmlformats.org/officeDocument/2006/relationships/slide" Target="slide1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slide" Target="slide11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image" Target="../media/image23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png"/><Relationship Id="rId7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712" y="3068960"/>
            <a:ext cx="8694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Автоматизация звука 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[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]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3648" y="2132856"/>
            <a:ext cx="668047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Игра-тренажёр для детей старшего дошкольного возраста по теме:  </a:t>
            </a:r>
          </a:p>
          <a:p>
            <a:pPr algn="ctr"/>
            <a:endParaRPr lang="ru-RU" sz="2000" dirty="0" smtClean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4008" y="5301208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Comic Sans MS" pitchFamily="66" charset="0"/>
                <a:hlinkClick r:id="" action="ppaction://hlinkshowjump?jump=lastslide"/>
              </a:rPr>
              <a:t>Автор</a:t>
            </a:r>
            <a:r>
              <a:rPr lang="ru-RU" sz="2400" dirty="0" smtClean="0">
                <a:solidFill>
                  <a:srgbClr val="7030A0"/>
                </a:solidFill>
                <a:latin typeface="Comic Sans MS" pitchFamily="66" charset="0"/>
              </a:rPr>
              <a:t>: </a:t>
            </a:r>
          </a:p>
          <a:p>
            <a:r>
              <a:rPr lang="ru-RU" sz="2400" dirty="0" err="1" smtClean="0">
                <a:solidFill>
                  <a:srgbClr val="00B050"/>
                </a:solidFill>
                <a:latin typeface="Comic Sans MS" pitchFamily="66" charset="0"/>
              </a:rPr>
              <a:t>Хузина</a:t>
            </a:r>
            <a:r>
              <a:rPr lang="ru-RU" sz="2400" dirty="0" smtClean="0">
                <a:solidFill>
                  <a:srgbClr val="00B050"/>
                </a:solidFill>
                <a:latin typeface="Comic Sans MS" pitchFamily="66" charset="0"/>
              </a:rPr>
              <a:t> Ольга Михайловна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Учитель-логопед</a:t>
            </a:r>
            <a:endParaRPr lang="ru-RU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27" name="Picture 3" descr="D:\Детский сад\ШАБЛОНЫ\1оформление\животные\сов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2540000" cy="2501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188640"/>
            <a:ext cx="8640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Муниципальное автономное дошкольное образовательное учреждение детский сад №3 «Светлячок»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3658248"/>
      </p:ext>
    </p:extLst>
  </p:cSld>
  <p:clrMapOvr>
    <a:masterClrMapping/>
  </p:clrMapOvr>
  <p:transition spd="slow" advClick="0" advTm="543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/>
        </p:nvSpPr>
        <p:spPr>
          <a:xfrm>
            <a:off x="161409" y="153151"/>
            <a:ext cx="8977799" cy="723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 dirty="0">
                <a:solidFill>
                  <a:srgbClr val="990000"/>
                </a:solidFill>
                <a:cs typeface="Arial"/>
                <a:sym typeface="Arial"/>
              </a:rPr>
              <a:t>Задание: Называй картинки, чётко проговаривая звук С.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723" y="5807339"/>
            <a:ext cx="12795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500660" y="1006271"/>
            <a:ext cx="8142672" cy="5372199"/>
            <a:chOff x="437250" y="1326424"/>
            <a:chExt cx="8142672" cy="5372199"/>
          </a:xfrm>
        </p:grpSpPr>
        <p:pic>
          <p:nvPicPr>
            <p:cNvPr id="29" name="Shape 29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250" y="1379625"/>
              <a:ext cx="2113724" cy="1598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Shape 32"/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8167" y="3606598"/>
              <a:ext cx="1792399" cy="3092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Shape 33"/>
            <p:cNvPicPr preferRelativeResize="0"/>
            <p:nvPr/>
          </p:nvPicPr>
          <p:blipFill>
            <a:blip r:embed="rId6" cstate="print">
              <a:alphaModFix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5825" y="1326424"/>
              <a:ext cx="2272342" cy="2139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Shape 34"/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7524" y="1326427"/>
              <a:ext cx="1792398" cy="23659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6" name="Picture 2" descr="D:\Детский сад\ШАБЛОНЫ\1оформление\растительность\ананас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874" y="3861047"/>
              <a:ext cx="1322877" cy="237015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D:\Детский сад\ШАБЛОНЫ\1оформление\растительность\арбуз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="" xmlns:a14="http://schemas.microsoft.com/office/drawing/2010/main">
                    <a14:imgLayer r:embed="rId10">
                      <a14:imgEffect>
                        <a14:backgroundRemoval t="0" b="100000" l="10000" r="9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3" y="4716462"/>
              <a:ext cx="1847229" cy="173687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2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80" y="5882347"/>
            <a:ext cx="737394" cy="697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598488"/>
            <a:ext cx="7523163" cy="566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09025700"/>
      </p:ext>
    </p:extLst>
  </p:cSld>
  <p:clrMapOvr>
    <a:masterClrMapping/>
  </p:clrMapOvr>
  <p:transition spd="slow" advClick="0"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1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hape 23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00" y="850175"/>
            <a:ext cx="2838600" cy="353919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Shape 24"/>
          <p:cNvSpPr txBox="1"/>
          <p:nvPr/>
        </p:nvSpPr>
        <p:spPr>
          <a:xfrm>
            <a:off x="3599025" y="1832575"/>
            <a:ext cx="4713600" cy="214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3000" b="1" kern="0">
                <a:solidFill>
                  <a:srgbClr val="741B47"/>
                </a:solidFill>
                <a:cs typeface="Arial"/>
                <a:sym typeface="Arial"/>
              </a:rPr>
              <a:t>Это Соня.</a:t>
            </a:r>
          </a:p>
          <a:p>
            <a:r>
              <a:rPr lang="ru" sz="3000" b="1" kern="0">
                <a:solidFill>
                  <a:srgbClr val="741B47"/>
                </a:solidFill>
                <a:cs typeface="Arial"/>
                <a:sym typeface="Arial"/>
              </a:rPr>
              <a:t>Составь по картинкам предложения про неё.</a:t>
            </a:r>
          </a:p>
        </p:txBody>
      </p:sp>
      <p:pic>
        <p:nvPicPr>
          <p:cNvPr id="6146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661248"/>
            <a:ext cx="12795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95118051"/>
      </p:ext>
    </p:extLst>
  </p:cSld>
  <p:clrMapOvr>
    <a:masterClrMapping/>
  </p:clrMapOvr>
  <p:transition spd="slow" advClick="0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hape 29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800" y="172524"/>
            <a:ext cx="1705049" cy="212587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0"/>
          <p:cNvSpPr txBox="1"/>
          <p:nvPr/>
        </p:nvSpPr>
        <p:spPr>
          <a:xfrm>
            <a:off x="595125" y="613900"/>
            <a:ext cx="869100" cy="1020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4800" b="1" kern="0">
                <a:solidFill>
                  <a:srgbClr val="741B47"/>
                </a:solidFill>
                <a:cs typeface="Arial"/>
                <a:sym typeface="Arial"/>
              </a:rPr>
              <a:t>У</a:t>
            </a:r>
          </a:p>
        </p:txBody>
      </p:sp>
      <p:pic>
        <p:nvPicPr>
          <p:cNvPr id="31" name="Shape 31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725" y="327399"/>
            <a:ext cx="1361375" cy="1506073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32"/>
          <p:cNvSpPr txBox="1"/>
          <p:nvPr/>
        </p:nvSpPr>
        <p:spPr>
          <a:xfrm>
            <a:off x="5186000" y="1105300"/>
            <a:ext cx="604499" cy="528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4800" kern="0">
                <a:solidFill>
                  <a:srgbClr val="741B47"/>
                </a:solidFill>
                <a:cs typeface="Arial"/>
                <a:sym typeface="Arial"/>
              </a:rPr>
              <a:t>.</a:t>
            </a:r>
          </a:p>
        </p:txBody>
      </p:sp>
      <p:sp>
        <p:nvSpPr>
          <p:cNvPr id="33" name="Shape 33"/>
          <p:cNvSpPr txBox="1"/>
          <p:nvPr/>
        </p:nvSpPr>
        <p:spPr>
          <a:xfrm>
            <a:off x="657225" y="3362875"/>
            <a:ext cx="744900" cy="106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4800" b="1" kern="0">
              <a:solidFill>
                <a:srgbClr val="741B47"/>
              </a:solidFill>
              <a:cs typeface="Arial"/>
              <a:sym typeface="Arial"/>
            </a:endParaRPr>
          </a:p>
        </p:txBody>
      </p:sp>
      <p:pic>
        <p:nvPicPr>
          <p:cNvPr id="34" name="Shape 34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00" y="2298399"/>
            <a:ext cx="1705049" cy="212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35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150" y="2604250"/>
            <a:ext cx="1414376" cy="175297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36"/>
          <p:cNvSpPr txBox="1"/>
          <p:nvPr/>
        </p:nvSpPr>
        <p:spPr>
          <a:xfrm>
            <a:off x="2036150" y="3106025"/>
            <a:ext cx="1956599" cy="83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3600" b="1" kern="0">
                <a:solidFill>
                  <a:srgbClr val="741B47"/>
                </a:solidFill>
                <a:cs typeface="Arial"/>
                <a:sym typeface="Arial"/>
              </a:rPr>
              <a:t>купили</a:t>
            </a:r>
          </a:p>
        </p:txBody>
      </p:sp>
      <p:sp>
        <p:nvSpPr>
          <p:cNvPr id="37" name="Shape 37"/>
          <p:cNvSpPr txBox="1"/>
          <p:nvPr/>
        </p:nvSpPr>
        <p:spPr>
          <a:xfrm>
            <a:off x="5674100" y="3411712"/>
            <a:ext cx="604499" cy="528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4800" kern="0">
                <a:solidFill>
                  <a:srgbClr val="741B47"/>
                </a:solidFill>
                <a:cs typeface="Arial"/>
                <a:sym typeface="Arial"/>
              </a:rPr>
              <a:t>.</a:t>
            </a:r>
          </a:p>
        </p:txBody>
      </p:sp>
      <p:pic>
        <p:nvPicPr>
          <p:cNvPr id="38" name="Shape 38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25" y="4571450"/>
            <a:ext cx="1705049" cy="2125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 txBox="1"/>
          <p:nvPr/>
        </p:nvSpPr>
        <p:spPr>
          <a:xfrm>
            <a:off x="2159775" y="5213175"/>
            <a:ext cx="2501699" cy="11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" sz="3600" b="1" kern="0">
                <a:solidFill>
                  <a:srgbClr val="741B47"/>
                </a:solidFill>
                <a:cs typeface="Arial"/>
                <a:sym typeface="Arial"/>
              </a:rPr>
              <a:t>подарили</a:t>
            </a:r>
          </a:p>
        </p:txBody>
      </p:sp>
      <p:pic>
        <p:nvPicPr>
          <p:cNvPr id="40" name="Shape 40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15" y="4988662"/>
            <a:ext cx="1624265" cy="1644825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41"/>
          <p:cNvSpPr txBox="1"/>
          <p:nvPr/>
        </p:nvSpPr>
        <p:spPr>
          <a:xfrm>
            <a:off x="6458900" y="5476675"/>
            <a:ext cx="744900" cy="83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" sz="4800" kern="0">
                <a:solidFill>
                  <a:srgbClr val="741B47"/>
                </a:solidFill>
                <a:cs typeface="Arial"/>
                <a:sym typeface="Arial"/>
              </a:rPr>
              <a:t>.</a:t>
            </a:r>
          </a:p>
        </p:txBody>
      </p:sp>
      <p:pic>
        <p:nvPicPr>
          <p:cNvPr id="717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785762"/>
            <a:ext cx="12795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72200977"/>
      </p:ext>
    </p:extLst>
  </p:cSld>
  <p:clrMapOvr>
    <a:masterClrMapping/>
  </p:clrMapOvr>
  <p:transition spd="slow" advClick="0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Shape 46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75" y="114974"/>
            <a:ext cx="1705049" cy="212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47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700" y="314775"/>
            <a:ext cx="1759125" cy="192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Shape 48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650" y="613772"/>
            <a:ext cx="1204975" cy="154237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Shape 49"/>
          <p:cNvSpPr txBox="1"/>
          <p:nvPr/>
        </p:nvSpPr>
        <p:spPr>
          <a:xfrm>
            <a:off x="2037375" y="900625"/>
            <a:ext cx="2608799" cy="968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3600" b="1" kern="0">
                <a:solidFill>
                  <a:srgbClr val="741B47"/>
                </a:solidFill>
                <a:cs typeface="Arial"/>
                <a:sym typeface="Arial"/>
              </a:rPr>
              <a:t>увидела в</a:t>
            </a:r>
          </a:p>
        </p:txBody>
      </p:sp>
      <p:pic>
        <p:nvPicPr>
          <p:cNvPr id="50" name="Shape 50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75" y="2366062"/>
            <a:ext cx="1705049" cy="2125875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hape 51"/>
          <p:cNvSpPr txBox="1"/>
          <p:nvPr/>
        </p:nvSpPr>
        <p:spPr>
          <a:xfrm>
            <a:off x="2148525" y="3145725"/>
            <a:ext cx="1759199" cy="76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3600" b="1" kern="0">
                <a:solidFill>
                  <a:srgbClr val="741B47"/>
                </a:solidFill>
                <a:cs typeface="Arial"/>
                <a:sym typeface="Arial"/>
              </a:rPr>
              <a:t>любит</a:t>
            </a:r>
          </a:p>
        </p:txBody>
      </p:sp>
      <p:pic>
        <p:nvPicPr>
          <p:cNvPr id="52" name="Shape 52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425" y="2592500"/>
            <a:ext cx="1675929" cy="1542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53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75" y="4617137"/>
            <a:ext cx="1705049" cy="2125875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Shape 54"/>
          <p:cNvSpPr txBox="1"/>
          <p:nvPr/>
        </p:nvSpPr>
        <p:spPr>
          <a:xfrm>
            <a:off x="2480025" y="5504875"/>
            <a:ext cx="3173999" cy="911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" sz="3600" b="1" kern="0">
                <a:solidFill>
                  <a:srgbClr val="741B47"/>
                </a:solidFill>
                <a:cs typeface="Arial"/>
                <a:sym typeface="Arial"/>
              </a:rPr>
              <a:t>катается на</a:t>
            </a:r>
          </a:p>
        </p:txBody>
      </p:sp>
      <p:pic>
        <p:nvPicPr>
          <p:cNvPr id="55" name="Shape 55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725" y="4771549"/>
            <a:ext cx="2006599" cy="1689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805264"/>
            <a:ext cx="12795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92663771"/>
      </p:ext>
    </p:extLst>
  </p:cSld>
  <p:clrMapOvr>
    <a:masterClrMapping/>
  </p:clrMapOvr>
  <p:transition spd="slow" advClick="0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/>
        </p:nvSpPr>
        <p:spPr>
          <a:xfrm>
            <a:off x="624275" y="873950"/>
            <a:ext cx="8026499" cy="77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3000" b="1" kern="0">
                <a:solidFill>
                  <a:srgbClr val="85200C"/>
                </a:solidFill>
                <a:cs typeface="Arial"/>
                <a:sym typeface="Arial"/>
              </a:rPr>
              <a:t>Придумай свои предложения про Соню.</a:t>
            </a:r>
          </a:p>
        </p:txBody>
      </p:sp>
      <p:pic>
        <p:nvPicPr>
          <p:cNvPr id="61" name="Shape 61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475" y="2071745"/>
            <a:ext cx="2358174" cy="294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77272"/>
            <a:ext cx="789851" cy="74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33664848"/>
      </p:ext>
    </p:extLst>
  </p:cSld>
  <p:clrMapOvr>
    <a:masterClrMapping/>
  </p:clrMapOvr>
  <p:transition spd="slow" advClick="0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/>
        </p:nvSpPr>
        <p:spPr>
          <a:xfrm>
            <a:off x="899592" y="620688"/>
            <a:ext cx="7260299" cy="1126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ru" sz="2800" kern="0" dirty="0">
                <a:solidFill>
                  <a:schemeClr val="accent6">
                    <a:lumMod val="75000"/>
                  </a:schemeClr>
                </a:solidFill>
                <a:cs typeface="Arial"/>
                <a:sym typeface="Arial"/>
              </a:rPr>
              <a:t>Проговаривай скороговорки, чётко произнося звук [С]. Старайся произносить их как можно быстрее.</a:t>
            </a:r>
          </a:p>
        </p:txBody>
      </p:sp>
      <p:pic>
        <p:nvPicPr>
          <p:cNvPr id="10242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962" y="5661248"/>
            <a:ext cx="12795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68737" y="2708920"/>
            <a:ext cx="2536825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24119166"/>
      </p:ext>
    </p:extLst>
  </p:cSld>
  <p:clrMapOvr>
    <a:masterClrMapping/>
  </p:clrMapOvr>
  <p:transition spd="slow" advClick="0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95536" y="476672"/>
            <a:ext cx="7808913" cy="5499100"/>
            <a:chOff x="395536" y="476672"/>
            <a:chExt cx="7808913" cy="54991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476672"/>
              <a:ext cx="7808913" cy="5499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052736"/>
              <a:ext cx="6499225" cy="4638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62724"/>
            <a:ext cx="7808913" cy="549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ашивка 1"/>
          <p:cNvSpPr/>
          <p:nvPr/>
        </p:nvSpPr>
        <p:spPr>
          <a:xfrm>
            <a:off x="8388424" y="1340768"/>
            <a:ext cx="576064" cy="3816424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462724"/>
            <a:ext cx="7808913" cy="549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99" y="462724"/>
            <a:ext cx="7804150" cy="549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462724"/>
            <a:ext cx="7804150" cy="549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995" y="5960139"/>
            <a:ext cx="739461" cy="69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776468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1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1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1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1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1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1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1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1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1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1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1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1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1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1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1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1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32240" y="5517232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hlinkClick r:id="" action="ppaction://hlinkshowjump?jump=endshow"/>
              </a:rPr>
              <a:t>Конец</a:t>
            </a:r>
            <a:endParaRPr lang="ru-RU" sz="2800" dirty="0" smtClean="0">
              <a:solidFill>
                <a:srgbClr val="0070C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73016"/>
            <a:ext cx="1627187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 descr="D:\Детский сад\ШАБЛОНЫ\1оформление\животные\0_85a27_b0f828c1_X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048800"/>
            <a:ext cx="1584176" cy="16443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D:\Детский сад\ШАБЛОНЫ\1оформление\животные\0_a70a3_8e5e139_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365" y="4319729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D:\Детский сад\ШАБЛОНЫ\1оформление\животные\0_c6a0f_2a7c65ee_XXX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1297409" cy="13805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574" y="620688"/>
            <a:ext cx="2395537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736576"/>
            <a:ext cx="1536700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933" y="5494875"/>
            <a:ext cx="735013" cy="697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Алфавит В Песнях - Буква С [с сайта www.ololo.fm]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1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4355976" y="29634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53452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25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25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25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25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25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25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984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3124944"/>
          </a:xfrm>
        </p:spPr>
        <p:txBody>
          <a:bodyPr/>
          <a:lstStyle/>
          <a:p>
            <a:pPr marL="514350" indent="-514350" algn="ctr"/>
            <a:r>
              <a:rPr lang="ru-RU" sz="3200" dirty="0" smtClean="0">
                <a:solidFill>
                  <a:srgbClr val="0070C0"/>
                </a:solidFill>
                <a:hlinkClick r:id="" action="ppaction://hlinkshowjump?jump=nextslide"/>
              </a:rPr>
              <a:t>Список заданий</a:t>
            </a:r>
            <a:endParaRPr lang="ru-RU" sz="3200" dirty="0" smtClean="0">
              <a:solidFill>
                <a:srgbClr val="0070C0"/>
              </a:solidFill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ru-RU" dirty="0" smtClean="0">
              <a:hlinkClick r:id="rId2" action="ppaction://hlinksldjump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 smtClean="0">
                <a:hlinkClick r:id="rId2" action="ppaction://hlinksldjump"/>
              </a:rPr>
              <a:t>Автоматизация в начале слова</a:t>
            </a:r>
            <a:endParaRPr lang="ru-RU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 smtClean="0">
                <a:hlinkClick r:id="rId3" action="ppaction://hlinksldjump"/>
              </a:rPr>
              <a:t>Автоматизация в середине слова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  </a:t>
            </a:r>
            <a:r>
              <a:rPr lang="ru-RU" dirty="0" smtClean="0">
                <a:hlinkClick r:id="rId4" action="ppaction://hlinksldjump"/>
              </a:rPr>
              <a:t>Автоматизация в конце слова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4.  </a:t>
            </a:r>
            <a:r>
              <a:rPr lang="ru-RU" dirty="0" smtClean="0">
                <a:hlinkClick r:id="rId5" action="ppaction://hlinksldjump"/>
              </a:rPr>
              <a:t>Автоматизация в предложении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5. </a:t>
            </a:r>
            <a:r>
              <a:rPr lang="ru-RU" dirty="0" smtClean="0">
                <a:hlinkClick r:id="rId6" action="ppaction://hlinksldjump"/>
              </a:rPr>
              <a:t>Автоматизация в скороговорках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51520" y="5013176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Если ты успешно справился со всеми заданиями, то можешь получить музыкальный подарок от тётушки Совы.</a:t>
            </a:r>
          </a:p>
          <a:p>
            <a:pPr algn="ctr"/>
            <a:r>
              <a:rPr lang="ru-RU" sz="3600" dirty="0" smtClean="0">
                <a:solidFill>
                  <a:srgbClr val="0070C0"/>
                </a:solidFill>
                <a:hlinkClick r:id="rId7" action="ppaction://hlinksldjump"/>
              </a:rPr>
              <a:t>Подарок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69968" y="6213505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hlinkClick r:id="" action="ppaction://hlinkshowjump?jump=endshow"/>
              </a:rPr>
              <a:t>Конец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56176" y="3073000"/>
            <a:ext cx="2536825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7576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/>
          <p:nvPr/>
        </p:nvSpPr>
        <p:spPr>
          <a:xfrm>
            <a:off x="554421" y="692696"/>
            <a:ext cx="8025300" cy="26369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/>
            <a:r>
              <a:rPr lang="ru" sz="3600" b="1" kern="0" dirty="0">
                <a:solidFill>
                  <a:srgbClr val="351C75"/>
                </a:solidFill>
                <a:cs typeface="Arial"/>
                <a:sym typeface="Arial"/>
              </a:rPr>
              <a:t>Задание :</a:t>
            </a:r>
            <a:r>
              <a:rPr lang="ru" sz="2400" b="1" kern="0" dirty="0">
                <a:solidFill>
                  <a:srgbClr val="351C75"/>
                </a:solidFill>
                <a:cs typeface="Arial"/>
                <a:sym typeface="Arial"/>
              </a:rPr>
              <a:t> </a:t>
            </a:r>
          </a:p>
          <a:p>
            <a:pPr algn="ctr"/>
            <a:r>
              <a:rPr lang="ru" sz="2400" b="1" kern="0" dirty="0">
                <a:solidFill>
                  <a:srgbClr val="1155CC"/>
                </a:solidFill>
                <a:cs typeface="Arial"/>
                <a:sym typeface="Arial"/>
              </a:rPr>
              <a:t>Нажимай на стрелки курсором и называй картинки, которые будут появляться. </a:t>
            </a:r>
          </a:p>
          <a:p>
            <a:pPr algn="ctr"/>
            <a:r>
              <a:rPr lang="ru" sz="2400" b="1" kern="0" dirty="0">
                <a:solidFill>
                  <a:srgbClr val="1155CC"/>
                </a:solidFill>
                <a:cs typeface="Arial"/>
                <a:sym typeface="Arial"/>
              </a:rPr>
              <a:t>Чётко произноси звук [C] в названии предметов.</a:t>
            </a:r>
          </a:p>
        </p:txBody>
      </p:sp>
      <p:pic>
        <p:nvPicPr>
          <p:cNvPr id="2253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661248"/>
            <a:ext cx="12795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91" y="5877272"/>
            <a:ext cx="729773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96952"/>
            <a:ext cx="2536825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773298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467544" y="476672"/>
            <a:ext cx="2451100" cy="2654009"/>
            <a:chOff x="467544" y="476672"/>
            <a:chExt cx="2451100" cy="2654009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476672"/>
              <a:ext cx="2451100" cy="244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7787" y="2484568"/>
              <a:ext cx="109061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88640"/>
            <a:ext cx="122555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26041"/>
            <a:ext cx="207327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894241"/>
            <a:ext cx="2322513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17032"/>
            <a:ext cx="2505075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602628"/>
            <a:ext cx="206057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328" y="3475846"/>
            <a:ext cx="2846387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31" y="230778"/>
            <a:ext cx="2182813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862" y="407412"/>
            <a:ext cx="2578100" cy="351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962" y="954632"/>
            <a:ext cx="2249487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7" y="3516903"/>
            <a:ext cx="2578100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01" y="3383978"/>
            <a:ext cx="3041650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96852"/>
            <a:ext cx="2925763" cy="292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13220"/>
            <a:ext cx="2322513" cy="476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428" y="690164"/>
            <a:ext cx="1993900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939" y="1262193"/>
            <a:ext cx="3005137" cy="373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8" name="Picture 20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01" y="3269852"/>
            <a:ext cx="33655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9" name="Picture 21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449" y="5877940"/>
            <a:ext cx="738187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4230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/>
          <p:nvPr/>
        </p:nvSpPr>
        <p:spPr>
          <a:xfrm>
            <a:off x="1303575" y="1823125"/>
            <a:ext cx="6895799" cy="1227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ru" sz="3000" b="1" kern="0" dirty="0">
                <a:solidFill>
                  <a:srgbClr val="990000"/>
                </a:solidFill>
                <a:cs typeface="Arial"/>
                <a:sym typeface="Arial"/>
              </a:rPr>
              <a:t>Повторяй чистоговорки, чётко проговаривая звук </a:t>
            </a:r>
            <a:r>
              <a:rPr lang="en-US" sz="3000" b="1" kern="0" dirty="0" smtClean="0">
                <a:solidFill>
                  <a:srgbClr val="990000"/>
                </a:solidFill>
                <a:cs typeface="Arial"/>
                <a:sym typeface="Arial"/>
              </a:rPr>
              <a:t>[</a:t>
            </a:r>
            <a:r>
              <a:rPr lang="ru" sz="3000" b="1" kern="0" dirty="0" smtClean="0">
                <a:solidFill>
                  <a:srgbClr val="990000"/>
                </a:solidFill>
                <a:cs typeface="Arial"/>
                <a:sym typeface="Arial"/>
              </a:rPr>
              <a:t>С</a:t>
            </a:r>
            <a:r>
              <a:rPr lang="en-US" sz="3000" b="1" kern="0" dirty="0" smtClean="0">
                <a:solidFill>
                  <a:srgbClr val="990000"/>
                </a:solidFill>
                <a:cs typeface="Arial"/>
                <a:sym typeface="Arial"/>
              </a:rPr>
              <a:t>]</a:t>
            </a:r>
            <a:r>
              <a:rPr lang="ru" sz="3000" b="1" kern="0" dirty="0" smtClean="0">
                <a:solidFill>
                  <a:srgbClr val="990000"/>
                </a:solidFill>
                <a:cs typeface="Arial"/>
                <a:sym typeface="Arial"/>
              </a:rPr>
              <a:t>.</a:t>
            </a:r>
            <a:endParaRPr lang="ru" sz="3000" b="1" kern="0" dirty="0">
              <a:solidFill>
                <a:srgbClr val="990000"/>
              </a:solidFill>
              <a:cs typeface="Arial"/>
              <a:sym typeface="Arial"/>
            </a:endParaRPr>
          </a:p>
        </p:txBody>
      </p:sp>
      <p:pic>
        <p:nvPicPr>
          <p:cNvPr id="21506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517232"/>
            <a:ext cx="12795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56992"/>
            <a:ext cx="2536825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46481789"/>
      </p:ext>
    </p:extLst>
  </p:cSld>
  <p:clrMapOvr>
    <a:masterClrMapping/>
  </p:clrMapOvr>
  <p:transition spd="slow" advClick="0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/>
        </p:nvSpPr>
        <p:spPr>
          <a:xfrm>
            <a:off x="387300" y="793500"/>
            <a:ext cx="3400799" cy="11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Са-са-са - вот летит </a:t>
            </a:r>
          </a:p>
        </p:txBody>
      </p:sp>
      <p:pic>
        <p:nvPicPr>
          <p:cNvPr id="29" name="Shape 29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662" y="373550"/>
            <a:ext cx="1540673" cy="1335147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0"/>
          <p:cNvSpPr txBox="1"/>
          <p:nvPr/>
        </p:nvSpPr>
        <p:spPr>
          <a:xfrm>
            <a:off x="255050" y="2153750"/>
            <a:ext cx="4265100" cy="128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Са-са-са - у норы стоит </a:t>
            </a:r>
          </a:p>
        </p:txBody>
      </p:sp>
      <p:pic>
        <p:nvPicPr>
          <p:cNvPr id="31" name="Shape 31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350" y="1355801"/>
            <a:ext cx="2393600" cy="144847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32"/>
          <p:cNvSpPr txBox="1"/>
          <p:nvPr/>
        </p:nvSpPr>
        <p:spPr>
          <a:xfrm>
            <a:off x="368400" y="3523475"/>
            <a:ext cx="3089100" cy="59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Со-со-со - у Сани </a:t>
            </a:r>
          </a:p>
        </p:txBody>
      </p:sp>
      <p:pic>
        <p:nvPicPr>
          <p:cNvPr id="33" name="Shape 33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00" y="2980325"/>
            <a:ext cx="1832576" cy="1827849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/>
          <p:nvPr/>
        </p:nvSpPr>
        <p:spPr>
          <a:xfrm>
            <a:off x="368400" y="5289925"/>
            <a:ext cx="4794000" cy="106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Сы-сы-сы - у папы длинные</a:t>
            </a:r>
            <a:r>
              <a:rPr lang="ru" sz="1400" kern="0">
                <a:solidFill>
                  <a:srgbClr val="000000"/>
                </a:solidFill>
                <a:cs typeface="Arial"/>
                <a:sym typeface="Arial"/>
              </a:rPr>
              <a:t> </a:t>
            </a:r>
          </a:p>
        </p:txBody>
      </p:sp>
      <p:pic>
        <p:nvPicPr>
          <p:cNvPr id="35" name="Shape 35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900" y="5289925"/>
            <a:ext cx="1832576" cy="68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33256"/>
            <a:ext cx="1274763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7089997"/>
      </p:ext>
    </p:extLst>
  </p:cSld>
  <p:clrMapOvr>
    <a:masterClrMapping/>
  </p:clrMapOvr>
  <p:transition spd="slow" advClick="0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/>
        </p:nvSpPr>
        <p:spPr>
          <a:xfrm>
            <a:off x="746250" y="566775"/>
            <a:ext cx="2243399" cy="73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Су-су-су -</a:t>
            </a:r>
            <a:r>
              <a:rPr lang="ru" sz="1400" kern="0">
                <a:solidFill>
                  <a:srgbClr val="000000"/>
                </a:solidFill>
                <a:cs typeface="Arial"/>
                <a:sym typeface="Arial"/>
              </a:rPr>
              <a:t> </a:t>
            </a:r>
          </a:p>
        </p:txBody>
      </p:sp>
      <p:pic>
        <p:nvPicPr>
          <p:cNvPr id="41" name="Shape 41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700" y="178924"/>
            <a:ext cx="1536799" cy="1705599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Shape 42"/>
          <p:cNvSpPr txBox="1"/>
          <p:nvPr/>
        </p:nvSpPr>
        <p:spPr>
          <a:xfrm>
            <a:off x="3976875" y="519550"/>
            <a:ext cx="3353399" cy="47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новую несу.</a:t>
            </a:r>
          </a:p>
        </p:txBody>
      </p:sp>
      <p:sp>
        <p:nvSpPr>
          <p:cNvPr id="43" name="Shape 43"/>
          <p:cNvSpPr txBox="1"/>
          <p:nvPr/>
        </p:nvSpPr>
        <p:spPr>
          <a:xfrm>
            <a:off x="724500" y="2338150"/>
            <a:ext cx="2286900" cy="88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Су-су-су -</a:t>
            </a:r>
            <a:r>
              <a:rPr lang="ru" sz="1400" kern="0">
                <a:solidFill>
                  <a:srgbClr val="000000"/>
                </a:solidFill>
                <a:cs typeface="Arial"/>
                <a:sym typeface="Arial"/>
              </a:rPr>
              <a:t> </a:t>
            </a:r>
          </a:p>
        </p:txBody>
      </p:sp>
      <p:pic>
        <p:nvPicPr>
          <p:cNvPr id="44" name="Shape 4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250" y="2167100"/>
            <a:ext cx="1923749" cy="189557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Shape 45"/>
          <p:cNvSpPr txBox="1"/>
          <p:nvPr/>
        </p:nvSpPr>
        <p:spPr>
          <a:xfrm>
            <a:off x="4609775" y="2494750"/>
            <a:ext cx="3230700" cy="73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встретил я в лесу.</a:t>
            </a:r>
          </a:p>
        </p:txBody>
      </p:sp>
      <p:sp>
        <p:nvSpPr>
          <p:cNvPr id="46" name="Shape 46"/>
          <p:cNvSpPr txBox="1"/>
          <p:nvPr/>
        </p:nvSpPr>
        <p:spPr>
          <a:xfrm>
            <a:off x="746250" y="4751475"/>
            <a:ext cx="2333400" cy="793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Cу-су-су - </a:t>
            </a:r>
          </a:p>
        </p:txBody>
      </p:sp>
      <p:pic>
        <p:nvPicPr>
          <p:cNvPr id="47" name="Shape 47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250" y="4480987"/>
            <a:ext cx="1375401" cy="110889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Shape 48"/>
          <p:cNvSpPr txBox="1"/>
          <p:nvPr/>
        </p:nvSpPr>
        <p:spPr>
          <a:xfrm>
            <a:off x="4038375" y="4730037"/>
            <a:ext cx="642300" cy="47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на</a:t>
            </a:r>
          </a:p>
        </p:txBody>
      </p:sp>
      <p:pic>
        <p:nvPicPr>
          <p:cNvPr id="49" name="Shape 49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775" y="3760200"/>
            <a:ext cx="2550473" cy="2550473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Shape 50"/>
          <p:cNvSpPr txBox="1"/>
          <p:nvPr/>
        </p:nvSpPr>
        <p:spPr>
          <a:xfrm>
            <a:off x="7188625" y="4694800"/>
            <a:ext cx="1923600" cy="73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отвезу.</a:t>
            </a:r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733256"/>
            <a:ext cx="12795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47266912"/>
      </p:ext>
    </p:extLst>
  </p:cSld>
  <p:clrMapOvr>
    <a:masterClrMapping/>
  </p:clrMapOvr>
  <p:transition spd="slow" advClick="0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/>
        </p:nvSpPr>
        <p:spPr>
          <a:xfrm>
            <a:off x="283400" y="869050"/>
            <a:ext cx="4392600" cy="500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Сы-сы-сы - на столе стоят </a:t>
            </a:r>
          </a:p>
        </p:txBody>
      </p:sp>
      <p:pic>
        <p:nvPicPr>
          <p:cNvPr id="56" name="Shape 56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774" y="255049"/>
            <a:ext cx="2169651" cy="19510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 txBox="1"/>
          <p:nvPr/>
        </p:nvSpPr>
        <p:spPr>
          <a:xfrm>
            <a:off x="330625" y="2824450"/>
            <a:ext cx="1974300" cy="500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Су-су-су -</a:t>
            </a:r>
            <a:r>
              <a:rPr lang="ru" sz="1400" kern="0">
                <a:solidFill>
                  <a:srgbClr val="000000"/>
                </a:solidFill>
                <a:cs typeface="Arial"/>
                <a:sym typeface="Arial"/>
              </a:rPr>
              <a:t> </a:t>
            </a:r>
          </a:p>
        </p:txBody>
      </p:sp>
      <p:pic>
        <p:nvPicPr>
          <p:cNvPr id="58" name="Shape 58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624" y="2284825"/>
            <a:ext cx="1727100" cy="1663699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Shape 59"/>
          <p:cNvSpPr txBox="1"/>
          <p:nvPr/>
        </p:nvSpPr>
        <p:spPr>
          <a:xfrm>
            <a:off x="3872975" y="2824450"/>
            <a:ext cx="2503199" cy="41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выросли в</a:t>
            </a:r>
            <a:r>
              <a:rPr lang="ru" sz="1400" kern="0">
                <a:solidFill>
                  <a:srgbClr val="000000"/>
                </a:solidFill>
                <a:cs typeface="Arial"/>
                <a:sym typeface="Arial"/>
              </a:rPr>
              <a:t> </a:t>
            </a:r>
          </a:p>
        </p:txBody>
      </p:sp>
      <p:pic>
        <p:nvPicPr>
          <p:cNvPr id="60" name="Shape 60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474" y="2284825"/>
            <a:ext cx="1781929" cy="195102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/>
        </p:nvSpPr>
        <p:spPr>
          <a:xfrm>
            <a:off x="387300" y="5469400"/>
            <a:ext cx="4694700" cy="88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ru" sz="2400" b="1" kern="0">
                <a:solidFill>
                  <a:srgbClr val="1C4587"/>
                </a:solidFill>
                <a:cs typeface="Arial"/>
                <a:sym typeface="Arial"/>
              </a:rPr>
              <a:t>Са-са-са- на суку сидит </a:t>
            </a:r>
          </a:p>
        </p:txBody>
      </p:sp>
      <p:pic>
        <p:nvPicPr>
          <p:cNvPr id="62" name="Shape 62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600" y="4802625"/>
            <a:ext cx="1923749" cy="189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851871"/>
            <a:ext cx="775576" cy="73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01787213"/>
      </p:ext>
    </p:extLst>
  </p:cSld>
  <p:clrMapOvr>
    <a:masterClrMapping/>
  </p:clrMapOvr>
  <p:transition spd="slow" advClick="0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 idx="4294967295"/>
          </p:nvPr>
        </p:nvSpPr>
        <p:spPr>
          <a:xfrm>
            <a:off x="755576" y="764704"/>
            <a:ext cx="7776864" cy="15462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ru" sz="3600" dirty="0" smtClean="0">
                <a:solidFill>
                  <a:srgbClr val="990000"/>
                </a:solidFill>
              </a:rPr>
              <a:t>Называй картинки, чётко произнося  звук </a:t>
            </a:r>
            <a:r>
              <a:rPr lang="ru" sz="3600" dirty="0">
                <a:solidFill>
                  <a:srgbClr val="990000"/>
                </a:solidFill>
              </a:rPr>
              <a:t>[С] </a:t>
            </a:r>
          </a:p>
          <a:p>
            <a:pPr algn="ctr">
              <a:spcBef>
                <a:spcPts val="0"/>
              </a:spcBef>
              <a:buNone/>
            </a:pPr>
            <a:r>
              <a:rPr lang="ru" dirty="0">
                <a:solidFill>
                  <a:srgbClr val="990000"/>
                </a:solidFill>
              </a:rPr>
              <a:t>в</a:t>
            </a:r>
            <a:r>
              <a:rPr lang="ru" sz="3600" dirty="0">
                <a:solidFill>
                  <a:srgbClr val="990000"/>
                </a:solidFill>
              </a:rPr>
              <a:t> конце слова</a:t>
            </a:r>
          </a:p>
        </p:txBody>
      </p:sp>
      <p:pic>
        <p:nvPicPr>
          <p:cNvPr id="20482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661248"/>
            <a:ext cx="12795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28802"/>
            <a:ext cx="2536825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03342736"/>
      </p:ext>
    </p:extLst>
  </p:cSld>
  <p:clrMapOvr>
    <a:masterClrMapping/>
  </p:clrMapOvr>
  <p:transition spd="slow" advClick="0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225</Words>
  <Application>Microsoft Office PowerPoint</Application>
  <PresentationFormat>Экран (4:3)</PresentationFormat>
  <Paragraphs>52</Paragraphs>
  <Slides>17</Slides>
  <Notes>12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1_simple-light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Называй картинки, чётко произнося  звук [С]  в конце слова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NataFFka</dc:creator>
  <cp:lastModifiedBy>RePack by SPecialiST</cp:lastModifiedBy>
  <cp:revision>41</cp:revision>
  <dcterms:created xsi:type="dcterms:W3CDTF">2014-12-21T07:20:23Z</dcterms:created>
  <dcterms:modified xsi:type="dcterms:W3CDTF">2019-09-05T09:38:31Z</dcterms:modified>
</cp:coreProperties>
</file>