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852" r:id="rId2"/>
    <p:sldMasterId id="2147483864" r:id="rId3"/>
    <p:sldMasterId id="2147483876" r:id="rId4"/>
    <p:sldMasterId id="2147483888" r:id="rId5"/>
    <p:sldMasterId id="2147483900" r:id="rId6"/>
    <p:sldMasterId id="2147483912" r:id="rId7"/>
    <p:sldMasterId id="2147483924" r:id="rId8"/>
    <p:sldMasterId id="2147483936" r:id="rId9"/>
  </p:sldMasterIdLst>
  <p:sldIdLst>
    <p:sldId id="284" r:id="rId10"/>
    <p:sldId id="287" r:id="rId11"/>
    <p:sldId id="290" r:id="rId12"/>
    <p:sldId id="271" r:id="rId13"/>
    <p:sldId id="281" r:id="rId14"/>
    <p:sldId id="275" r:id="rId15"/>
    <p:sldId id="274" r:id="rId16"/>
    <p:sldId id="276" r:id="rId17"/>
    <p:sldId id="291" r:id="rId18"/>
    <p:sldId id="270" r:id="rId19"/>
    <p:sldId id="272" r:id="rId20"/>
    <p:sldId id="278" r:id="rId21"/>
    <p:sldId id="283" r:id="rId22"/>
    <p:sldId id="282" r:id="rId23"/>
    <p:sldId id="277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8452-9F9A-4A15-AE4F-469442FF83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04EC-2002-4B63-B314-D88937C280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6453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D4E2-18DF-4614-AA37-08AD6034BE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75F2-217B-482D-A841-E16FE69B99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111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D41C-B57A-4343-921A-AEDC61F325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3705-2A39-4324-9BF5-806D28084C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0204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8452-9F9A-4A15-AE4F-469442FF83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04EC-2002-4B63-B314-D88937C280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6228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466B8-7472-4CEF-8D6E-6E16C4261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6015-872F-476F-AAC6-4738B4AD4B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9275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D07BE-CB94-4616-96FF-4D6866190C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EEF67-216B-4888-B093-F1998D73D8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3634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D19A1-CA44-4CA7-A014-E2CA2170BB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732B-2766-48D7-8244-F2802351F7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49806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C6FEB-2348-409A-83C9-EE7C2BF54F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70A44-76E1-4A14-9DF3-158CE3DE75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6796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7BFB-C34D-4D62-9EF4-DDEC22D9DD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1E8E-D4EF-4D5F-9C2E-D300B94400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47821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34E99-B0F7-47CA-ABB8-70BDC3306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D647-5497-46E1-BDD3-336D2CBCC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64248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8E24-5BDF-4194-A4F6-EBB7CB8045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2484F-2516-46A6-AA71-9DD3ED6951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3913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466B8-7472-4CEF-8D6E-6E16C4261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6015-872F-476F-AAC6-4738B4AD4B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11470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01719-0E39-4D5A-9C80-4EE6CA59B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A67C-F7F5-4F37-94FD-F26FFA2F35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7161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D4E2-18DF-4614-AA37-08AD6034BE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75F2-217B-482D-A841-E16FE69B99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2810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D41C-B57A-4343-921A-AEDC61F325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3705-2A39-4324-9BF5-806D28084C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3738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8452-9F9A-4A15-AE4F-469442FF83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04EC-2002-4B63-B314-D88937C280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62281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466B8-7472-4CEF-8D6E-6E16C4261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6015-872F-476F-AAC6-4738B4AD4B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79275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D07BE-CB94-4616-96FF-4D6866190C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EEF67-216B-4888-B093-F1998D73D8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36349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D19A1-CA44-4CA7-A014-E2CA2170BB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732B-2766-48D7-8244-F2802351F7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49806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C6FEB-2348-409A-83C9-EE7C2BF54F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70A44-76E1-4A14-9DF3-158CE3DE75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67963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7BFB-C34D-4D62-9EF4-DDEC22D9DD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1E8E-D4EF-4D5F-9C2E-D300B94400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47821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34E99-B0F7-47CA-ABB8-70BDC3306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D647-5497-46E1-BDD3-336D2CBCC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64248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D07BE-CB94-4616-96FF-4D6866190C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EEF67-216B-4888-B093-F1998D73D8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37427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8E24-5BDF-4194-A4F6-EBB7CB8045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2484F-2516-46A6-AA71-9DD3ED6951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39132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01719-0E39-4D5A-9C80-4EE6CA59B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A67C-F7F5-4F37-94FD-F26FFA2F35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71612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D4E2-18DF-4614-AA37-08AD6034BE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75F2-217B-482D-A841-E16FE69B99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2810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D41C-B57A-4343-921A-AEDC61F325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3705-2A39-4324-9BF5-806D28084C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37384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8452-9F9A-4A15-AE4F-469442FF83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04EC-2002-4B63-B314-D88937C280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799358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466B8-7472-4CEF-8D6E-6E16C4261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6015-872F-476F-AAC6-4738B4AD4B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90626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D07BE-CB94-4616-96FF-4D6866190C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EEF67-216B-4888-B093-F1998D73D8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0381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D19A1-CA44-4CA7-A014-E2CA2170BB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732B-2766-48D7-8244-F2802351F7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27500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C6FEB-2348-409A-83C9-EE7C2BF54F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70A44-76E1-4A14-9DF3-158CE3DE75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219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7BFB-C34D-4D62-9EF4-DDEC22D9DD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1E8E-D4EF-4D5F-9C2E-D300B94400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9720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D19A1-CA44-4CA7-A014-E2CA2170BB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732B-2766-48D7-8244-F2802351F7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78654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34E99-B0F7-47CA-ABB8-70BDC3306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D647-5497-46E1-BDD3-336D2CBCC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84962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8E24-5BDF-4194-A4F6-EBB7CB8045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2484F-2516-46A6-AA71-9DD3ED6951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78673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01719-0E39-4D5A-9C80-4EE6CA59B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A67C-F7F5-4F37-94FD-F26FFA2F35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33857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D4E2-18DF-4614-AA37-08AD6034BE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75F2-217B-482D-A841-E16FE69B99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54175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D41C-B57A-4343-921A-AEDC61F325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3705-2A39-4324-9BF5-806D28084C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24637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8452-9F9A-4A15-AE4F-469442FF83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04EC-2002-4B63-B314-D88937C280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50588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466B8-7472-4CEF-8D6E-6E16C4261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6015-872F-476F-AAC6-4738B4AD4B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33238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D07BE-CB94-4616-96FF-4D6866190C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EEF67-216B-4888-B093-F1998D73D8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05701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D19A1-CA44-4CA7-A014-E2CA2170BB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732B-2766-48D7-8244-F2802351F7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50725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C6FEB-2348-409A-83C9-EE7C2BF54F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70A44-76E1-4A14-9DF3-158CE3DE75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84229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C6FEB-2348-409A-83C9-EE7C2BF54F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70A44-76E1-4A14-9DF3-158CE3DE75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2671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7BFB-C34D-4D62-9EF4-DDEC22D9DD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1E8E-D4EF-4D5F-9C2E-D300B94400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9999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34E99-B0F7-47CA-ABB8-70BDC3306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D647-5497-46E1-BDD3-336D2CBCC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79270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8E24-5BDF-4194-A4F6-EBB7CB8045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2484F-2516-46A6-AA71-9DD3ED6951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44349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01719-0E39-4D5A-9C80-4EE6CA59B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A67C-F7F5-4F37-94FD-F26FFA2F35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94756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D4E2-18DF-4614-AA37-08AD6034BE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75F2-217B-482D-A841-E16FE69B99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3920733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D41C-B57A-4343-921A-AEDC61F325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3705-2A39-4324-9BF5-806D28084C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70410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558452-9F9A-4A15-AE4F-469442FF836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804EC-2002-4B63-B314-D88937C2801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06565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466B8-7472-4CEF-8D6E-6E16C4261D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B06015-872F-476F-AAC6-4738B4AD4BC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997069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D07BE-CB94-4616-96FF-4D6866190CE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EEF67-216B-4888-B093-F1998D73D8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8640694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4D19A1-CA44-4CA7-A014-E2CA2170BB6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732B-2766-48D7-8244-F2802351F71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083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7BFB-C34D-4D62-9EF4-DDEC22D9DD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1E8E-D4EF-4D5F-9C2E-D300B94400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31591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C6FEB-2348-409A-83C9-EE7C2BF54F4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70A44-76E1-4A14-9DF3-158CE3DE755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0889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667BFB-C34D-4D62-9EF4-DDEC22D9DD8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E31E8E-D4EF-4D5F-9C2E-D300B94400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432803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34E99-B0F7-47CA-ABB8-70BDC3306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D647-5497-46E1-BDD3-336D2CBCC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264724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8E24-5BDF-4194-A4F6-EBB7CB8045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2484F-2516-46A6-AA71-9DD3ED6951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18518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01719-0E39-4D5A-9C80-4EE6CA59B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A67C-F7F5-4F37-94FD-F26FFA2F35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2305175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9D4E2-18DF-4614-AA37-08AD6034BEE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FC75F2-217B-482D-A841-E16FE69B999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4295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DD41C-B57A-4343-921A-AEDC61F3258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73705-2A39-4324-9BF5-806D28084C5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61017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5378D-2847-47AD-A938-A9750AEB81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26539-C5E2-4705-A93F-C60D566C8D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311211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94443-0824-48D7-9B15-80666C3510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D5CDE-6166-4300-ABAD-EC96C6E45D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52944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6F484-7F92-4206-8758-1094C161E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1BEB-9872-4F0D-8F29-A9DBE43F14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82466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034E99-B0F7-47CA-ABB8-70BDC3306C9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BBD647-5497-46E1-BDD3-336D2CBCC7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08360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31516-A8FA-4956-9E4F-58E060FC9E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6384D-B490-40DC-BD95-F0000DD4C2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94526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4B26D-82BA-417E-ADA7-D352FD196E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6688-62D9-42DD-9F0F-C6831F1392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71013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08366-5BFE-4DF8-AA30-4F55126D27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09E8-A3F5-40D4-88DA-6DC035F92F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035284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71A34-51B7-49FE-A977-C4CC5E23D1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35442-180E-4692-861B-0F73DE9A0C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006026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8B70-2E29-4F0D-A070-7D01BC38A7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73EE3-922F-4339-AE84-CA03F97D12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143075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EFDAD-363A-43AE-8047-E1CD1DF868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54936-BF77-4D08-9634-B0374E7B70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853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0981B-379B-4C8C-9779-7AD0A3D894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1D8A5-9729-4435-B4F4-4DB01A3216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424790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5905D-8D65-4E36-8F53-21361805A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743C4-5F1B-4E6C-961D-696464E6F8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67089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5378D-2847-47AD-A938-A9750AEB81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26539-C5E2-4705-A93F-C60D566C8D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20329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94443-0824-48D7-9B15-80666C3510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D5CDE-6166-4300-ABAD-EC96C6E45D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8426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58E24-5BDF-4194-A4F6-EBB7CB8045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2484F-2516-46A6-AA71-9DD3ED6951E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31524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6F484-7F92-4206-8758-1094C161E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1BEB-9872-4F0D-8F29-A9DBE43F14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86537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31516-A8FA-4956-9E4F-58E060FC9E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6384D-B490-40DC-BD95-F0000DD4C2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32892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4B26D-82BA-417E-ADA7-D352FD196E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6688-62D9-42DD-9F0F-C6831F1392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9729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08366-5BFE-4DF8-AA30-4F55126D27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09E8-A3F5-40D4-88DA-6DC035F92F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40553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71A34-51B7-49FE-A977-C4CC5E23D1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35442-180E-4692-861B-0F73DE9A0C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9043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8B70-2E29-4F0D-A070-7D01BC38A7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73EE3-922F-4339-AE84-CA03F97D12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3237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EFDAD-363A-43AE-8047-E1CD1DF868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54936-BF77-4D08-9634-B0374E7B70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5129340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0981B-379B-4C8C-9779-7AD0A3D894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1D8A5-9729-4435-B4F4-4DB01A3216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95320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5905D-8D65-4E36-8F53-21361805A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743C4-5F1B-4E6C-961D-696464E6F8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448303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5378D-2847-47AD-A938-A9750AEB810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926539-C5E2-4705-A93F-C60D566C8D8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641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D01719-0E39-4D5A-9C80-4EE6CA59BDF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9A67C-F7F5-4F37-94FD-F26FFA2F35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9209786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6" descr="пр42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0"/>
            <a:ext cx="9150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394443-0824-48D7-9B15-80666C3510C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D5CDE-6166-4300-ABAD-EC96C6E45D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444301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6F484-7F92-4206-8758-1094C161E7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3D1BEB-9872-4F0D-8F29-A9DBE43F148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1005516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531516-A8FA-4956-9E4F-58E060FC9E6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6384D-B490-40DC-BD95-F0000DD4C28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525383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4B26D-82BA-417E-ADA7-D352FD196EA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6688-62D9-42DD-9F0F-C6831F13921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43316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008366-5BFE-4DF8-AA30-4F55126D27B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309E8-A3F5-40D4-88DA-6DC035F92F8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18707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71A34-51B7-49FE-A977-C4CC5E23D1D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35442-180E-4692-861B-0F73DE9A0C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743915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78B70-2E29-4F0D-A070-7D01BC38A79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73EE3-922F-4339-AE84-CA03F97D124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24034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EFDAD-363A-43AE-8047-E1CD1DF868B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54936-BF77-4D08-9634-B0374E7B70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97967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80981B-379B-4C8C-9779-7AD0A3D89446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81D8A5-9729-4435-B4F4-4DB01A3216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13670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5905D-8D65-4E36-8F53-21361805A4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743C4-5F1B-4E6C-961D-696464E6F86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175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46B893-628A-43EC-8EB4-53BDFE561E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AF59F-2535-43BD-AC82-880905F36982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183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46B893-628A-43EC-8EB4-53BDFE561E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AF59F-2535-43BD-AC82-880905F36982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83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46B893-628A-43EC-8EB4-53BDFE561E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AF59F-2535-43BD-AC82-880905F36982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9837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46B893-628A-43EC-8EB4-53BDFE561E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AF59F-2535-43BD-AC82-880905F36982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3022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46B893-628A-43EC-8EB4-53BDFE561E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AF59F-2535-43BD-AC82-880905F36982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824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D46B893-628A-43EC-8EB4-53BDFE561E4F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4AF59F-2535-43BD-AC82-880905F36982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559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A8F2A6-4214-4C32-8660-8F8A3FA9A5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132DCC-F2E6-401F-8FF2-A623CC540F6F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935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A8F2A6-4214-4C32-8660-8F8A3FA9A5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132DCC-F2E6-401F-8FF2-A623CC540F6F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2947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A8F2A6-4214-4C32-8660-8F8A3FA9A54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18.10.2017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132DCC-F2E6-401F-8FF2-A623CC540F6F}" type="slidenum">
              <a:rPr lang="ru-RU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584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7992888" cy="3744416"/>
          </a:xfrm>
        </p:spPr>
        <p:txBody>
          <a:bodyPr/>
          <a:lstStyle/>
          <a:p>
            <a:pPr defTabSz="912813" eaLnBrk="1" hangingPunct="1"/>
            <a:r>
              <a:rPr lang="ru-RU" sz="900" b="1" i="1" dirty="0" smtClean="0">
                <a:latin typeface="Arial Black" panose="020B0A04020102020204" pitchFamily="34" charset="0"/>
                <a:ea typeface="+mn-ea"/>
                <a:cs typeface="Times New Roman" pitchFamily="18" charset="0"/>
              </a:rPr>
              <a:t>Муниципальное  автономное дошкольное  образовательное учреждение детский сад №3 «Светлячок»</a:t>
            </a:r>
            <a:br>
              <a:rPr lang="ru-RU" sz="900" b="1" i="1" dirty="0" smtClean="0"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9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/>
            </a:r>
            <a:br>
              <a:rPr lang="ru-RU" sz="9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9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/>
            </a:r>
            <a:br>
              <a:rPr lang="ru-RU" sz="9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9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/>
            </a:r>
            <a:br>
              <a:rPr lang="ru-RU" sz="9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9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/>
            </a:r>
            <a:br>
              <a:rPr lang="ru-RU" sz="9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9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/>
            </a:r>
            <a:br>
              <a:rPr lang="ru-RU" sz="9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9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/>
            </a:r>
            <a:br>
              <a:rPr lang="ru-RU" sz="9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9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/>
            </a:r>
            <a:br>
              <a:rPr lang="ru-RU" sz="9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14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Познавательный проект</a:t>
            </a:r>
            <a:br>
              <a:rPr lang="ru-RU" sz="14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9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/>
            </a:r>
            <a:br>
              <a:rPr lang="ru-RU" sz="9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«Проезжая </a:t>
            </a:r>
            <a:r>
              <a:rPr lang="ru-RU" sz="24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часть улицы – не для игры! </a:t>
            </a:r>
            <a:r>
              <a:rPr 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/>
            </a:r>
            <a:br>
              <a:rPr 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И </a:t>
            </a:r>
            <a:r>
              <a:rPr lang="ru-RU" sz="24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правило это для всей детворы»</a:t>
            </a:r>
            <a:endParaRPr lang="ru-RU" altLang="ru-RU" sz="2400" b="1" i="1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4099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3933056"/>
            <a:ext cx="3528417" cy="1584325"/>
          </a:xfrm>
        </p:spPr>
        <p:txBody>
          <a:bodyPr/>
          <a:lstStyle/>
          <a:p>
            <a:pPr algn="l" defTabSz="912813" eaLnBrk="1" hangingPunct="1"/>
            <a:r>
              <a:rPr lang="ru-RU" alt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Старшая группа</a:t>
            </a:r>
          </a:p>
          <a:p>
            <a:pPr algn="l" defTabSz="912813" eaLnBrk="1" hangingPunct="1"/>
            <a:r>
              <a:rPr lang="ru-RU" altLang="ru-RU" sz="2000" b="1" dirty="0" smtClean="0">
                <a:solidFill>
                  <a:prstClr val="black"/>
                </a:solidFill>
                <a:latin typeface="Monotype Corsiva" pitchFamily="66" charset="0"/>
              </a:rPr>
              <a:t>Воспитатели</a:t>
            </a:r>
            <a:endParaRPr lang="ru-RU" altLang="ru-RU" sz="2000" dirty="0">
              <a:solidFill>
                <a:prstClr val="black"/>
              </a:solidFill>
            </a:endParaRPr>
          </a:p>
          <a:p>
            <a:pPr algn="l" defTabSz="912813" eaLnBrk="1" hangingPunct="1"/>
            <a:r>
              <a:rPr lang="ru-RU" alt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Макарова Ольга  Валерьевна </a:t>
            </a:r>
          </a:p>
          <a:p>
            <a:pPr algn="l" defTabSz="912813" eaLnBrk="1" hangingPunct="1"/>
            <a:r>
              <a:rPr lang="ru-RU" alt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Муртазина </a:t>
            </a:r>
            <a:r>
              <a:rPr lang="ru-RU" altLang="ru-RU" sz="2000" b="1" dirty="0" err="1" smtClean="0">
                <a:solidFill>
                  <a:schemeClr val="tx1"/>
                </a:solidFill>
                <a:latin typeface="Monotype Corsiva" pitchFamily="66" charset="0"/>
              </a:rPr>
              <a:t>Рамзия</a:t>
            </a:r>
            <a:r>
              <a:rPr lang="ru-RU" altLang="ru-RU" sz="2000" b="1" dirty="0" smtClean="0">
                <a:solidFill>
                  <a:schemeClr val="tx1"/>
                </a:solidFill>
                <a:latin typeface="Monotype Corsiva" pitchFamily="66" charset="0"/>
              </a:rPr>
              <a:t> </a:t>
            </a:r>
            <a:r>
              <a:rPr lang="ru-RU" altLang="ru-RU" sz="2000" b="1" dirty="0" err="1" smtClean="0">
                <a:solidFill>
                  <a:schemeClr val="tx1"/>
                </a:solidFill>
                <a:latin typeface="Monotype Corsiva" pitchFamily="66" charset="0"/>
              </a:rPr>
              <a:t>Мударисовна</a:t>
            </a:r>
            <a:endParaRPr lang="ru-RU" altLang="ru-RU" sz="2000" b="1" dirty="0" smtClean="0">
              <a:solidFill>
                <a:schemeClr val="tx1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47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1331640" y="1052736"/>
            <a:ext cx="7812360" cy="863600"/>
          </a:xfrm>
        </p:spPr>
        <p:txBody>
          <a:bodyPr/>
          <a:lstStyle/>
          <a:p>
            <a:pPr defTabSz="912813" eaLnBrk="1" hangingPunct="1"/>
            <a:r>
              <a:rPr lang="ru-RU" sz="28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Речевое </a:t>
            </a:r>
            <a:r>
              <a:rPr 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развитие</a:t>
            </a:r>
            <a:endParaRPr lang="ru-RU" altLang="ru-RU" sz="2800" b="1" i="1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0" y="5005775"/>
            <a:ext cx="4478542" cy="108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Составление рассказов «Правила для пешехода» </a:t>
            </a:r>
          </a:p>
          <a:p>
            <a:pPr>
              <a:spcBef>
                <a:spcPct val="0"/>
              </a:spcBef>
              <a:buNone/>
            </a:pPr>
            <a:endParaRPr lang="ru-RU" altLang="ru-RU" sz="8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Рассказывание по картинам о правильных и неправильных поступках.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C:\Users\Оля\Desktop\ФОТО из телефона\IMG_20171011_0859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65" y="1983120"/>
            <a:ext cx="4490667" cy="2526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3" descr="C:\Users\Оля\Desktop\ФОТО из телефона\IMG_20171011_09283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8"/>
          <a:stretch/>
        </p:blipFill>
        <p:spPr bwMode="auto">
          <a:xfrm>
            <a:off x="4478542" y="4077072"/>
            <a:ext cx="4581740" cy="2505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992" y="1844824"/>
            <a:ext cx="2448272" cy="208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9630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720080"/>
          </a:xfrm>
        </p:spPr>
        <p:txBody>
          <a:bodyPr/>
          <a:lstStyle/>
          <a:p>
            <a:pPr defTabSz="912813" eaLnBrk="1" hangingPunct="1"/>
            <a:r>
              <a:rPr lang="ru-RU" altLang="ru-RU" sz="28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Игровая деятельность</a:t>
            </a:r>
            <a:endParaRPr lang="ru-RU" sz="2800" b="1" i="1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4" descr="C:\Users\Оля\Desktop\ФОТО из телефона\IMG_20170208_11043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61"/>
          <a:stretch/>
        </p:blipFill>
        <p:spPr bwMode="auto">
          <a:xfrm>
            <a:off x="137659" y="1989072"/>
            <a:ext cx="2490125" cy="323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40674" y="5593652"/>
            <a:ext cx="2665412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 с макетом улицы</a:t>
            </a:r>
          </a:p>
        </p:txBody>
      </p:sp>
      <p:pic>
        <p:nvPicPr>
          <p:cNvPr id="9" name="Picture 5" descr="C:\Users\Оля\Desktop\фото дорожн\P10111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7"/>
          <a:stretch/>
        </p:blipFill>
        <p:spPr bwMode="auto">
          <a:xfrm>
            <a:off x="2996826" y="2009640"/>
            <a:ext cx="2833702" cy="23938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3009402" y="4845064"/>
            <a:ext cx="2663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Дидактическая игра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«Дорожные знаки»</a:t>
            </a:r>
          </a:p>
        </p:txBody>
      </p:sp>
      <p:pic>
        <p:nvPicPr>
          <p:cNvPr id="11" name="Рисунок 10" descr="C:\Users\Оля\AppData\Local\Microsoft\Windows\Temporary Internet Files\Content.Word\IMG_20171016_16355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2" r="4166" b="9402"/>
          <a:stretch/>
        </p:blipFill>
        <p:spPr bwMode="auto">
          <a:xfrm>
            <a:off x="6028506" y="3607972"/>
            <a:ext cx="2947529" cy="21972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6028506" y="6112315"/>
            <a:ext cx="2663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Настольная </a:t>
            </a: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игра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«Светофор»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44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229600" cy="720080"/>
          </a:xfrm>
        </p:spPr>
        <p:txBody>
          <a:bodyPr/>
          <a:lstStyle/>
          <a:p>
            <a:pPr defTabSz="912813" eaLnBrk="1" hangingPunct="1"/>
            <a:r>
              <a:rPr lang="ru-RU" altLang="ru-RU" sz="28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Игровая деятельность</a:t>
            </a:r>
            <a:endParaRPr lang="ru-RU" sz="2800" b="1" i="1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0" y="5550748"/>
            <a:ext cx="4320480" cy="960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Дидактическая игра «Дорожные знаки»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Дидактическая игра </a:t>
            </a: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«Дорожная азбука</a:t>
            </a: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altLang="ru-RU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defTabSz="9144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Магнитная </a:t>
            </a: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мозаика </a:t>
            </a: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 у дороги»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C:\Users\Оля\Desktop\ФОТО из телефона\IMG_20170620_10454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4889" r="14445" b="18223"/>
          <a:stretch/>
        </p:blipFill>
        <p:spPr bwMode="auto">
          <a:xfrm>
            <a:off x="6799200" y="2477828"/>
            <a:ext cx="2374848" cy="42138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Рисунок 11" descr="G:\фото для атестации22\P101113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1" r="2809" b="4427"/>
          <a:stretch/>
        </p:blipFill>
        <p:spPr bwMode="auto">
          <a:xfrm>
            <a:off x="3635896" y="2708920"/>
            <a:ext cx="2880320" cy="2505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Оля\AppData\Local\Microsoft\Windows\Temporary Internet Files\Content.Word\IMG_20171016_1644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" r="27404"/>
          <a:stretch/>
        </p:blipFill>
        <p:spPr bwMode="auto">
          <a:xfrm>
            <a:off x="107505" y="1844824"/>
            <a:ext cx="3312368" cy="2428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5141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289076" y="1061264"/>
            <a:ext cx="8362950" cy="863600"/>
          </a:xfrm>
        </p:spPr>
        <p:txBody>
          <a:bodyPr/>
          <a:lstStyle/>
          <a:p>
            <a:pPr defTabSz="912813" eaLnBrk="1" hangingPunct="1"/>
            <a:r>
              <a:rPr lang="ru-RU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Художественное творчество</a:t>
            </a:r>
            <a:endParaRPr lang="ru-RU" altLang="ru-RU" sz="2800" b="1" i="1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5606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1" b="4305"/>
          <a:stretch/>
        </p:blipFill>
        <p:spPr bwMode="auto">
          <a:xfrm>
            <a:off x="6100896" y="1916832"/>
            <a:ext cx="2749806" cy="45338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Рисунок 5" descr="C:\Users\Оля\AppData\Local\Microsoft\Windows\Temporary Internet Files\Content.Word\IMG_20171013_11015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r="6891" b="10826"/>
          <a:stretch/>
        </p:blipFill>
        <p:spPr bwMode="auto">
          <a:xfrm>
            <a:off x="407368" y="2060847"/>
            <a:ext cx="2868488" cy="230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246412" y="5634416"/>
            <a:ext cx="490165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l" defTabSz="912813" eaLnBrk="1" hangingPunct="1"/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Коллективная работа «Улица нашего города»</a:t>
            </a:r>
          </a:p>
          <a:p>
            <a:pPr algn="l" defTabSz="912813" eaLnBrk="1" hangingPunct="1"/>
            <a:endParaRPr lang="ru-RU" altLang="ru-RU" sz="1400" b="1" i="1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l" defTabSz="912813" eaLnBrk="1" hangingPunct="1"/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Аппликация «Машины».</a:t>
            </a:r>
          </a:p>
          <a:p>
            <a:pPr marL="285750" indent="-285750" algn="l" defTabSz="912813" eaLnBrk="1" hangingPunct="1">
              <a:buFontTx/>
              <a:buChar char="-"/>
            </a:pPr>
            <a:endParaRPr lang="ru-RU" altLang="ru-RU" sz="1400" b="1" i="1" dirty="0" smtClean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l" defTabSz="9128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Аппликация «У светофора»</a:t>
            </a:r>
          </a:p>
          <a:p>
            <a:pPr marL="285750" indent="-285750" algn="l" defTabSz="912813" eaLnBrk="1" hangingPunct="1">
              <a:buFontTx/>
              <a:buChar char="-"/>
            </a:pP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Рисунок 9" descr="C:\Users\Оля\AppData\Local\Microsoft\Windows\Temporary Internet Files\Content.Word\IMG_20171012_160237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b="20927"/>
          <a:stretch/>
        </p:blipFill>
        <p:spPr bwMode="auto">
          <a:xfrm>
            <a:off x="3707904" y="2060847"/>
            <a:ext cx="2054349" cy="3223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409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0" y="1358633"/>
            <a:ext cx="9143999" cy="863600"/>
          </a:xfrm>
          <a:extLst/>
        </p:spPr>
        <p:txBody>
          <a:bodyPr/>
          <a:lstStyle/>
          <a:p>
            <a:pPr defTabSz="912813" eaLnBrk="1" hangingPunct="1">
              <a:defRPr/>
            </a:pPr>
            <a:r>
              <a:rPr lang="ru-RU" sz="24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Участие родителей и детей  в творческом конкурсе </a:t>
            </a:r>
            <a:br>
              <a:rPr lang="ru-RU" sz="24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r>
              <a:rPr lang="ru-RU" sz="24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«Три волшебных глаза»</a:t>
            </a:r>
            <a:endParaRPr lang="ru-RU" altLang="ru-RU" sz="2400" b="1" i="1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76"/>
          <a:stretch/>
        </p:blipFill>
        <p:spPr bwMode="auto">
          <a:xfrm>
            <a:off x="173845" y="2170585"/>
            <a:ext cx="2460054" cy="1890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2" t="4437" r="8410" b="12256"/>
          <a:stretch/>
        </p:blipFill>
        <p:spPr bwMode="auto">
          <a:xfrm>
            <a:off x="6372200" y="2204864"/>
            <a:ext cx="2548797" cy="18636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911" y="4624683"/>
            <a:ext cx="2441054" cy="17459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7" descr="C:\Users\Оля\Desktop\фото дорожн\P101121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2200" y="4570941"/>
            <a:ext cx="2392058" cy="1794044"/>
          </a:xfr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489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t="5662" r="5900" b="19726"/>
          <a:stretch/>
        </p:blipFill>
        <p:spPr bwMode="auto">
          <a:xfrm>
            <a:off x="3059832" y="2708920"/>
            <a:ext cx="3035872" cy="23186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6198072" y="6599136"/>
            <a:ext cx="2736304" cy="51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Семья </a:t>
            </a:r>
            <a:r>
              <a:rPr lang="ru-RU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Кадацкой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Златы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100286" y="4180759"/>
            <a:ext cx="2736304" cy="51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Семья Андриянова Лёвы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Заголовок 1"/>
          <p:cNvSpPr txBox="1">
            <a:spLocks/>
          </p:cNvSpPr>
          <p:nvPr/>
        </p:nvSpPr>
        <p:spPr bwMode="auto">
          <a:xfrm>
            <a:off x="193973" y="6596226"/>
            <a:ext cx="2736304" cy="51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Семья </a:t>
            </a:r>
            <a:r>
              <a:rPr lang="ru-RU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Зеленкиной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Леры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 bwMode="auto">
          <a:xfrm>
            <a:off x="6297165" y="4180759"/>
            <a:ext cx="2736304" cy="51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Семья Знак Ани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>
            <a:off x="3209616" y="5250228"/>
            <a:ext cx="2736304" cy="517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Выставка работ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3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908720"/>
            <a:ext cx="9144000" cy="936104"/>
          </a:xfrm>
          <a:prstGeom prst="rect">
            <a:avLst/>
          </a:prstGeom>
          <a:ln>
            <a:noFill/>
          </a:ln>
        </p:spPr>
        <p:txBody>
          <a:bodyPr lIns="0" tIns="0" rIns="18288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 eaLnBrk="1" latinLnBrk="0" hangingPunct="1">
              <a:spcBef>
                <a:spcPct val="0"/>
              </a:spcBef>
              <a:buNone/>
              <a:defRPr kumimoji="0" sz="5600" b="1" kern="1200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 defTabSz="912813" fontAlgn="base">
              <a:spcAft>
                <a:spcPct val="0"/>
              </a:spcAft>
              <a:defRPr/>
            </a:pPr>
            <a:r>
              <a:rPr lang="ru-RU" sz="2800" i="1" dirty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Times New Roman" pitchFamily="18" charset="0"/>
              </a:rPr>
              <a:t>Информационные стенды для </a:t>
            </a:r>
            <a:r>
              <a:rPr lang="ru-RU" sz="2800" i="1" dirty="0" smtClean="0">
                <a:solidFill>
                  <a:srgbClr val="FF0000"/>
                </a:solidFill>
                <a:effectLst/>
                <a:latin typeface="Arial Black" panose="020B0A04020102020204" pitchFamily="34" charset="0"/>
                <a:ea typeface="+mn-ea"/>
                <a:cs typeface="Times New Roman" pitchFamily="18" charset="0"/>
              </a:rPr>
              <a:t>родителей</a:t>
            </a:r>
            <a:endParaRPr lang="ru-RU" sz="2800" i="1" dirty="0">
              <a:solidFill>
                <a:srgbClr val="FF0000"/>
              </a:solidFill>
              <a:effectLst/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2355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54891"/>
            <a:ext cx="2786581" cy="2203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44824"/>
            <a:ext cx="3018037" cy="2640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7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1524" y="1940522"/>
            <a:ext cx="3797942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11832" y="4805557"/>
            <a:ext cx="6000328" cy="1394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>
              <a:spcBef>
                <a:spcPct val="0"/>
              </a:spcBef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Три друга пешехода в любое время года.</a:t>
            </a:r>
          </a:p>
          <a:p>
            <a:pPr lvl="0">
              <a:spcBef>
                <a:spcPct val="0"/>
              </a:spcBef>
            </a:pPr>
            <a:endParaRPr lang="ru-RU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Рекомендации по формированию навыков поведения на улице.</a:t>
            </a:r>
          </a:p>
          <a:p>
            <a:pPr marL="285750" lvl="0" indent="-285750">
              <a:spcBef>
                <a:spcPct val="0"/>
              </a:spcBef>
              <a:buFontTx/>
              <a:buChar char="-"/>
            </a:pP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spcBef>
                <a:spcPct val="0"/>
              </a:spcBef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Правила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перевозки детей на автокреслах.</a:t>
            </a:r>
          </a:p>
          <a:p>
            <a:pPr lvl="0">
              <a:spcBef>
                <a:spcPct val="0"/>
              </a:spcBef>
            </a:pP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51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250825" y="1340768"/>
            <a:ext cx="8435975" cy="5517232"/>
          </a:xfrm>
        </p:spPr>
        <p:txBody>
          <a:bodyPr/>
          <a:lstStyle/>
          <a:p>
            <a:pPr marL="0" indent="450000" algn="ctr" defTabSz="912813" eaLnBrk="1" hangingPunct="1">
              <a:spcBef>
                <a:spcPts val="0"/>
              </a:spcBef>
              <a:buNone/>
            </a:pPr>
            <a:r>
              <a:rPr lang="ru-RU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Актуальность</a:t>
            </a:r>
          </a:p>
          <a:p>
            <a:pPr marL="0" indent="450000" algn="ctr" defTabSz="912813" eaLnBrk="1" hangingPunct="1">
              <a:spcBef>
                <a:spcPts val="0"/>
              </a:spcBef>
              <a:buNone/>
            </a:pPr>
            <a:endParaRPr lang="ru-RU" altLang="ru-RU" sz="2800" b="1" i="1" dirty="0" smtClean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Times New Roman" pitchFamily="18" charset="0"/>
            </a:endParaRPr>
          </a:p>
          <a:p>
            <a:pPr marL="0" indent="450000" algn="just" defTabSz="912813" eaLnBrk="1" hangingPunct="1">
              <a:spcBef>
                <a:spcPts val="0"/>
              </a:spcBef>
              <a:buNone/>
            </a:pP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дети становятся виновниками автотранспортных происшествий. Сегодня, как никогда, актуален вопрос воспитания грамотных пешеходов. Информация о дорожных знаках и правилах дорожного движения, усвоенная в дошкольном детстве, остаётся в памяти человека навсегда и помогает стать уверенным </a:t>
            </a:r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пешеходом. </a:t>
            </a:r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Актуален вопрос воспитания у детей навыков безопасного поведения, способности предвидеть опасные ситуации на дороге и умения избегать их. Важно воспитать предусмотрительного пешехода, который соблюдает меры предосторожности, имеет навыки безопасного поведения. Важной проблемой в обеспечении безопасности дорожного движения является профилактика детского дорожного травматизма в дошкольных учреждениях.</a:t>
            </a: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188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Содержимое 2"/>
          <p:cNvSpPr>
            <a:spLocks noGrp="1"/>
          </p:cNvSpPr>
          <p:nvPr>
            <p:ph idx="1"/>
          </p:nvPr>
        </p:nvSpPr>
        <p:spPr>
          <a:xfrm>
            <a:off x="251520" y="1124744"/>
            <a:ext cx="8435975" cy="5517232"/>
          </a:xfrm>
        </p:spPr>
        <p:txBody>
          <a:bodyPr/>
          <a:lstStyle/>
          <a:p>
            <a:pPr marL="0" indent="450000" defTabSz="912813" eaLnBrk="1" hangingPunct="1">
              <a:spcBef>
                <a:spcPts val="0"/>
              </a:spcBef>
              <a:buNone/>
            </a:pPr>
            <a:r>
              <a:rPr lang="ru-RU" sz="2000" b="1" i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Цель:</a:t>
            </a:r>
            <a:r>
              <a:rPr lang="ru-RU" sz="2000" dirty="0">
                <a:solidFill>
                  <a:prstClr val="black"/>
                </a:solidFill>
                <a:latin typeface="Arial Black" panose="020B0A04020102020204" pitchFamily="34" charset="0"/>
                <a:ea typeface="+mj-ea"/>
                <a:cs typeface="+mj-cs"/>
              </a:rPr>
              <a:t> </a:t>
            </a:r>
            <a:br>
              <a:rPr lang="ru-RU" sz="2000" dirty="0">
                <a:solidFill>
                  <a:prstClr val="black"/>
                </a:solidFill>
                <a:latin typeface="Arial Black" panose="020B0A04020102020204" pitchFamily="34" charset="0"/>
                <a:ea typeface="+mj-ea"/>
                <a:cs typeface="+mj-cs"/>
              </a:rPr>
            </a:br>
            <a:r>
              <a:rPr lang="ru-RU" sz="2000" dirty="0" smtClean="0">
                <a:solidFill>
                  <a:prstClr val="black"/>
                </a:solidFill>
                <a:latin typeface="Arial Black" panose="020B0A04020102020204" pitchFamily="34" charset="0"/>
                <a:ea typeface="+mj-ea"/>
                <a:cs typeface="+mj-cs"/>
              </a:rPr>
              <a:t>     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Формирование 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 детей дошкольного возраста навыков безопасного поведения на дороге. Закрепить значение дорожных знаков, понимание их схематического изображения для правильной ориентации на улицах</a:t>
            </a:r>
            <a:r>
              <a:rPr 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.</a:t>
            </a:r>
            <a: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     </a:t>
            </a:r>
            <a:r>
              <a:rPr lang="ru-RU" altLang="ru-RU" sz="20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Задачи</a:t>
            </a:r>
            <a:r>
              <a:rPr lang="ru-RU" altLang="ru-RU" sz="2000" b="1" i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: </a:t>
            </a:r>
            <a:br>
              <a:rPr lang="ru-RU" altLang="ru-RU" sz="2000" b="1" i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</a:br>
            <a:r>
              <a:rPr lang="ru-RU" altLang="ru-RU" sz="20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  </a:t>
            </a:r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● </a:t>
            </a:r>
            <a: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</a:t>
            </a:r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бучать </a:t>
            </a:r>
            <a: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детей среднего дошкольного возраста безопасному поведению на дороге;</a:t>
            </a:r>
            <a:b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● </a:t>
            </a:r>
            <a: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</a:t>
            </a:r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ознакомить </a:t>
            </a:r>
            <a: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 значением дорожных знаков, научить понимать их схематическое изображение для правильной ориентации на улицах, правилам поведения в транспортных средствах, на улице и т.п. </a:t>
            </a:r>
            <a:b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● </a:t>
            </a:r>
            <a: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расширять словарный запас детей по дорожной лексике;</a:t>
            </a:r>
            <a:b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● </a:t>
            </a:r>
            <a: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создать условия для сознательного изучения дошкольниками Правил дорожного движения;</a:t>
            </a:r>
            <a:b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● </a:t>
            </a:r>
            <a: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повышать компетентность родителей по особенностям обучения дошкольников правил безопасного поведения на дороге, в транспорте, правилам дорожного </a:t>
            </a:r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движения;</a:t>
            </a:r>
            <a: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  ● </a:t>
            </a:r>
            <a:r>
              <a:rPr lang="ru-RU" altLang="ru-RU" sz="18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Воспитывать дисциплинированных и грамотных </a:t>
            </a:r>
            <a:r>
              <a:rPr lang="ru-RU" altLang="ru-RU" sz="1800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пешеходов. </a:t>
            </a:r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/>
            </a:r>
            <a:b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</a:br>
            <a:endParaRPr lang="ru-RU" altLang="ru-R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1321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1484784"/>
            <a:ext cx="9144000" cy="627211"/>
          </a:xfrm>
        </p:spPr>
        <p:txBody>
          <a:bodyPr/>
          <a:lstStyle/>
          <a:p>
            <a:pPr lvl="0" defTabSz="912813" eaLnBrk="1" hangingPunct="1"/>
            <a:r>
              <a:rPr lang="ru-RU" altLang="ru-RU" sz="24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Развивающая предметно - пространственная среда</a:t>
            </a:r>
            <a:br>
              <a:rPr lang="ru-RU" altLang="ru-RU" sz="24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endParaRPr lang="ru-RU" altLang="ru-RU" sz="2400" b="1" i="1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7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47"/>
          <a:stretch/>
        </p:blipFill>
        <p:spPr>
          <a:xfrm>
            <a:off x="4349207" y="2924944"/>
            <a:ext cx="4471265" cy="3441697"/>
          </a:xfr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81824" y="5589240"/>
            <a:ext cx="3735288" cy="795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Художественная литература по ПДД</a:t>
            </a:r>
          </a:p>
          <a:p>
            <a:pPr marL="285750" indent="-285750" eaLnBrk="1" hangingPunct="1">
              <a:spcBef>
                <a:spcPct val="0"/>
              </a:spcBef>
              <a:buFontTx/>
              <a:buChar char="-"/>
            </a:pPr>
            <a:endParaRPr lang="ru-RU" altLang="ru-RU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безопасности по ПДД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C:\Users\Оля\AppData\Local\Microsoft\Windows\Temporary Internet Files\Content.Word\IMG_20171016_1605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5" r="16506"/>
          <a:stretch/>
        </p:blipFill>
        <p:spPr bwMode="auto">
          <a:xfrm>
            <a:off x="459241" y="2204864"/>
            <a:ext cx="3455559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9630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207" y="1844824"/>
            <a:ext cx="3104382" cy="2222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482" name="Заголовок 1"/>
          <p:cNvSpPr>
            <a:spLocks noGrp="1"/>
          </p:cNvSpPr>
          <p:nvPr>
            <p:ph type="title"/>
          </p:nvPr>
        </p:nvSpPr>
        <p:spPr>
          <a:xfrm>
            <a:off x="0" y="4869160"/>
            <a:ext cx="3888432" cy="863600"/>
          </a:xfrm>
          <a:extLst/>
        </p:spPr>
        <p:txBody>
          <a:bodyPr/>
          <a:lstStyle/>
          <a:p>
            <a:pPr lvl="0" algn="l" eaLnBrk="1" fontAlgn="auto" hangingPunct="1">
              <a:spcAft>
                <a:spcPts val="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Плакаты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дорожному 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движению.</a:t>
            </a:r>
            <a:b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</a:t>
            </a: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Настольные игры по ПДД</a:t>
            </a:r>
            <a:b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48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560" y="2054091"/>
            <a:ext cx="2808312" cy="2101781"/>
          </a:xfr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0" y="1412776"/>
            <a:ext cx="9144000" cy="627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2813" eaLnBrk="1" hangingPunct="1"/>
            <a:r>
              <a:rPr lang="ru-RU" alt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Развивающая предметно - пространственная среда</a:t>
            </a:r>
            <a:br>
              <a:rPr lang="ru-RU" alt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endParaRPr lang="ru-RU" altLang="ru-RU" sz="2400" b="1" i="1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pic>
        <p:nvPicPr>
          <p:cNvPr id="7" name="Рисунок 6" descr="C:\Users\Оля\AppData\Local\Microsoft\Windows\Temporary Internet Files\Content.Word\IMG_20171016_16032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" b="8756"/>
          <a:stretch/>
        </p:blipFill>
        <p:spPr bwMode="auto">
          <a:xfrm>
            <a:off x="3779912" y="4221088"/>
            <a:ext cx="3168352" cy="2461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7283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1"/>
          <p:cNvSpPr>
            <a:spLocks noGrp="1"/>
          </p:cNvSpPr>
          <p:nvPr>
            <p:ph type="title"/>
          </p:nvPr>
        </p:nvSpPr>
        <p:spPr>
          <a:xfrm>
            <a:off x="298474" y="836712"/>
            <a:ext cx="8362950" cy="863600"/>
          </a:xfrm>
        </p:spPr>
        <p:txBody>
          <a:bodyPr/>
          <a:lstStyle/>
          <a:p>
            <a:pPr defTabSz="912813" eaLnBrk="1" hangingPunct="1"/>
            <a:r>
              <a:rPr lang="ru-RU" altLang="ru-RU" sz="28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/>
            </a:r>
            <a:br>
              <a:rPr lang="ru-RU" altLang="ru-RU" sz="2800" b="1" i="1" dirty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</a:br>
            <a:endParaRPr lang="ru-RU" altLang="ru-RU" sz="2800" b="1" i="1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17413" name="Заголовок 1"/>
          <p:cNvSpPr txBox="1">
            <a:spLocks/>
          </p:cNvSpPr>
          <p:nvPr/>
        </p:nvSpPr>
        <p:spPr bwMode="auto">
          <a:xfrm>
            <a:off x="5943173" y="4694771"/>
            <a:ext cx="3190875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Обучающие карточки «Дорожная азбука»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14" name="Заголовок 1"/>
          <p:cNvSpPr txBox="1">
            <a:spLocks/>
          </p:cNvSpPr>
          <p:nvPr/>
        </p:nvSpPr>
        <p:spPr bwMode="auto">
          <a:xfrm>
            <a:off x="32048" y="4686515"/>
            <a:ext cx="3190875" cy="1118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Демонстрационный материал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«Соблюдай правила дорожного движения!» из цикла «Школа пешехода»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C:\Users\Оля\AppData\Local\Microsoft\Windows\Temporary Internet Files\Content.Word\IMG_20171016_162342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" t="7977" r="7051" b="5698"/>
          <a:stretch/>
        </p:blipFill>
        <p:spPr bwMode="auto">
          <a:xfrm>
            <a:off x="0" y="2297469"/>
            <a:ext cx="3102996" cy="2128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Оля\AppData\Local\Microsoft\Windows\Temporary Internet Files\Content.Word\IMG_20171016_16205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78" b="18214"/>
          <a:stretch/>
        </p:blipFill>
        <p:spPr bwMode="auto">
          <a:xfrm>
            <a:off x="5996711" y="1828812"/>
            <a:ext cx="2855258" cy="2624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Оля\AppData\Local\Microsoft\Windows\Temporary Internet Files\Content.Word\IMG_20171016_162902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8" b="10483"/>
          <a:stretch/>
        </p:blipFill>
        <p:spPr bwMode="auto">
          <a:xfrm>
            <a:off x="3222923" y="2811360"/>
            <a:ext cx="2638425" cy="37503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72651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Развивающая предметно - пространственная среда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4525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0" y="1124744"/>
            <a:ext cx="9144000" cy="1080120"/>
          </a:xfrm>
        </p:spPr>
        <p:txBody>
          <a:bodyPr/>
          <a:lstStyle/>
          <a:p>
            <a:pPr lvl="0" defTabSz="912813" eaLnBrk="1" hangingPunct="1"/>
            <a:r>
              <a:rPr lang="ru-RU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Познавательное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cs typeface="Times New Roman" pitchFamily="18" charset="0"/>
              </a:rPr>
              <a:t>развитие</a:t>
            </a:r>
            <a:r>
              <a:rPr lang="ru-RU" altLang="ru-RU" sz="24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n-ea"/>
                <a:cs typeface="Times New Roman" pitchFamily="18" charset="0"/>
              </a:rPr>
              <a:t> </a:t>
            </a:r>
            <a:endParaRPr lang="ru-RU" altLang="ru-RU" sz="2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Оля\Desktop\ФОТО из телефона\IMG_20170123_09083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8" r="6925"/>
          <a:stretch/>
        </p:blipFill>
        <p:spPr bwMode="auto">
          <a:xfrm>
            <a:off x="4180859" y="4039237"/>
            <a:ext cx="4720211" cy="2573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03" y="2417043"/>
            <a:ext cx="4238294" cy="3244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-153879" y="5661431"/>
            <a:ext cx="428279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0"/>
              </a:spcAft>
            </a:pP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Беседа «Пора, не пора- не ходи со двора»</a:t>
            </a:r>
          </a:p>
          <a:p>
            <a:pPr>
              <a:spcAft>
                <a:spcPts val="0"/>
              </a:spcAft>
            </a:pP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цикла «Школа пешехода»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4354654" y="2852936"/>
            <a:ext cx="4546024" cy="1395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Просмотр видеофильма </a:t>
            </a:r>
          </a:p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</a:t>
            </a:r>
            <a:r>
              <a:rPr lang="ru-RU" sz="1400" b="1" i="1" dirty="0" err="1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Зебрёнок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дороге</a:t>
            </a:r>
            <a:r>
              <a:rPr 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  <a:p>
            <a:pPr lvl="0" eaLnBrk="1" fontAlgn="auto" hangingPunct="1">
              <a:spcBef>
                <a:spcPts val="600"/>
              </a:spcBef>
              <a:spcAft>
                <a:spcPts val="0"/>
              </a:spcAft>
            </a:pP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 цикла «Школа пешехода»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1400" b="1" i="1" dirty="0">
              <a:solidFill>
                <a:srgbClr val="FF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7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321" y="1176767"/>
            <a:ext cx="73448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i="1" dirty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Познавательное </a:t>
            </a:r>
            <a:r>
              <a:rPr lang="ru-RU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развитие</a:t>
            </a:r>
            <a:endParaRPr lang="ru-RU" sz="2800" b="1" i="1" dirty="0">
              <a:solidFill>
                <a:srgbClr val="FF00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26" y="1627766"/>
            <a:ext cx="4061619" cy="3108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486" name="Заголовок 1"/>
          <p:cNvSpPr txBox="1">
            <a:spLocks/>
          </p:cNvSpPr>
          <p:nvPr/>
        </p:nvSpPr>
        <p:spPr bwMode="auto">
          <a:xfrm>
            <a:off x="4067944" y="4943518"/>
            <a:ext cx="4756328" cy="141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Целевая </a:t>
            </a: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прогулка «Красный, желтый, зелёный»  из цикла «Школа пешеходов</a:t>
            </a: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altLang="ru-RU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Беседа </a:t>
            </a:r>
            <a:r>
              <a:rPr lang="ru-RU" altLang="ru-RU" sz="1400" b="1" i="1" dirty="0">
                <a:solidFill>
                  <a:srgbClr val="FF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«О полосатой «Зебре» и дорожном знаке «Пешеходный переход»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327" y="4705534"/>
            <a:ext cx="2448272" cy="208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C:\Users\Оля\AppData\Local\Microsoft\Windows\Temporary Internet Files\Content.Word\IMG_20171012_115139_1CS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43" b="6521"/>
          <a:stretch/>
        </p:blipFill>
        <p:spPr bwMode="auto">
          <a:xfrm>
            <a:off x="5989313" y="1872248"/>
            <a:ext cx="2376264" cy="28637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42805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76767"/>
            <a:ext cx="88204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8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Социально - коммуникативное развитие</a:t>
            </a: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800" b="1" i="1" dirty="0" smtClean="0">
              <a:solidFill>
                <a:srgbClr val="FF0000"/>
              </a:solidFill>
              <a:latin typeface="Arial Black" panose="020B0A04020102020204" pitchFamily="34" charset="0"/>
              <a:ea typeface="+mj-ea"/>
              <a:cs typeface="Times New Roman" pitchFamily="18" charset="0"/>
            </a:endParaRPr>
          </a:p>
          <a:p>
            <a:pPr algn="ctr" defTabSz="912813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i="1" dirty="0" smtClean="0">
                <a:solidFill>
                  <a:srgbClr val="FF0000"/>
                </a:solidFill>
                <a:latin typeface="Arial Black" panose="020B0A04020102020204" pitchFamily="34" charset="0"/>
                <a:ea typeface="+mj-ea"/>
                <a:cs typeface="Times New Roman" pitchFamily="18" charset="0"/>
              </a:rPr>
              <a:t>Экскурсия по улицам города</a:t>
            </a:r>
            <a:endParaRPr lang="ru-RU" sz="2000" b="1" i="1" dirty="0">
              <a:solidFill>
                <a:srgbClr val="FF0000"/>
              </a:solidFill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20486" name="Заголовок 1"/>
          <p:cNvSpPr txBox="1">
            <a:spLocks/>
          </p:cNvSpPr>
          <p:nvPr/>
        </p:nvSpPr>
        <p:spPr bwMode="auto">
          <a:xfrm>
            <a:off x="4860032" y="4697131"/>
            <a:ext cx="3873544" cy="178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91281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1363" indent="-285750" defTabSz="91281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1413" indent="-228600" defTabSz="91281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598613" indent="-228600" defTabSz="91281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5813" indent="-228600" defTabSz="91281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30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02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74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4613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Если свет зажегся красный-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Значит, двигаться опасно.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endParaRPr lang="ru-RU" altLang="ru-RU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Свет зеленый говорит :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«Проходите, путь открыт!»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sz="1400" b="1" i="1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Все будьте правилу верны –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14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Держитесь правой стороны.</a:t>
            </a:r>
            <a:endParaRPr lang="ru-RU" altLang="ru-RU" sz="1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524" y="2426400"/>
            <a:ext cx="1818921" cy="154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 descr="C:\Users\Оля\AppData\Local\Microsoft\Windows\Temporary Internet Files\Content.Word\IMG_20171012_114215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7" r="17769"/>
          <a:stretch/>
        </p:blipFill>
        <p:spPr bwMode="auto">
          <a:xfrm>
            <a:off x="323528" y="2137689"/>
            <a:ext cx="2524125" cy="21240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Оля\AppData\Local\Microsoft\Windows\Temporary Internet Files\Content.Word\IMG_20171012_11334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0" t="17274" r="4453"/>
          <a:stretch/>
        </p:blipFill>
        <p:spPr bwMode="auto">
          <a:xfrm>
            <a:off x="5451296" y="2204864"/>
            <a:ext cx="3532192" cy="224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Оля\AppData\Local\Microsoft\Windows\Temporary Internet Files\Content.Word\IMG_20171012_11530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8" t="13390" r="29487" b="5413"/>
          <a:stretch/>
        </p:blipFill>
        <p:spPr bwMode="auto">
          <a:xfrm>
            <a:off x="960625" y="4445104"/>
            <a:ext cx="3240360" cy="228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00471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439</TotalTime>
  <Words>407</Words>
  <Application>Microsoft Office PowerPoint</Application>
  <PresentationFormat>Экран (4:3)</PresentationFormat>
  <Paragraphs>75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9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Тема Office</vt:lpstr>
      <vt:lpstr>6_Тема Office</vt:lpstr>
      <vt:lpstr>7_Тема Office</vt:lpstr>
      <vt:lpstr>8_Тема Office</vt:lpstr>
      <vt:lpstr>9_Тема Office</vt:lpstr>
      <vt:lpstr>10_Тема Office</vt:lpstr>
      <vt:lpstr>5_Тема Office</vt:lpstr>
      <vt:lpstr>11_Тема Office</vt:lpstr>
      <vt:lpstr>12_Тема Office</vt:lpstr>
      <vt:lpstr>Муниципальное  автономное дошкольное  образовательное учреждение детский сад №3 «Светлячок»        Познавательный проект  «Проезжая часть улицы – не для игры!  И правило это для всей детворы»</vt:lpstr>
      <vt:lpstr>Презентация PowerPoint</vt:lpstr>
      <vt:lpstr>Презентация PowerPoint</vt:lpstr>
      <vt:lpstr>Развивающая предметно - пространственная среда </vt:lpstr>
      <vt:lpstr>- Плакаты по дорожному движению.  - Настольные игры по ПДД </vt:lpstr>
      <vt:lpstr> </vt:lpstr>
      <vt:lpstr>Познавательное развитие </vt:lpstr>
      <vt:lpstr>Презентация PowerPoint</vt:lpstr>
      <vt:lpstr>Презентация PowerPoint</vt:lpstr>
      <vt:lpstr>Речевое развитие</vt:lpstr>
      <vt:lpstr>Игровая деятельность</vt:lpstr>
      <vt:lpstr>Игровая деятельность</vt:lpstr>
      <vt:lpstr>Художественное творчество</vt:lpstr>
      <vt:lpstr>Участие родителей и детей  в творческом конкурсе  «Три волшебных глаза»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Оля</dc:creator>
  <cp:lastModifiedBy>Садик</cp:lastModifiedBy>
  <cp:revision>43</cp:revision>
  <dcterms:created xsi:type="dcterms:W3CDTF">2017-10-05T09:36:57Z</dcterms:created>
  <dcterms:modified xsi:type="dcterms:W3CDTF">2017-10-18T07:30:46Z</dcterms:modified>
</cp:coreProperties>
</file>