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852" r:id="rId2"/>
    <p:sldMasterId id="2147483864" r:id="rId3"/>
    <p:sldMasterId id="2147483876" r:id="rId4"/>
    <p:sldMasterId id="2147483888" r:id="rId5"/>
    <p:sldMasterId id="2147483900" r:id="rId6"/>
    <p:sldMasterId id="2147483912" r:id="rId7"/>
    <p:sldMasterId id="2147483924" r:id="rId8"/>
    <p:sldMasterId id="2147483936" r:id="rId9"/>
  </p:sldMasterIdLst>
  <p:sldIdLst>
    <p:sldId id="284" r:id="rId10"/>
    <p:sldId id="287" r:id="rId11"/>
    <p:sldId id="290" r:id="rId12"/>
    <p:sldId id="271" r:id="rId13"/>
    <p:sldId id="281" r:id="rId14"/>
    <p:sldId id="275" r:id="rId15"/>
    <p:sldId id="274" r:id="rId16"/>
    <p:sldId id="276" r:id="rId17"/>
    <p:sldId id="291" r:id="rId18"/>
    <p:sldId id="270" r:id="rId19"/>
    <p:sldId id="272" r:id="rId20"/>
    <p:sldId id="278" r:id="rId21"/>
    <p:sldId id="283" r:id="rId22"/>
    <p:sldId id="282" r:id="rId23"/>
    <p:sldId id="27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58452-9F9A-4A15-AE4F-469442FF836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804EC-2002-4B63-B314-D88937C2801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06453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9D4E2-18DF-4614-AA37-08AD6034BEE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C75F2-217B-482D-A841-E16FE69B99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3111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DD41C-B57A-4343-921A-AEDC61F3258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73705-2A39-4324-9BF5-806D28084C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30204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58452-9F9A-4A15-AE4F-469442FF836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804EC-2002-4B63-B314-D88937C2801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62281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пр4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466B8-7472-4CEF-8D6E-6E16C4261D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06015-872F-476F-AAC6-4738B4AD4BC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379275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D07BE-CB94-4616-96FF-4D6866190CE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EEF67-216B-4888-B093-F1998D73D8B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436349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D19A1-CA44-4CA7-A014-E2CA2170BB6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A732B-2766-48D7-8244-F2802351F71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49806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C6FEB-2348-409A-83C9-EE7C2BF54F4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70A44-76E1-4A14-9DF3-158CE3DE755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167963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667BFB-C34D-4D62-9EF4-DDEC22D9DD8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31E8E-D4EF-4D5F-9C2E-D300B94400D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47821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34E99-B0F7-47CA-ABB8-70BDC3306C9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BD647-5497-46E1-BDD3-336D2CBCC7F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064248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58E24-5BDF-4194-A4F6-EBB7CB8045F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2484F-2516-46A6-AA71-9DD3ED6951E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73913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пр4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466B8-7472-4CEF-8D6E-6E16C4261D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06015-872F-476F-AAC6-4738B4AD4BC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11470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01719-0E39-4D5A-9C80-4EE6CA59BDF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9A67C-F7F5-4F37-94FD-F26FFA2F35B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771612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9D4E2-18DF-4614-AA37-08AD6034BEE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C75F2-217B-482D-A841-E16FE69B99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2810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DD41C-B57A-4343-921A-AEDC61F3258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73705-2A39-4324-9BF5-806D28084C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237384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58452-9F9A-4A15-AE4F-469442FF836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804EC-2002-4B63-B314-D88937C2801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62281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пр4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466B8-7472-4CEF-8D6E-6E16C4261D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06015-872F-476F-AAC6-4738B4AD4BC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379275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D07BE-CB94-4616-96FF-4D6866190CE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EEF67-216B-4888-B093-F1998D73D8B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436349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D19A1-CA44-4CA7-A014-E2CA2170BB6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A732B-2766-48D7-8244-F2802351F71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49806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C6FEB-2348-409A-83C9-EE7C2BF54F4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70A44-76E1-4A14-9DF3-158CE3DE755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167963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667BFB-C34D-4D62-9EF4-DDEC22D9DD8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31E8E-D4EF-4D5F-9C2E-D300B94400D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47821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34E99-B0F7-47CA-ABB8-70BDC3306C9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BD647-5497-46E1-BDD3-336D2CBCC7F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06424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D07BE-CB94-4616-96FF-4D6866190CE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EEF67-216B-4888-B093-F1998D73D8B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337427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58E24-5BDF-4194-A4F6-EBB7CB8045F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2484F-2516-46A6-AA71-9DD3ED6951E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739132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01719-0E39-4D5A-9C80-4EE6CA59BDF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9A67C-F7F5-4F37-94FD-F26FFA2F35B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771612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9D4E2-18DF-4614-AA37-08AD6034BEE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C75F2-217B-482D-A841-E16FE69B99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2810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DD41C-B57A-4343-921A-AEDC61F3258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73705-2A39-4324-9BF5-806D28084C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237384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58452-9F9A-4A15-AE4F-469442FF836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804EC-2002-4B63-B314-D88937C2801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799358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пр4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466B8-7472-4CEF-8D6E-6E16C4261D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06015-872F-476F-AAC6-4738B4AD4BC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190626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D07BE-CB94-4616-96FF-4D6866190CE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EEF67-216B-4888-B093-F1998D73D8B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70381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D19A1-CA44-4CA7-A014-E2CA2170BB6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A732B-2766-48D7-8244-F2802351F71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275008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C6FEB-2348-409A-83C9-EE7C2BF54F4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70A44-76E1-4A14-9DF3-158CE3DE755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0219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667BFB-C34D-4D62-9EF4-DDEC22D9DD8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31E8E-D4EF-4D5F-9C2E-D300B94400D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9720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D19A1-CA44-4CA7-A014-E2CA2170BB6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A732B-2766-48D7-8244-F2802351F71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578654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34E99-B0F7-47CA-ABB8-70BDC3306C9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BD647-5497-46E1-BDD3-336D2CBCC7F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784962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58E24-5BDF-4194-A4F6-EBB7CB8045F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2484F-2516-46A6-AA71-9DD3ED6951E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2786736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01719-0E39-4D5A-9C80-4EE6CA59BDF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9A67C-F7F5-4F37-94FD-F26FFA2F35B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33857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9D4E2-18DF-4614-AA37-08AD6034BEE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C75F2-217B-482D-A841-E16FE69B99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654175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DD41C-B57A-4343-921A-AEDC61F3258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73705-2A39-4324-9BF5-806D28084C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246375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58452-9F9A-4A15-AE4F-469442FF836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804EC-2002-4B63-B314-D88937C2801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650588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пр4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466B8-7472-4CEF-8D6E-6E16C4261D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06015-872F-476F-AAC6-4738B4AD4BC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8332386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D07BE-CB94-4616-96FF-4D6866190CE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EEF67-216B-4888-B093-F1998D73D8B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1057017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D19A1-CA44-4CA7-A014-E2CA2170BB6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A732B-2766-48D7-8244-F2802351F71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950725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C6FEB-2348-409A-83C9-EE7C2BF54F4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70A44-76E1-4A14-9DF3-158CE3DE755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84229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C6FEB-2348-409A-83C9-EE7C2BF54F4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70A44-76E1-4A14-9DF3-158CE3DE755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026715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667BFB-C34D-4D62-9EF4-DDEC22D9DD8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31E8E-D4EF-4D5F-9C2E-D300B94400D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99999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34E99-B0F7-47CA-ABB8-70BDC3306C9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BD647-5497-46E1-BDD3-336D2CBCC7F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179270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58E24-5BDF-4194-A4F6-EBB7CB8045F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2484F-2516-46A6-AA71-9DD3ED6951E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344349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01719-0E39-4D5A-9C80-4EE6CA59BDF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9A67C-F7F5-4F37-94FD-F26FFA2F35B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1947566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9D4E2-18DF-4614-AA37-08AD6034BEE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C75F2-217B-482D-A841-E16FE69B99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392073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DD41C-B57A-4343-921A-AEDC61F3258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73705-2A39-4324-9BF5-806D28084C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470410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58452-9F9A-4A15-AE4F-469442FF836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804EC-2002-4B63-B314-D88937C2801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065659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пр4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466B8-7472-4CEF-8D6E-6E16C4261D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06015-872F-476F-AAC6-4738B4AD4BC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1997069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D07BE-CB94-4616-96FF-4D6866190CE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EEF67-216B-4888-B093-F1998D73D8B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8640694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D19A1-CA44-4CA7-A014-E2CA2170BB6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A732B-2766-48D7-8244-F2802351F71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40835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667BFB-C34D-4D62-9EF4-DDEC22D9DD8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31E8E-D4EF-4D5F-9C2E-D300B94400D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5315912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C6FEB-2348-409A-83C9-EE7C2BF54F4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70A44-76E1-4A14-9DF3-158CE3DE755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4088907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667BFB-C34D-4D62-9EF4-DDEC22D9DD8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31E8E-D4EF-4D5F-9C2E-D300B94400D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4328038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34E99-B0F7-47CA-ABB8-70BDC3306C9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BD647-5497-46E1-BDD3-336D2CBCC7F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647248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58E24-5BDF-4194-A4F6-EBB7CB8045F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2484F-2516-46A6-AA71-9DD3ED6951E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2185184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01719-0E39-4D5A-9C80-4EE6CA59BDF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9A67C-F7F5-4F37-94FD-F26FFA2F35B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2305175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9D4E2-18DF-4614-AA37-08AD6034BEE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C75F2-217B-482D-A841-E16FE69B99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42950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DD41C-B57A-4343-921A-AEDC61F3258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73705-2A39-4324-9BF5-806D28084C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6610176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5378D-2847-47AD-A938-A9750AEB810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26539-C5E2-4705-A93F-C60D566C8D8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5311211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пр4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94443-0824-48D7-9B15-80666C3510C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D5CDE-6166-4300-ABAD-EC96C6E45D2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7529446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6F484-7F92-4206-8758-1094C161E7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D1BEB-9872-4F0D-8F29-A9DBE43F148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68246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34E99-B0F7-47CA-ABB8-70BDC3306C9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BD647-5497-46E1-BDD3-336D2CBCC7F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4083604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31516-A8FA-4956-9E4F-58E060FC9E6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6384D-B490-40DC-BD95-F0000DD4C2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3945261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A4B26D-82BA-417E-ADA7-D352FD196EA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E6688-62D9-42DD-9F0F-C6831F1392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7710132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08366-5BFE-4DF8-AA30-4F55126D27B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309E8-A3F5-40D4-88DA-6DC035F92F8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4035284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71A34-51B7-49FE-A977-C4CC5E23D1D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35442-180E-4692-861B-0F73DE9A0C1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900602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78B70-2E29-4F0D-A070-7D01BC38A79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73EE3-922F-4339-AE84-CA03F97D124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6143075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EFDAD-363A-43AE-8047-E1CD1DF868B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54936-BF77-4D08-9634-B0374E7B705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18539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0981B-379B-4C8C-9779-7AD0A3D8944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1D8A5-9729-4435-B4F4-4DB01A32163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9424790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5905D-8D65-4E36-8F53-21361805A49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743C4-5F1B-4E6C-961D-696464E6F86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567089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5378D-2847-47AD-A938-A9750AEB810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26539-C5E2-4705-A93F-C60D566C8D8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3203295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пр4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94443-0824-48D7-9B15-80666C3510C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D5CDE-6166-4300-ABAD-EC96C6E45D2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98426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58E24-5BDF-4194-A4F6-EBB7CB8045F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2484F-2516-46A6-AA71-9DD3ED6951E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731524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6F484-7F92-4206-8758-1094C161E7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D1BEB-9872-4F0D-8F29-A9DBE43F148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286537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31516-A8FA-4956-9E4F-58E060FC9E6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6384D-B490-40DC-BD95-F0000DD4C2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9328921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A4B26D-82BA-417E-ADA7-D352FD196EA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E6688-62D9-42DD-9F0F-C6831F1392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797293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08366-5BFE-4DF8-AA30-4F55126D27B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309E8-A3F5-40D4-88DA-6DC035F92F8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5405531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71A34-51B7-49FE-A977-C4CC5E23D1D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35442-180E-4692-861B-0F73DE9A0C1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9790439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78B70-2E29-4F0D-A070-7D01BC38A79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73EE3-922F-4339-AE84-CA03F97D124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03237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EFDAD-363A-43AE-8047-E1CD1DF868B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54936-BF77-4D08-9634-B0374E7B705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5129340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0981B-379B-4C8C-9779-7AD0A3D8944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1D8A5-9729-4435-B4F4-4DB01A32163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2953202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5905D-8D65-4E36-8F53-21361805A49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743C4-5F1B-4E6C-961D-696464E6F86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8448303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5378D-2847-47AD-A938-A9750AEB810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26539-C5E2-4705-A93F-C60D566C8D8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96411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01719-0E39-4D5A-9C80-4EE6CA59BDF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9A67C-F7F5-4F37-94FD-F26FFA2F35B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9209786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пр4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94443-0824-48D7-9B15-80666C3510C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D5CDE-6166-4300-ABAD-EC96C6E45D2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4443010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6F484-7F92-4206-8758-1094C161E7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D1BEB-9872-4F0D-8F29-A9DBE43F148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005516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31516-A8FA-4956-9E4F-58E060FC9E6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6384D-B490-40DC-BD95-F0000DD4C2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525383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A4B26D-82BA-417E-ADA7-D352FD196EA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E6688-62D9-42DD-9F0F-C6831F1392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743316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08366-5BFE-4DF8-AA30-4F55126D27B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309E8-A3F5-40D4-88DA-6DC035F92F8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187073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71A34-51B7-49FE-A977-C4CC5E23D1D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35442-180E-4692-861B-0F73DE9A0C1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07439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78B70-2E29-4F0D-A070-7D01BC38A79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73EE3-922F-4339-AE84-CA03F97D124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240341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EFDAD-363A-43AE-8047-E1CD1DF868B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54936-BF77-4D08-9634-B0374E7B705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3979671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0981B-379B-4C8C-9779-7AD0A3D8944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1D8A5-9729-4435-B4F4-4DB01A32163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9136706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5905D-8D65-4E36-8F53-21361805A49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743C4-5F1B-4E6C-961D-696464E6F86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91753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46B893-628A-43EC-8EB4-53BDFE561E4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4AF59F-2535-43BD-AC82-880905F36982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9183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46B893-628A-43EC-8EB4-53BDFE561E4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4AF59F-2535-43BD-AC82-880905F36982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59837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46B893-628A-43EC-8EB4-53BDFE561E4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4AF59F-2535-43BD-AC82-880905F36982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59837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46B893-628A-43EC-8EB4-53BDFE561E4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4AF59F-2535-43BD-AC82-880905F36982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03022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46B893-628A-43EC-8EB4-53BDFE561E4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4AF59F-2535-43BD-AC82-880905F36982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28243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46B893-628A-43EC-8EB4-53BDFE561E4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4AF59F-2535-43BD-AC82-880905F36982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35591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FA8F2A6-4214-4C32-8660-8F8A3FA9A5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132DCC-F2E6-401F-8FF2-A623CC540F6F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99353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FA8F2A6-4214-4C32-8660-8F8A3FA9A5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132DCC-F2E6-401F-8FF2-A623CC540F6F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92947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FA8F2A6-4214-4C32-8660-8F8A3FA9A5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132DCC-F2E6-401F-8FF2-A623CC540F6F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95849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7992888" cy="3744416"/>
          </a:xfrm>
        </p:spPr>
        <p:txBody>
          <a:bodyPr/>
          <a:lstStyle/>
          <a:p>
            <a:pPr defTabSz="912813" eaLnBrk="1" hangingPunct="1"/>
            <a:r>
              <a:rPr lang="ru-RU" sz="900" b="1" i="1" dirty="0" smtClean="0">
                <a:latin typeface="Arial Black" panose="020B0A04020102020204" pitchFamily="34" charset="0"/>
                <a:ea typeface="+mn-ea"/>
                <a:cs typeface="Times New Roman" pitchFamily="18" charset="0"/>
              </a:rPr>
              <a:t>Муниципальное  автономное дошкольное  образовательное учреждение детский сад №3 «Светлячок»</a:t>
            </a:r>
            <a:br>
              <a:rPr lang="ru-RU" sz="900" b="1" i="1" dirty="0" smtClean="0">
                <a:latin typeface="Arial Black" panose="020B0A04020102020204" pitchFamily="34" charset="0"/>
                <a:ea typeface="+mn-ea"/>
                <a:cs typeface="Times New Roman" pitchFamily="18" charset="0"/>
              </a:rPr>
            </a:br>
            <a:r>
              <a:rPr lang="ru-RU" sz="900" b="1" i="1" dirty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  <a:t/>
            </a:r>
            <a:br>
              <a:rPr lang="ru-RU" sz="900" b="1" i="1" dirty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</a:br>
            <a:r>
              <a:rPr lang="ru-RU" sz="900" b="1" i="1" dirty="0" smtClean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  <a:t/>
            </a:r>
            <a:br>
              <a:rPr lang="ru-RU" sz="900" b="1" i="1" dirty="0" smtClean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</a:br>
            <a:r>
              <a:rPr lang="ru-RU" sz="900" b="1" i="1" dirty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  <a:t/>
            </a:r>
            <a:br>
              <a:rPr lang="ru-RU" sz="900" b="1" i="1" dirty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</a:br>
            <a:r>
              <a:rPr lang="ru-RU" sz="900" b="1" i="1" dirty="0" smtClean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  <a:t/>
            </a:r>
            <a:br>
              <a:rPr lang="ru-RU" sz="900" b="1" i="1" dirty="0" smtClean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</a:br>
            <a:r>
              <a:rPr lang="ru-RU" sz="900" b="1" i="1" dirty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  <a:t/>
            </a:r>
            <a:br>
              <a:rPr lang="ru-RU" sz="900" b="1" i="1" dirty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</a:br>
            <a:r>
              <a:rPr lang="ru-RU" sz="900" b="1" i="1" dirty="0" smtClean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  <a:t/>
            </a:r>
            <a:br>
              <a:rPr lang="ru-RU" sz="900" b="1" i="1" dirty="0" smtClean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</a:br>
            <a:r>
              <a:rPr lang="ru-RU" sz="900" b="1" i="1" dirty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  <a:t/>
            </a:r>
            <a:br>
              <a:rPr lang="ru-RU" sz="900" b="1" i="1" dirty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</a:br>
            <a:r>
              <a:rPr lang="ru-RU" sz="1400" b="1" i="1" dirty="0" smtClean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  <a:t>Познавательный проект</a:t>
            </a:r>
            <a:br>
              <a:rPr lang="ru-RU" sz="1400" b="1" i="1" dirty="0" smtClean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</a:br>
            <a:r>
              <a:rPr lang="ru-RU" sz="900" b="1" i="1" dirty="0" smtClean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  <a:t/>
            </a:r>
            <a:br>
              <a:rPr lang="ru-RU" sz="900" b="1" i="1" dirty="0" smtClean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  <a:t>«Проезжая </a:t>
            </a:r>
            <a:r>
              <a:rPr lang="ru-RU" sz="2400" b="1" i="1" dirty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  <a:t>часть улицы – не для игры! </a:t>
            </a:r>
            <a:r>
              <a:rPr lang="ru-RU" sz="2400" b="1" i="1" dirty="0" smtClean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  <a:t/>
            </a:r>
            <a:br>
              <a:rPr lang="ru-RU" sz="2400" b="1" i="1" dirty="0" smtClean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  <a:t>И </a:t>
            </a:r>
            <a:r>
              <a:rPr lang="ru-RU" sz="2400" b="1" i="1" dirty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  <a:t>правило это для всей детворы»</a:t>
            </a:r>
            <a:endParaRPr lang="ru-RU" altLang="ru-RU" sz="2400" b="1" i="1" dirty="0">
              <a:solidFill>
                <a:srgbClr val="FF0000"/>
              </a:solidFill>
              <a:latin typeface="Arial Black" panose="020B0A04020102020204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409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3933056"/>
            <a:ext cx="3528417" cy="1584325"/>
          </a:xfrm>
        </p:spPr>
        <p:txBody>
          <a:bodyPr/>
          <a:lstStyle/>
          <a:p>
            <a:pPr algn="l" defTabSz="912813" eaLnBrk="1" hangingPunct="1"/>
            <a:r>
              <a:rPr lang="ru-RU" altLang="ru-RU" sz="2000" b="1" dirty="0" smtClean="0">
                <a:solidFill>
                  <a:schemeClr val="tx1"/>
                </a:solidFill>
                <a:latin typeface="Monotype Corsiva" pitchFamily="66" charset="0"/>
              </a:rPr>
              <a:t>Старшая группа</a:t>
            </a:r>
          </a:p>
          <a:p>
            <a:pPr algn="l" defTabSz="912813" eaLnBrk="1" hangingPunct="1"/>
            <a:r>
              <a:rPr lang="ru-RU" altLang="ru-RU" sz="2000" b="1" dirty="0" smtClean="0">
                <a:solidFill>
                  <a:prstClr val="black"/>
                </a:solidFill>
                <a:latin typeface="Monotype Corsiva" pitchFamily="66" charset="0"/>
              </a:rPr>
              <a:t>Воспитатели</a:t>
            </a:r>
            <a:endParaRPr lang="ru-RU" altLang="ru-RU" sz="2000" dirty="0">
              <a:solidFill>
                <a:prstClr val="black"/>
              </a:solidFill>
            </a:endParaRPr>
          </a:p>
          <a:p>
            <a:pPr algn="l" defTabSz="912813" eaLnBrk="1" hangingPunct="1"/>
            <a:r>
              <a:rPr lang="ru-RU" altLang="ru-RU" sz="2000" b="1" dirty="0" smtClean="0">
                <a:solidFill>
                  <a:schemeClr val="tx1"/>
                </a:solidFill>
                <a:latin typeface="Monotype Corsiva" pitchFamily="66" charset="0"/>
              </a:rPr>
              <a:t>Макарова Ольга  Валерьевна </a:t>
            </a:r>
          </a:p>
          <a:p>
            <a:pPr algn="l" defTabSz="912813" eaLnBrk="1" hangingPunct="1"/>
            <a:r>
              <a:rPr lang="ru-RU" altLang="ru-RU" sz="2000" b="1" dirty="0" smtClean="0">
                <a:solidFill>
                  <a:schemeClr val="tx1"/>
                </a:solidFill>
                <a:latin typeface="Monotype Corsiva" pitchFamily="66" charset="0"/>
              </a:rPr>
              <a:t>Муртазина </a:t>
            </a:r>
            <a:r>
              <a:rPr lang="ru-RU" altLang="ru-RU" sz="2000" b="1" dirty="0" err="1" smtClean="0">
                <a:solidFill>
                  <a:schemeClr val="tx1"/>
                </a:solidFill>
                <a:latin typeface="Monotype Corsiva" pitchFamily="66" charset="0"/>
              </a:rPr>
              <a:t>Рамзия</a:t>
            </a:r>
            <a:r>
              <a:rPr lang="ru-RU" altLang="ru-RU" sz="2000" b="1" dirty="0" smtClean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ru-RU" altLang="ru-RU" sz="2000" b="1" dirty="0" err="1" smtClean="0">
                <a:solidFill>
                  <a:schemeClr val="tx1"/>
                </a:solidFill>
                <a:latin typeface="Monotype Corsiva" pitchFamily="66" charset="0"/>
              </a:rPr>
              <a:t>Мударисовна</a:t>
            </a:r>
            <a:endParaRPr lang="ru-RU" altLang="ru-RU" sz="2000" b="1" dirty="0" smtClean="0">
              <a:solidFill>
                <a:schemeClr val="tx1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47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331640" y="1052736"/>
            <a:ext cx="7812360" cy="863600"/>
          </a:xfrm>
        </p:spPr>
        <p:txBody>
          <a:bodyPr/>
          <a:lstStyle/>
          <a:p>
            <a:pPr defTabSz="912813" eaLnBrk="1" hangingPunct="1"/>
            <a:r>
              <a:rPr lang="ru-RU" sz="2800" b="1" i="1" dirty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  <a:t>Речевое </a:t>
            </a:r>
            <a:r>
              <a:rPr lang="ru-RU" sz="2800" b="1" i="1" dirty="0" smtClean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  <a:t>развитие</a:t>
            </a:r>
            <a:endParaRPr lang="ru-RU" altLang="ru-RU" sz="2800" b="1" i="1" dirty="0">
              <a:solidFill>
                <a:srgbClr val="FF0000"/>
              </a:solidFill>
              <a:latin typeface="Arial Black" panose="020B0A04020102020204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0" y="5005775"/>
            <a:ext cx="4478542" cy="1087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912813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1363" indent="-285750" defTabSz="912813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1413" indent="-228600" defTabSz="912813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598613" indent="-228600" defTabSz="912813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5813" indent="-228600" defTabSz="912813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30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02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74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46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ru-RU" alt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Составление рассказов «Правила для пешехода» </a:t>
            </a:r>
          </a:p>
          <a:p>
            <a:pPr>
              <a:spcBef>
                <a:spcPct val="0"/>
              </a:spcBef>
              <a:buNone/>
            </a:pPr>
            <a:endParaRPr lang="ru-RU" altLang="ru-RU" sz="800" b="1" i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ru-RU" alt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Рассказывание по картинам о правильных и неправильных поступках.</a:t>
            </a:r>
            <a:endParaRPr lang="ru-RU" altLang="ru-RU" sz="1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Оля\Desktop\ФОТО из телефона\IMG_20171011_0859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765" y="1983120"/>
            <a:ext cx="4490667" cy="252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Picture 3" descr="C:\Users\Оля\Desktop\ФОТО из телефона\IMG_20171011_09283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48"/>
          <a:stretch/>
        </p:blipFill>
        <p:spPr bwMode="auto">
          <a:xfrm>
            <a:off x="4478542" y="4077072"/>
            <a:ext cx="4581740" cy="25052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992" y="1844824"/>
            <a:ext cx="2448272" cy="2081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630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229600" cy="720080"/>
          </a:xfrm>
        </p:spPr>
        <p:txBody>
          <a:bodyPr/>
          <a:lstStyle/>
          <a:p>
            <a:pPr defTabSz="912813" eaLnBrk="1" hangingPunct="1"/>
            <a:r>
              <a:rPr lang="ru-RU" altLang="ru-RU" sz="2800" b="1" i="1" dirty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  <a:t>Игровая деятельность</a:t>
            </a:r>
            <a:endParaRPr lang="ru-RU" sz="2800" b="1" i="1" dirty="0">
              <a:solidFill>
                <a:srgbClr val="FF0000"/>
              </a:solidFill>
              <a:latin typeface="Arial Black" panose="020B0A04020102020204" pitchFamily="34" charset="0"/>
              <a:ea typeface="+mn-ea"/>
              <a:cs typeface="Times New Roman" pitchFamily="18" charset="0"/>
            </a:endParaRPr>
          </a:p>
        </p:txBody>
      </p:sp>
      <p:pic>
        <p:nvPicPr>
          <p:cNvPr id="6" name="Picture 4" descr="C:\Users\Оля\Desktop\ФОТО из телефона\IMG_20170208_11043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61"/>
          <a:stretch/>
        </p:blipFill>
        <p:spPr bwMode="auto">
          <a:xfrm>
            <a:off x="137659" y="1989072"/>
            <a:ext cx="2490125" cy="3237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140674" y="5593652"/>
            <a:ext cx="2665412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912813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1363" indent="-285750" defTabSz="912813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1413" indent="-228600" defTabSz="912813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598613" indent="-228600" defTabSz="912813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5813" indent="-228600" defTabSz="912813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30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02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74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46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 с макетом улицы</a:t>
            </a:r>
          </a:p>
        </p:txBody>
      </p:sp>
      <p:pic>
        <p:nvPicPr>
          <p:cNvPr id="9" name="Picture 5" descr="C:\Users\Оля\Desktop\фото дорожн\P1011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7"/>
          <a:stretch/>
        </p:blipFill>
        <p:spPr bwMode="auto">
          <a:xfrm>
            <a:off x="2996826" y="2009640"/>
            <a:ext cx="2833702" cy="23938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3009402" y="4845064"/>
            <a:ext cx="26638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912813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1363" indent="-285750" defTabSz="912813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1413" indent="-228600" defTabSz="912813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598613" indent="-228600" defTabSz="912813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5813" indent="-228600" defTabSz="912813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30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02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74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46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Дидактическая игра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«Дорожные знаки»</a:t>
            </a:r>
          </a:p>
        </p:txBody>
      </p:sp>
      <p:pic>
        <p:nvPicPr>
          <p:cNvPr id="11" name="Рисунок 10" descr="C:\Users\Оля\AppData\Local\Microsoft\Windows\Temporary Internet Files\Content.Word\IMG_20171016_163552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2" r="4166" b="9402"/>
          <a:stretch/>
        </p:blipFill>
        <p:spPr bwMode="auto">
          <a:xfrm>
            <a:off x="6028506" y="3607972"/>
            <a:ext cx="2947529" cy="21972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6028506" y="6112315"/>
            <a:ext cx="26638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912813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1363" indent="-285750" defTabSz="912813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1413" indent="-228600" defTabSz="912813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598613" indent="-228600" defTabSz="912813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5813" indent="-228600" defTabSz="912813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30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02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74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46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Настольная </a:t>
            </a:r>
            <a:r>
              <a:rPr lang="ru-RU" altLang="ru-RU" sz="1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«Светофор»</a:t>
            </a:r>
            <a:endParaRPr lang="ru-RU" altLang="ru-RU" sz="1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94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229600" cy="720080"/>
          </a:xfrm>
        </p:spPr>
        <p:txBody>
          <a:bodyPr/>
          <a:lstStyle/>
          <a:p>
            <a:pPr defTabSz="912813" eaLnBrk="1" hangingPunct="1"/>
            <a:r>
              <a:rPr lang="ru-RU" altLang="ru-RU" sz="2800" b="1" i="1" dirty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  <a:t>Игровая деятельность</a:t>
            </a:r>
            <a:endParaRPr lang="ru-RU" sz="2800" b="1" i="1" dirty="0">
              <a:solidFill>
                <a:srgbClr val="FF0000"/>
              </a:solidFill>
              <a:latin typeface="Arial Black" panose="020B0A04020102020204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0" y="5550748"/>
            <a:ext cx="4320480" cy="96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912813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1363" indent="-285750" defTabSz="912813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1413" indent="-228600" defTabSz="912813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598613" indent="-228600" defTabSz="912813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5813" indent="-228600" defTabSz="912813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30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02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74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46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Дидактическая игра «Дорожные знаки»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400" b="1" i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Дидактическая игра </a:t>
            </a:r>
            <a:r>
              <a:rPr lang="ru-RU" altLang="ru-RU" sz="1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«Дорожная азбука</a:t>
            </a:r>
            <a:r>
              <a:rPr lang="ru-RU" alt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ru-RU" altLang="ru-RU" sz="1400" b="1" i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Магнитная </a:t>
            </a:r>
            <a:r>
              <a:rPr lang="ru-RU" altLang="ru-RU" sz="1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мозаика </a:t>
            </a:r>
            <a:r>
              <a:rPr lang="ru-RU" alt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altLang="ru-RU" sz="1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  у дороги»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400" b="1" i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C:\Users\Оля\Desktop\ФОТО из телефона\IMG_20170620_10454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8" t="4889" r="14445" b="18223"/>
          <a:stretch/>
        </p:blipFill>
        <p:spPr bwMode="auto">
          <a:xfrm>
            <a:off x="6799200" y="2477828"/>
            <a:ext cx="2374848" cy="42138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" name="Рисунок 11" descr="G:\фото для атестации22\P101113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71" r="2809" b="4427"/>
          <a:stretch/>
        </p:blipFill>
        <p:spPr bwMode="auto">
          <a:xfrm>
            <a:off x="3635896" y="2708920"/>
            <a:ext cx="2880320" cy="25057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Оля\AppData\Local\Microsoft\Windows\Temporary Internet Files\Content.Word\IMG_20171016_16441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" r="27404"/>
          <a:stretch/>
        </p:blipFill>
        <p:spPr bwMode="auto">
          <a:xfrm>
            <a:off x="107505" y="1844824"/>
            <a:ext cx="3312368" cy="24281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4514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289076" y="1061264"/>
            <a:ext cx="8362950" cy="863600"/>
          </a:xfrm>
        </p:spPr>
        <p:txBody>
          <a:bodyPr/>
          <a:lstStyle/>
          <a:p>
            <a:pPr defTabSz="912813" eaLnBrk="1" hangingPunct="1"/>
            <a:r>
              <a:rPr lang="ru-RU" altLang="ru-RU" sz="2800" b="1" i="1" dirty="0" smtClean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  <a:t>Художественное творчество</a:t>
            </a:r>
            <a:endParaRPr lang="ru-RU" altLang="ru-RU" sz="2800" b="1" i="1" dirty="0">
              <a:solidFill>
                <a:srgbClr val="FF0000"/>
              </a:solidFill>
              <a:latin typeface="Arial Black" panose="020B0A04020102020204" pitchFamily="34" charset="0"/>
              <a:ea typeface="+mn-ea"/>
              <a:cs typeface="Times New Roman" pitchFamily="18" charset="0"/>
            </a:endParaRPr>
          </a:p>
        </p:txBody>
      </p:sp>
      <p:pic>
        <p:nvPicPr>
          <p:cNvPr id="25606" name="Picture 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1" b="4305"/>
          <a:stretch/>
        </p:blipFill>
        <p:spPr bwMode="auto">
          <a:xfrm>
            <a:off x="6100896" y="1916832"/>
            <a:ext cx="2749806" cy="45338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Рисунок 5" descr="C:\Users\Оля\AppData\Local\Microsoft\Windows\Temporary Internet Files\Content.Word\IMG_20171013_110150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8" r="6891" b="10826"/>
          <a:stretch/>
        </p:blipFill>
        <p:spPr bwMode="auto">
          <a:xfrm>
            <a:off x="407368" y="2060847"/>
            <a:ext cx="2868488" cy="23042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246412" y="5634416"/>
            <a:ext cx="4901652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defTabSz="912813" eaLnBrk="1" hangingPunct="1"/>
            <a:r>
              <a:rPr lang="ru-RU" alt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Коллективная работа «Улица нашего города»</a:t>
            </a:r>
          </a:p>
          <a:p>
            <a:pPr algn="l" defTabSz="912813" eaLnBrk="1" hangingPunct="1"/>
            <a:endParaRPr lang="ru-RU" altLang="ru-RU" sz="1400" b="1" i="1" dirty="0" smtClean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l" defTabSz="912813" eaLnBrk="1" hangingPunct="1"/>
            <a:r>
              <a:rPr lang="ru-RU" alt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Аппликация «Машины».</a:t>
            </a:r>
          </a:p>
          <a:p>
            <a:pPr marL="285750" indent="-285750" algn="l" defTabSz="912813" eaLnBrk="1" hangingPunct="1">
              <a:buFontTx/>
              <a:buChar char="-"/>
            </a:pPr>
            <a:endParaRPr lang="ru-RU" altLang="ru-RU" sz="1400" b="1" i="1" dirty="0" smtClean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vl="0" algn="l" defTabSz="91281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altLang="ru-RU" sz="1400" b="1" i="1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Аппликация «У светофора»</a:t>
            </a:r>
          </a:p>
          <a:p>
            <a:pPr marL="285750" indent="-285750" algn="l" defTabSz="912813" eaLnBrk="1" hangingPunct="1">
              <a:buFontTx/>
              <a:buChar char="-"/>
            </a:pPr>
            <a:endParaRPr lang="ru-RU" altLang="ru-RU" sz="1400" b="1" i="1" dirty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Рисунок 9" descr="C:\Users\Оля\AppData\Local\Microsoft\Windows\Temporary Internet Files\Content.Word\IMG_20171012_160237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3" b="20927"/>
          <a:stretch/>
        </p:blipFill>
        <p:spPr bwMode="auto">
          <a:xfrm>
            <a:off x="3707904" y="2060847"/>
            <a:ext cx="2054349" cy="32236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1409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0" y="1358633"/>
            <a:ext cx="9143999" cy="863600"/>
          </a:xfrm>
          <a:extLst/>
        </p:spPr>
        <p:txBody>
          <a:bodyPr/>
          <a:lstStyle/>
          <a:p>
            <a:pPr defTabSz="912813" eaLnBrk="1" hangingPunct="1">
              <a:defRPr/>
            </a:pPr>
            <a:r>
              <a:rPr lang="ru-RU" sz="2400" b="1" i="1" dirty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  <a:t>Участие родителей и детей  в творческом конкурсе </a:t>
            </a:r>
            <a:br>
              <a:rPr lang="ru-RU" sz="2400" b="1" i="1" dirty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</a:br>
            <a:r>
              <a:rPr lang="ru-RU" sz="2400" b="1" i="1" dirty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  <a:t>«Три волшебных глаза»</a:t>
            </a:r>
            <a:endParaRPr lang="ru-RU" altLang="ru-RU" sz="2400" b="1" i="1" dirty="0">
              <a:solidFill>
                <a:srgbClr val="FF0000"/>
              </a:solidFill>
              <a:latin typeface="Arial Black" panose="020B0A04020102020204" pitchFamily="34" charset="0"/>
              <a:ea typeface="+mn-ea"/>
              <a:cs typeface="Times New Roman" pitchFamily="18" charset="0"/>
            </a:endParaRPr>
          </a:p>
        </p:txBody>
      </p:sp>
      <p:pic>
        <p:nvPicPr>
          <p:cNvPr id="2253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76"/>
          <a:stretch/>
        </p:blipFill>
        <p:spPr bwMode="auto">
          <a:xfrm>
            <a:off x="173845" y="2170585"/>
            <a:ext cx="2460054" cy="18908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2" t="4437" r="8410" b="12256"/>
          <a:stretch/>
        </p:blipFill>
        <p:spPr bwMode="auto">
          <a:xfrm>
            <a:off x="6372200" y="2204864"/>
            <a:ext cx="2548797" cy="18636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11" y="4624683"/>
            <a:ext cx="2441054" cy="17459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Picture 7" descr="C:\Users\Оля\Desktop\фото дорожн\P1011210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72200" y="4570941"/>
            <a:ext cx="2392058" cy="1794044"/>
          </a:xfr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489" name="Picture 9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1" t="5662" r="5900" b="19726"/>
          <a:stretch/>
        </p:blipFill>
        <p:spPr bwMode="auto">
          <a:xfrm>
            <a:off x="3059832" y="2708920"/>
            <a:ext cx="3035872" cy="23186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6198072" y="6599136"/>
            <a:ext cx="2736304" cy="517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Семья </a:t>
            </a:r>
            <a:r>
              <a:rPr lang="ru-RU" sz="1400" b="1" i="1" dirty="0" err="1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Кадацкой</a:t>
            </a:r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Златы</a:t>
            </a:r>
            <a:endParaRPr lang="ru-RU" altLang="ru-RU" sz="1400" b="1" i="1" dirty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400" b="1" i="1" dirty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00286" y="4180759"/>
            <a:ext cx="2736304" cy="517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Семья Андриянова Лёвы</a:t>
            </a:r>
            <a:endParaRPr lang="ru-RU" altLang="ru-RU" sz="1400" b="1" i="1" dirty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400" b="1" i="1" dirty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193973" y="6596226"/>
            <a:ext cx="2736304" cy="517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Семья </a:t>
            </a:r>
            <a:r>
              <a:rPr lang="ru-RU" sz="1400" b="1" i="1" dirty="0" err="1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Зеленкиной</a:t>
            </a:r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Леры</a:t>
            </a:r>
            <a:endParaRPr lang="ru-RU" altLang="ru-RU" sz="1400" b="1" i="1" dirty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400" b="1" i="1" dirty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 bwMode="auto">
          <a:xfrm>
            <a:off x="6297165" y="4180759"/>
            <a:ext cx="2736304" cy="517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Семья Знак Ани</a:t>
            </a:r>
            <a:endParaRPr lang="ru-RU" altLang="ru-RU" sz="1400" b="1" i="1" dirty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400" b="1" i="1" dirty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 bwMode="auto">
          <a:xfrm>
            <a:off x="3209616" y="5250228"/>
            <a:ext cx="2736304" cy="517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Выставка работ</a:t>
            </a:r>
            <a:endParaRPr lang="ru-RU" altLang="ru-RU" sz="1400" b="1" i="1" dirty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400" b="1" i="1" dirty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43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908720"/>
            <a:ext cx="9144000" cy="936104"/>
          </a:xfrm>
          <a:prstGeom prst="rect">
            <a:avLst/>
          </a:prstGeom>
          <a:ln>
            <a:noFill/>
          </a:ln>
        </p:spPr>
        <p:txBody>
          <a:bodyPr lIns="0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 defTabSz="912813" fontAlgn="base">
              <a:spcAft>
                <a:spcPct val="0"/>
              </a:spcAft>
              <a:defRPr/>
            </a:pPr>
            <a:r>
              <a:rPr lang="ru-RU" sz="2800" i="1" dirty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+mn-ea"/>
                <a:cs typeface="Times New Roman" pitchFamily="18" charset="0"/>
              </a:rPr>
              <a:t>Информационные стенды для </a:t>
            </a:r>
            <a:r>
              <a:rPr lang="ru-RU" sz="2800" i="1" dirty="0" smtClean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+mn-ea"/>
                <a:cs typeface="Times New Roman" pitchFamily="18" charset="0"/>
              </a:rPr>
              <a:t>родителей</a:t>
            </a:r>
            <a:endParaRPr lang="ru-RU" sz="2800" i="1" dirty="0">
              <a:solidFill>
                <a:srgbClr val="FF0000"/>
              </a:solidFill>
              <a:effectLst/>
              <a:latin typeface="Arial Black" panose="020B0A04020102020204" pitchFamily="34" charset="0"/>
              <a:ea typeface="+mn-ea"/>
              <a:cs typeface="Times New Roman" pitchFamily="18" charset="0"/>
            </a:endParaRPr>
          </a:p>
        </p:txBody>
      </p:sp>
      <p:pic>
        <p:nvPicPr>
          <p:cNvPr id="2355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654891"/>
            <a:ext cx="2786581" cy="2203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6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844824"/>
            <a:ext cx="3018037" cy="26400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7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1524" y="1940522"/>
            <a:ext cx="3797942" cy="2592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1832" y="4805557"/>
            <a:ext cx="6000328" cy="1394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</a:pPr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Три друга пешехода в любое время года.</a:t>
            </a:r>
          </a:p>
          <a:p>
            <a:pPr lvl="0">
              <a:spcBef>
                <a:spcPct val="0"/>
              </a:spcBef>
            </a:pPr>
            <a:endParaRPr lang="ru-RU" sz="1400" b="1" i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Рекомендации по формированию навыков поведения на улице.</a:t>
            </a:r>
          </a:p>
          <a:p>
            <a:pPr marL="285750" lvl="0" indent="-285750">
              <a:spcBef>
                <a:spcPct val="0"/>
              </a:spcBef>
              <a:buFontTx/>
              <a:buChar char="-"/>
            </a:pPr>
            <a:endParaRPr lang="ru-RU" sz="1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Правила </a:t>
            </a:r>
            <a:r>
              <a:rPr lang="ru-RU" sz="1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перевозки детей на автокреслах.</a:t>
            </a:r>
          </a:p>
          <a:p>
            <a:pPr lvl="0">
              <a:spcBef>
                <a:spcPct val="0"/>
              </a:spcBef>
            </a:pPr>
            <a:endParaRPr lang="ru-RU" sz="1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51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250825" y="1340768"/>
            <a:ext cx="8435975" cy="5517232"/>
          </a:xfrm>
        </p:spPr>
        <p:txBody>
          <a:bodyPr/>
          <a:lstStyle/>
          <a:p>
            <a:pPr marL="0" indent="450000" algn="ctr" defTabSz="912813" eaLnBrk="1" hangingPunct="1">
              <a:spcBef>
                <a:spcPts val="0"/>
              </a:spcBef>
              <a:buNone/>
            </a:pPr>
            <a:r>
              <a:rPr lang="ru-RU" altLang="ru-RU" sz="2800" b="1" i="1" dirty="0" smtClean="0"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Times New Roman" pitchFamily="18" charset="0"/>
              </a:rPr>
              <a:t>Актуальность</a:t>
            </a:r>
          </a:p>
          <a:p>
            <a:pPr marL="0" indent="450000" algn="ctr" defTabSz="912813" eaLnBrk="1" hangingPunct="1">
              <a:spcBef>
                <a:spcPts val="0"/>
              </a:spcBef>
              <a:buNone/>
            </a:pPr>
            <a:endParaRPr lang="ru-RU" altLang="ru-RU" sz="2800" b="1" i="1" dirty="0" smtClean="0">
              <a:solidFill>
                <a:srgbClr val="FF0000"/>
              </a:solidFill>
              <a:latin typeface="Arial Black" panose="020B0A04020102020204" pitchFamily="34" charset="0"/>
              <a:ea typeface="+mj-ea"/>
              <a:cs typeface="Times New Roman" pitchFamily="18" charset="0"/>
            </a:endParaRPr>
          </a:p>
          <a:p>
            <a:pPr marL="0" indent="450000" algn="just" defTabSz="912813" eaLnBrk="1" hangingPunct="1">
              <a:spcBef>
                <a:spcPts val="0"/>
              </a:spcBef>
              <a:buNone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Часто дети становятся виновниками автотранспортных происшествий. Сегодня, как никогда, актуален вопрос воспитания грамотных пешеходов. Информация о дорожных знаках и правилах дорожного движения, усвоенная в дошкольном детстве, остаётся в памяти человека навсегда и помогает стать уверенным 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пешеходом.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Актуален вопрос воспитания у детей навыков безопасного поведения, способности предвидеть опасные ситуации на дороге и умения избегать их. Важно воспитать предусмотрительного пешехода, который соблюдает меры предосторожности, имеет навыки безопасного поведения. Важной проблемой в обеспечении безопасности дорожного движения является профилактика детского дорожного травматизма в дошкольных учреждениях.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88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251520" y="1124744"/>
            <a:ext cx="8435975" cy="5517232"/>
          </a:xfrm>
        </p:spPr>
        <p:txBody>
          <a:bodyPr/>
          <a:lstStyle/>
          <a:p>
            <a:pPr marL="0" indent="450000" defTabSz="912813" eaLnBrk="1" hangingPunct="1">
              <a:spcBef>
                <a:spcPts val="0"/>
              </a:spcBef>
              <a:buNone/>
            </a:pPr>
            <a:r>
              <a:rPr lang="ru-RU" sz="2000" b="1" i="1" dirty="0"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Times New Roman" pitchFamily="18" charset="0"/>
              </a:rPr>
              <a:t>Цель:</a:t>
            </a:r>
            <a:r>
              <a:rPr lang="ru-RU" sz="2000" dirty="0">
                <a:solidFill>
                  <a:prstClr val="black"/>
                </a:solidFill>
                <a:latin typeface="Arial Black" panose="020B0A04020102020204" pitchFamily="34" charset="0"/>
                <a:ea typeface="+mj-ea"/>
                <a:cs typeface="+mj-cs"/>
              </a:rPr>
              <a:t> </a:t>
            </a:r>
            <a:br>
              <a:rPr lang="ru-RU" sz="2000" dirty="0">
                <a:solidFill>
                  <a:prstClr val="black"/>
                </a:solidFill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ru-RU" sz="2000" dirty="0" smtClean="0">
                <a:solidFill>
                  <a:prstClr val="black"/>
                </a:solidFill>
                <a:latin typeface="Arial Black" panose="020B0A04020102020204" pitchFamily="34" charset="0"/>
                <a:ea typeface="+mj-ea"/>
                <a:cs typeface="+mj-cs"/>
              </a:rPr>
              <a:t>     </a:t>
            </a:r>
            <a:r>
              <a:rPr lang="ru-RU" sz="1800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Формирование </a:t>
            </a:r>
            <a:r>
              <a:rPr lang="ru-RU" sz="18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у детей дошкольного возраста навыков безопасного поведения на дороге. Закрепить значение дорожных знаков, понимание их схематического изображения для правильной ориентации на улицах</a:t>
            </a:r>
            <a:r>
              <a:rPr lang="ru-RU" sz="1800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</a:t>
            </a:r>
            <a:r>
              <a:rPr lang="ru-RU" sz="18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   </a:t>
            </a:r>
            <a:r>
              <a:rPr lang="ru-RU" altLang="ru-RU" sz="2000" b="1" i="1" dirty="0" smtClean="0"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Times New Roman" pitchFamily="18" charset="0"/>
              </a:rPr>
              <a:t>Задачи</a:t>
            </a:r>
            <a:r>
              <a:rPr lang="ru-RU" altLang="ru-RU" sz="2000" b="1" i="1" dirty="0"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Times New Roman" pitchFamily="18" charset="0"/>
              </a:rPr>
              <a:t>: </a:t>
            </a:r>
            <a:br>
              <a:rPr lang="ru-RU" altLang="ru-RU" sz="2000" b="1" i="1" dirty="0"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Times New Roman" pitchFamily="18" charset="0"/>
              </a:rPr>
            </a:br>
            <a:r>
              <a:rPr lang="ru-RU" altLang="ru-RU" sz="2000" b="1" i="1" dirty="0" smtClean="0"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Times New Roman" pitchFamily="18" charset="0"/>
              </a:rPr>
              <a:t>  </a:t>
            </a:r>
            <a:r>
              <a:rPr lang="ru-RU" altLang="ru-RU" sz="1800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● </a:t>
            </a:r>
            <a:r>
              <a:rPr lang="ru-RU" altLang="ru-RU" sz="18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</a:t>
            </a:r>
            <a:r>
              <a:rPr lang="ru-RU" altLang="ru-RU" sz="1800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бучать </a:t>
            </a:r>
            <a:r>
              <a:rPr lang="ru-RU" altLang="ru-RU" sz="18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детей среднего дошкольного возраста безопасному поведению на дороге;</a:t>
            </a:r>
            <a:br>
              <a:rPr lang="ru-RU" altLang="ru-RU" sz="18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altLang="ru-RU" sz="1800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● </a:t>
            </a:r>
            <a:r>
              <a:rPr lang="ru-RU" altLang="ru-RU" sz="18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</a:t>
            </a:r>
            <a:r>
              <a:rPr lang="ru-RU" altLang="ru-RU" sz="1800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ознакомить </a:t>
            </a:r>
            <a:r>
              <a:rPr lang="ru-RU" altLang="ru-RU" sz="18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со значением дорожных знаков, научить понимать их схематическое изображение для правильной ориентации на улицах, правилам поведения в транспортных средствах, на улице и т.п. </a:t>
            </a:r>
            <a:br>
              <a:rPr lang="ru-RU" altLang="ru-RU" sz="18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altLang="ru-RU" sz="1800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● </a:t>
            </a:r>
            <a:r>
              <a:rPr lang="ru-RU" altLang="ru-RU" sz="18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расширять словарный запас детей по дорожной лексике;</a:t>
            </a:r>
            <a:br>
              <a:rPr lang="ru-RU" altLang="ru-RU" sz="18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altLang="ru-RU" sz="1800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● </a:t>
            </a:r>
            <a:r>
              <a:rPr lang="ru-RU" altLang="ru-RU" sz="18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создать условия для сознательного изучения дошкольниками Правил дорожного движения;</a:t>
            </a:r>
            <a:br>
              <a:rPr lang="ru-RU" altLang="ru-RU" sz="18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altLang="ru-RU" sz="1800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● </a:t>
            </a:r>
            <a:r>
              <a:rPr lang="ru-RU" altLang="ru-RU" sz="18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повышать компетентность родителей по особенностям обучения дошкольников правил безопасного поведения на дороге, в транспорте, правилам дорожного </a:t>
            </a:r>
            <a:r>
              <a:rPr lang="ru-RU" altLang="ru-RU" sz="1800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движения;</a:t>
            </a:r>
            <a:r>
              <a:rPr lang="ru-RU" altLang="ru-RU" sz="18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ru-RU" altLang="ru-RU" sz="18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altLang="ru-RU" sz="1800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● </a:t>
            </a:r>
            <a:r>
              <a:rPr lang="ru-RU" altLang="ru-RU" sz="18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Воспитывать дисциплинированных и грамотных </a:t>
            </a:r>
            <a:r>
              <a:rPr lang="ru-RU" altLang="ru-RU" sz="1800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пешеходов.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32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0" y="1484784"/>
            <a:ext cx="9144000" cy="627211"/>
          </a:xfrm>
        </p:spPr>
        <p:txBody>
          <a:bodyPr/>
          <a:lstStyle/>
          <a:p>
            <a:pPr lvl="0" defTabSz="912813" eaLnBrk="1" hangingPunct="1"/>
            <a:r>
              <a:rPr lang="ru-RU" altLang="ru-RU" sz="2400" b="1" i="1" dirty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  <a:t>Развивающая предметно - пространственная среда</a:t>
            </a:r>
            <a:br>
              <a:rPr lang="ru-RU" altLang="ru-RU" sz="2400" b="1" i="1" dirty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</a:br>
            <a:endParaRPr lang="ru-RU" altLang="ru-RU" sz="2400" b="1" i="1" dirty="0">
              <a:solidFill>
                <a:srgbClr val="FF0000"/>
              </a:solidFill>
              <a:latin typeface="Arial Black" panose="020B0A04020102020204" pitchFamily="34" charset="0"/>
              <a:ea typeface="+mn-ea"/>
              <a:cs typeface="Times New Roman" pitchFamily="18" charset="0"/>
            </a:endParaRPr>
          </a:p>
        </p:txBody>
      </p:sp>
      <p:pic>
        <p:nvPicPr>
          <p:cNvPr id="7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47"/>
          <a:stretch/>
        </p:blipFill>
        <p:spPr>
          <a:xfrm>
            <a:off x="4349207" y="2924944"/>
            <a:ext cx="4471265" cy="3441697"/>
          </a:xfr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181824" y="5589240"/>
            <a:ext cx="3735288" cy="79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912813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1363" indent="-285750" defTabSz="912813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1413" indent="-228600" defTabSz="912813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598613" indent="-228600" defTabSz="912813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5813" indent="-228600" defTabSz="912813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30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02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74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46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ru-RU" alt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Художественная литература по ПДД</a:t>
            </a:r>
          </a:p>
          <a:p>
            <a:pPr marL="285750" indent="-285750" eaLnBrk="1" hangingPunct="1">
              <a:spcBef>
                <a:spcPct val="0"/>
              </a:spcBef>
              <a:buFontTx/>
              <a:buChar char="-"/>
            </a:pPr>
            <a:endParaRPr lang="ru-RU" altLang="ru-RU" sz="1400" b="1" i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ru-RU" alt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1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безопасности по ПДД</a:t>
            </a:r>
            <a:r>
              <a:rPr lang="ru-RU" sz="1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altLang="ru-RU" sz="1400" b="1" i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C:\Users\Оля\AppData\Local\Microsoft\Windows\Temporary Internet Files\Content.Word\IMG_20171016_16055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05" r="16506"/>
          <a:stretch/>
        </p:blipFill>
        <p:spPr bwMode="auto">
          <a:xfrm>
            <a:off x="459241" y="2204864"/>
            <a:ext cx="3455559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9630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207" y="1844824"/>
            <a:ext cx="3104382" cy="22229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0" y="4869160"/>
            <a:ext cx="3888432" cy="863600"/>
          </a:xfrm>
          <a:extLst/>
        </p:spPr>
        <p:txBody>
          <a:bodyPr/>
          <a:lstStyle/>
          <a:p>
            <a:pPr lvl="0" algn="l" eaLnBrk="1" fontAlgn="auto" hangingPunct="1">
              <a:spcAft>
                <a:spcPts val="0"/>
              </a:spcAft>
            </a:pPr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Плакаты </a:t>
            </a:r>
            <a:r>
              <a:rPr lang="ru-RU" sz="1400" b="1" i="1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дорожному </a:t>
            </a:r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движению.</a:t>
            </a:r>
            <a:b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1400" b="1" i="1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sz="1400" b="1" i="1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alt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lang="ru-RU" altLang="ru-RU" sz="1400" b="1" i="1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Настольные игры по ПДД</a:t>
            </a:r>
            <a:br>
              <a:rPr lang="ru-RU" altLang="ru-RU" sz="1400" b="1" i="1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ru-RU" altLang="ru-RU" sz="1400" b="1" i="1" dirty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48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560" y="2054091"/>
            <a:ext cx="2808312" cy="2101781"/>
          </a:xfr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1412776"/>
            <a:ext cx="9144000" cy="627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2813" eaLnBrk="1" hangingPunct="1"/>
            <a:r>
              <a:rPr lang="ru-RU" altLang="ru-RU" sz="2400" b="1" i="1" dirty="0" smtClean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  <a:t>Развивающая предметно - пространственная среда</a:t>
            </a:r>
            <a:br>
              <a:rPr lang="ru-RU" altLang="ru-RU" sz="2400" b="1" i="1" dirty="0" smtClean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</a:br>
            <a:endParaRPr lang="ru-RU" altLang="ru-RU" sz="2400" b="1" i="1" dirty="0">
              <a:solidFill>
                <a:srgbClr val="FF0000"/>
              </a:solidFill>
              <a:latin typeface="Arial Black" panose="020B0A04020102020204" pitchFamily="34" charset="0"/>
              <a:ea typeface="+mn-ea"/>
              <a:cs typeface="Times New Roman" pitchFamily="18" charset="0"/>
            </a:endParaRPr>
          </a:p>
        </p:txBody>
      </p:sp>
      <p:pic>
        <p:nvPicPr>
          <p:cNvPr id="7" name="Рисунок 6" descr="C:\Users\Оля\AppData\Local\Microsoft\Windows\Temporary Internet Files\Content.Word\IMG_20171016_16032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4" b="8756"/>
          <a:stretch/>
        </p:blipFill>
        <p:spPr bwMode="auto">
          <a:xfrm>
            <a:off x="3779912" y="4221088"/>
            <a:ext cx="3168352" cy="2461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7283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298474" y="836712"/>
            <a:ext cx="8362950" cy="863600"/>
          </a:xfrm>
        </p:spPr>
        <p:txBody>
          <a:bodyPr/>
          <a:lstStyle/>
          <a:p>
            <a:pPr defTabSz="912813" eaLnBrk="1" hangingPunct="1"/>
            <a:r>
              <a:rPr lang="ru-RU" altLang="ru-RU" sz="2800" b="1" i="1" dirty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  <a:t/>
            </a:r>
            <a:br>
              <a:rPr lang="ru-RU" altLang="ru-RU" sz="2800" b="1" i="1" dirty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</a:br>
            <a:endParaRPr lang="ru-RU" altLang="ru-RU" sz="2800" b="1" i="1" dirty="0">
              <a:solidFill>
                <a:srgbClr val="FF0000"/>
              </a:solidFill>
              <a:latin typeface="Arial Black" panose="020B0A04020102020204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17413" name="Заголовок 1"/>
          <p:cNvSpPr txBox="1">
            <a:spLocks/>
          </p:cNvSpPr>
          <p:nvPr/>
        </p:nvSpPr>
        <p:spPr bwMode="auto">
          <a:xfrm>
            <a:off x="5943173" y="4694771"/>
            <a:ext cx="319087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912813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1363" indent="-285750" defTabSz="912813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1413" indent="-228600" defTabSz="912813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598613" indent="-228600" defTabSz="912813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5813" indent="-228600" defTabSz="912813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30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02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74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46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Обучающие карточки «Дорожная азбука»</a:t>
            </a:r>
            <a:endParaRPr lang="ru-RU" altLang="ru-RU" sz="1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4" name="Заголовок 1"/>
          <p:cNvSpPr txBox="1">
            <a:spLocks/>
          </p:cNvSpPr>
          <p:nvPr/>
        </p:nvSpPr>
        <p:spPr bwMode="auto">
          <a:xfrm>
            <a:off x="32048" y="4686515"/>
            <a:ext cx="3190875" cy="1118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912813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1363" indent="-285750" defTabSz="912813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1413" indent="-228600" defTabSz="912813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598613" indent="-228600" defTabSz="912813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5813" indent="-228600" defTabSz="912813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30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02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74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46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Демонстрационный материал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«Соблюдай правила дорожного движения!» из цикла «Школа пешехода»</a:t>
            </a:r>
            <a:endParaRPr lang="ru-RU" altLang="ru-RU" sz="1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C:\Users\Оля\AppData\Local\Microsoft\Windows\Temporary Internet Files\Content.Word\IMG_20171016_16234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4" t="7977" r="7051" b="5698"/>
          <a:stretch/>
        </p:blipFill>
        <p:spPr bwMode="auto">
          <a:xfrm>
            <a:off x="0" y="2297469"/>
            <a:ext cx="3102996" cy="21282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Оля\AppData\Local\Microsoft\Windows\Temporary Internet Files\Content.Word\IMG_20171016_162054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78" b="18214"/>
          <a:stretch/>
        </p:blipFill>
        <p:spPr bwMode="auto">
          <a:xfrm>
            <a:off x="5996711" y="1828812"/>
            <a:ext cx="2855258" cy="26243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Оля\AppData\Local\Microsoft\Windows\Temporary Internet Files\Content.Word\IMG_20171016_162902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58" b="10483"/>
          <a:stretch/>
        </p:blipFill>
        <p:spPr bwMode="auto">
          <a:xfrm>
            <a:off x="3222923" y="2811360"/>
            <a:ext cx="2638425" cy="37503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172651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i="1" dirty="0"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Times New Roman" pitchFamily="18" charset="0"/>
              </a:rPr>
              <a:t>Развивающая предметно - пространственная среда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452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0" y="1124744"/>
            <a:ext cx="9144000" cy="1080120"/>
          </a:xfrm>
        </p:spPr>
        <p:txBody>
          <a:bodyPr/>
          <a:lstStyle/>
          <a:p>
            <a:pPr lvl="0" defTabSz="912813" eaLnBrk="1" hangingPunct="1"/>
            <a:r>
              <a:rPr lang="ru-RU" altLang="ru-RU" sz="2800" b="1" i="1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Познавательное </a:t>
            </a:r>
            <a:r>
              <a:rPr lang="ru-RU" altLang="ru-RU" sz="2800" b="1" i="1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развитие</a:t>
            </a:r>
            <a:r>
              <a:rPr lang="ru-RU" altLang="ru-RU" sz="2400" b="1" i="1" dirty="0" smtClean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Times New Roman" pitchFamily="18" charset="0"/>
              </a:rPr>
              <a:t> </a:t>
            </a:r>
            <a:endParaRPr lang="ru-RU" altLang="ru-RU" sz="2400" b="1" i="1" dirty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2" descr="C:\Users\Оля\Desktop\ФОТО из телефона\IMG_20170123_09083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68" r="6925"/>
          <a:stretch/>
        </p:blipFill>
        <p:spPr bwMode="auto">
          <a:xfrm>
            <a:off x="4180859" y="4039237"/>
            <a:ext cx="4720211" cy="25739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03" y="2417043"/>
            <a:ext cx="4238294" cy="324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-153879" y="5661431"/>
            <a:ext cx="4282792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Aft>
                <a:spcPts val="0"/>
              </a:spcAft>
            </a:pPr>
            <a:r>
              <a:rPr lang="ru-RU" altLang="ru-RU" sz="1400" b="1" i="1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Беседа «Пора, не пора- не ходи со двора»</a:t>
            </a:r>
          </a:p>
          <a:p>
            <a:pPr>
              <a:spcAft>
                <a:spcPts val="0"/>
              </a:spcAft>
            </a:pPr>
            <a:r>
              <a:rPr lang="ru-RU" altLang="ru-RU" sz="1400" b="1" i="1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из цикла «Школа пешехода»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4354654" y="2852936"/>
            <a:ext cx="4546024" cy="1395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Просмотр видеофильма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«</a:t>
            </a:r>
            <a:r>
              <a:rPr lang="ru-RU" sz="1400" b="1" i="1" dirty="0" err="1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Зебрёнок</a:t>
            </a:r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1400" b="1" i="1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дороге</a:t>
            </a:r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»</a:t>
            </a:r>
          </a:p>
          <a:p>
            <a:pPr lvl="0" eaLnBrk="1" fontAlgn="auto" hangingPunct="1">
              <a:spcBef>
                <a:spcPts val="600"/>
              </a:spcBef>
              <a:spcAft>
                <a:spcPts val="0"/>
              </a:spcAft>
            </a:pPr>
            <a:r>
              <a:rPr lang="ru-RU" altLang="ru-RU" sz="1400" b="1" i="1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из цикла «Школа пешехода»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400" b="1" i="1" dirty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07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0321" y="1176767"/>
            <a:ext cx="73448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28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800" b="1" i="1" dirty="0"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Times New Roman" pitchFamily="18" charset="0"/>
              </a:rPr>
              <a:t>Познавательное </a:t>
            </a:r>
            <a:r>
              <a:rPr lang="ru-RU" altLang="ru-RU" sz="2800" b="1" i="1" dirty="0" smtClean="0"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Times New Roman" pitchFamily="18" charset="0"/>
              </a:rPr>
              <a:t>развитие</a:t>
            </a:r>
            <a:endParaRPr lang="ru-RU" sz="2800" b="1" i="1" dirty="0">
              <a:solidFill>
                <a:srgbClr val="FF0000"/>
              </a:solidFill>
              <a:latin typeface="Arial Black" panose="020B0A04020102020204" pitchFamily="34" charset="0"/>
              <a:cs typeface="Times New Roman" pitchFamily="18" charset="0"/>
            </a:endParaRPr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26" y="1627766"/>
            <a:ext cx="4061619" cy="3108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6" name="Заголовок 1"/>
          <p:cNvSpPr txBox="1">
            <a:spLocks/>
          </p:cNvSpPr>
          <p:nvPr/>
        </p:nvSpPr>
        <p:spPr bwMode="auto">
          <a:xfrm>
            <a:off x="4067944" y="4943518"/>
            <a:ext cx="4756328" cy="1417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912813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1363" indent="-285750" defTabSz="912813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1413" indent="-228600" defTabSz="912813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598613" indent="-228600" defTabSz="912813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5813" indent="-228600" defTabSz="912813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30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02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74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46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Целевая </a:t>
            </a:r>
            <a:r>
              <a:rPr lang="ru-RU" altLang="ru-RU" sz="1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прогулка «Красный, желтый, зелёный»  из цикла «Школа пешеходов</a:t>
            </a:r>
            <a:r>
              <a:rPr lang="ru-RU" alt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ru-RU" altLang="ru-RU" sz="1400" b="1" i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Беседа </a:t>
            </a:r>
            <a:r>
              <a:rPr lang="ru-RU" altLang="ru-RU" sz="1400" b="1" i="1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«О полосатой «Зебре» и дорожном знаке «Пешеходный переход»</a:t>
            </a:r>
            <a:endParaRPr lang="ru-RU" altLang="ru-RU" sz="1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327" y="4705534"/>
            <a:ext cx="2448272" cy="2081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 descr="C:\Users\Оля\AppData\Local\Microsoft\Windows\Temporary Internet Files\Content.Word\IMG_20171012_115139_1CS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3" b="6521"/>
          <a:stretch/>
        </p:blipFill>
        <p:spPr bwMode="auto">
          <a:xfrm>
            <a:off x="5989313" y="1872248"/>
            <a:ext cx="2376264" cy="28637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4280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176767"/>
            <a:ext cx="882047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28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800" b="1" i="1" dirty="0" smtClean="0"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Times New Roman" pitchFamily="18" charset="0"/>
              </a:rPr>
              <a:t>Социально - коммуникативное развитие</a:t>
            </a:r>
          </a:p>
          <a:p>
            <a:pPr algn="ctr" defTabSz="912813"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800" b="1" i="1" dirty="0" smtClean="0">
              <a:solidFill>
                <a:srgbClr val="FF0000"/>
              </a:solidFill>
              <a:latin typeface="Arial Black" panose="020B0A04020102020204" pitchFamily="34" charset="0"/>
              <a:ea typeface="+mj-ea"/>
              <a:cs typeface="Times New Roman" pitchFamily="18" charset="0"/>
            </a:endParaRPr>
          </a:p>
          <a:p>
            <a:pPr algn="ctr" defTabSz="9128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i="1" dirty="0" smtClean="0"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Times New Roman" pitchFamily="18" charset="0"/>
              </a:rPr>
              <a:t>Экскурсия по улицам города</a:t>
            </a:r>
            <a:endParaRPr lang="ru-RU" sz="2000" b="1" i="1" dirty="0">
              <a:solidFill>
                <a:srgbClr val="FF0000"/>
              </a:solidFill>
              <a:latin typeface="Arial Black" panose="020B0A04020102020204" pitchFamily="34" charset="0"/>
              <a:cs typeface="Times New Roman" pitchFamily="18" charset="0"/>
            </a:endParaRPr>
          </a:p>
        </p:txBody>
      </p:sp>
      <p:sp>
        <p:nvSpPr>
          <p:cNvPr id="20486" name="Заголовок 1"/>
          <p:cNvSpPr txBox="1">
            <a:spLocks/>
          </p:cNvSpPr>
          <p:nvPr/>
        </p:nvSpPr>
        <p:spPr bwMode="auto">
          <a:xfrm>
            <a:off x="4860032" y="4697131"/>
            <a:ext cx="3873544" cy="178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912813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1363" indent="-285750" defTabSz="912813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1413" indent="-228600" defTabSz="912813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598613" indent="-228600" defTabSz="912813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5813" indent="-228600" defTabSz="912813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30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02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74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46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Если свет зажегся красный-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Значит, двигаться опасно.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ru-RU" altLang="ru-RU" sz="1400" b="1" i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Свет зеленый говорит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«Проходите, путь открыт!»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400" b="1" i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Все будьте правилу верны –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Держитесь правой стороны.</a:t>
            </a:r>
            <a:endParaRPr lang="ru-RU" altLang="ru-RU" sz="1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524" y="2426400"/>
            <a:ext cx="1818921" cy="1546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C:\Users\Оля\AppData\Local\Microsoft\Windows\Temporary Internet Files\Content.Word\IMG_20171012_114215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7" r="17769"/>
          <a:stretch/>
        </p:blipFill>
        <p:spPr bwMode="auto">
          <a:xfrm>
            <a:off x="323528" y="2137689"/>
            <a:ext cx="2524125" cy="21240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Оля\AppData\Local\Microsoft\Windows\Temporary Internet Files\Content.Word\IMG_20171012_113340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80" t="17274" r="4453"/>
          <a:stretch/>
        </p:blipFill>
        <p:spPr bwMode="auto">
          <a:xfrm>
            <a:off x="5451296" y="2204864"/>
            <a:ext cx="3532192" cy="224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Оля\AppData\Local\Microsoft\Windows\Temporary Internet Files\Content.Word\IMG_20171012_115306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38" t="13390" r="29487" b="5413"/>
          <a:stretch/>
        </p:blipFill>
        <p:spPr bwMode="auto">
          <a:xfrm>
            <a:off x="960625" y="4445104"/>
            <a:ext cx="3240360" cy="22842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0471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439</TotalTime>
  <Words>407</Words>
  <Application>Microsoft Office PowerPoint</Application>
  <PresentationFormat>Экран (4:3)</PresentationFormat>
  <Paragraphs>75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Тема Office</vt:lpstr>
      <vt:lpstr>6_Тема Office</vt:lpstr>
      <vt:lpstr>7_Тема Office</vt:lpstr>
      <vt:lpstr>8_Тема Office</vt:lpstr>
      <vt:lpstr>9_Тема Office</vt:lpstr>
      <vt:lpstr>10_Тема Office</vt:lpstr>
      <vt:lpstr>5_Тема Office</vt:lpstr>
      <vt:lpstr>11_Тема Office</vt:lpstr>
      <vt:lpstr>12_Тема Office</vt:lpstr>
      <vt:lpstr>Муниципальное  автономное дошкольное  образовательное учреждение детский сад №3 «Светлячок»        Познавательный проект  «Проезжая часть улицы – не для игры!  И правило это для всей детворы»</vt:lpstr>
      <vt:lpstr>Презентация PowerPoint</vt:lpstr>
      <vt:lpstr>Презентация PowerPoint</vt:lpstr>
      <vt:lpstr>Развивающая предметно - пространственная среда </vt:lpstr>
      <vt:lpstr>- Плакаты по дорожному движению.  - Настольные игры по ПДД </vt:lpstr>
      <vt:lpstr> </vt:lpstr>
      <vt:lpstr>Познавательное развитие </vt:lpstr>
      <vt:lpstr>Презентация PowerPoint</vt:lpstr>
      <vt:lpstr>Презентация PowerPoint</vt:lpstr>
      <vt:lpstr>Речевое развитие</vt:lpstr>
      <vt:lpstr>Игровая деятельность</vt:lpstr>
      <vt:lpstr>Игровая деятельность</vt:lpstr>
      <vt:lpstr>Художественное творчество</vt:lpstr>
      <vt:lpstr>Участие родителей и детей  в творческом конкурсе  «Три волшебных глаза»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Оля</dc:creator>
  <cp:lastModifiedBy>Садик</cp:lastModifiedBy>
  <cp:revision>43</cp:revision>
  <dcterms:created xsi:type="dcterms:W3CDTF">2017-10-05T09:36:57Z</dcterms:created>
  <dcterms:modified xsi:type="dcterms:W3CDTF">2017-10-18T07:30:46Z</dcterms:modified>
</cp:coreProperties>
</file>