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0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DDF9E-3D8E-4992-8182-A0BB03D77B4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CE399-2BA1-499F-82E6-29F0BDD4E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38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CE399-2BA1-499F-82E6-29F0BDD4EC8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722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63EA-F51F-47A5-87AE-C69C07F5F693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D4F8-B9BE-4F31-9A3D-D8D28AF96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24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63EA-F51F-47A5-87AE-C69C07F5F693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D4F8-B9BE-4F31-9A3D-D8D28AF96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38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63EA-F51F-47A5-87AE-C69C07F5F693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D4F8-B9BE-4F31-9A3D-D8D28AF96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24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63EA-F51F-47A5-87AE-C69C07F5F693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D4F8-B9BE-4F31-9A3D-D8D28AF96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63EA-F51F-47A5-87AE-C69C07F5F693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D4F8-B9BE-4F31-9A3D-D8D28AF96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90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63EA-F51F-47A5-87AE-C69C07F5F693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D4F8-B9BE-4F31-9A3D-D8D28AF96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31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63EA-F51F-47A5-87AE-C69C07F5F693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D4F8-B9BE-4F31-9A3D-D8D28AF96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8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63EA-F51F-47A5-87AE-C69C07F5F693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D4F8-B9BE-4F31-9A3D-D8D28AF96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49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63EA-F51F-47A5-87AE-C69C07F5F693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D4F8-B9BE-4F31-9A3D-D8D28AF96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36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63EA-F51F-47A5-87AE-C69C07F5F693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D4F8-B9BE-4F31-9A3D-D8D28AF96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63EA-F51F-47A5-87AE-C69C07F5F693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D4F8-B9BE-4F31-9A3D-D8D28AF96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65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63EA-F51F-47A5-87AE-C69C07F5F693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9D4F8-B9BE-4F31-9A3D-D8D28AF96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1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obrazets-slayda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788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4611" y="44624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Муниципальное автономное образовательное учреждение детский сад №3 «Светлячок»</a:t>
            </a:r>
          </a:p>
          <a:p>
            <a:pPr algn="ctr"/>
            <a:r>
              <a:rPr lang="ru-RU" sz="1600" b="1" dirty="0"/>
              <a:t>г</a:t>
            </a:r>
            <a:r>
              <a:rPr lang="ru-RU" sz="1600" b="1" dirty="0" smtClean="0"/>
              <a:t>. Кировград</a:t>
            </a: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13927" y="6273225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Составила учитель – логопед </a:t>
            </a:r>
          </a:p>
          <a:p>
            <a:r>
              <a:rPr lang="ru-RU" sz="1600" b="1" dirty="0" err="1" smtClean="0"/>
              <a:t>Багина</a:t>
            </a:r>
            <a:r>
              <a:rPr lang="ru-RU" sz="1600" b="1" dirty="0" smtClean="0"/>
              <a:t> А.А.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02503" y="1916832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dobe Fan Heiti Std B" pitchFamily="34" charset="-128"/>
                <a:ea typeface="Adobe Fan Heiti Std B" pitchFamily="34" charset="-128"/>
              </a:rPr>
              <a:t>Дифференциация звуков  </a:t>
            </a:r>
          </a:p>
          <a:p>
            <a:pPr algn="ctr"/>
            <a:r>
              <a:rPr lang="en-US" sz="3600" b="1" i="1" dirty="0" smtClean="0">
                <a:solidFill>
                  <a:srgbClr val="C00000"/>
                </a:solidFill>
                <a:latin typeface="Adobe Fan Heiti Std B" pitchFamily="34" charset="-128"/>
                <a:ea typeface="Adobe Fan Heiti Std B" pitchFamily="34" charset="-128"/>
              </a:rPr>
              <a:t>[</a:t>
            </a:r>
            <a:r>
              <a:rPr lang="ru-RU" sz="3600" b="1" i="1" dirty="0" smtClean="0">
                <a:solidFill>
                  <a:srgbClr val="C00000"/>
                </a:solidFill>
                <a:latin typeface="Adobe Fan Heiti Std B" pitchFamily="34" charset="-128"/>
                <a:ea typeface="Adobe Fan Heiti Std B" pitchFamily="34" charset="-128"/>
              </a:rPr>
              <a:t>З</a:t>
            </a:r>
            <a:r>
              <a:rPr lang="en-US" sz="3600" b="1" i="1" dirty="0" smtClean="0">
                <a:solidFill>
                  <a:srgbClr val="C00000"/>
                </a:solidFill>
                <a:latin typeface="Adobe Fan Heiti Std B" pitchFamily="34" charset="-128"/>
                <a:ea typeface="Adobe Fan Heiti Std B" pitchFamily="34" charset="-128"/>
              </a:rPr>
              <a:t>]</a:t>
            </a:r>
            <a:r>
              <a:rPr lang="ru-RU" sz="3600" b="1" i="1" dirty="0" smtClean="0">
                <a:solidFill>
                  <a:srgbClr val="C00000"/>
                </a:solidFill>
                <a:latin typeface="Adobe Fan Heiti Std B" pitchFamily="34" charset="-128"/>
                <a:ea typeface="Adobe Fan Heiti Std B" pitchFamily="34" charset="-128"/>
              </a:rPr>
              <a:t> –</a:t>
            </a:r>
            <a:r>
              <a:rPr lang="en-US" sz="3600" b="1" i="1" dirty="0" smtClean="0">
                <a:solidFill>
                  <a:srgbClr val="C00000"/>
                </a:solidFill>
                <a:latin typeface="Adobe Fan Heiti Std B" pitchFamily="34" charset="-128"/>
                <a:ea typeface="Adobe Fan Heiti Std B" pitchFamily="34" charset="-128"/>
              </a:rPr>
              <a:t>[</a:t>
            </a:r>
            <a:r>
              <a:rPr lang="ru-RU" sz="3600" b="1" i="1" dirty="0" smtClean="0">
                <a:solidFill>
                  <a:srgbClr val="C00000"/>
                </a:solidFill>
                <a:latin typeface="Adobe Fan Heiti Std B" pitchFamily="34" charset="-128"/>
                <a:ea typeface="Adobe Fan Heiti Std B" pitchFamily="34" charset="-128"/>
              </a:rPr>
              <a:t> Ж</a:t>
            </a:r>
            <a:r>
              <a:rPr lang="en-US" sz="3600" b="1" i="1" dirty="0" smtClean="0">
                <a:solidFill>
                  <a:srgbClr val="C00000"/>
                </a:solidFill>
                <a:latin typeface="Adobe Fan Heiti Std B" pitchFamily="34" charset="-128"/>
                <a:ea typeface="Adobe Fan Heiti Std B" pitchFamily="34" charset="-128"/>
              </a:rPr>
              <a:t>]</a:t>
            </a:r>
            <a:endParaRPr lang="ru-RU" sz="3600" b="1" i="1" dirty="0">
              <a:solidFill>
                <a:srgbClr val="C0000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442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fon-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315415"/>
            <a:ext cx="10153129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260648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</a:rPr>
              <a:t>Характеристика звука </a:t>
            </a:r>
            <a:r>
              <a:rPr lang="en-US" sz="4400" b="1" i="1" dirty="0" smtClean="0">
                <a:solidFill>
                  <a:srgbClr val="7030A0"/>
                </a:solidFill>
              </a:rPr>
              <a:t>[ </a:t>
            </a:r>
            <a:r>
              <a:rPr lang="ru-RU" sz="4400" b="1" i="1" dirty="0" smtClean="0">
                <a:solidFill>
                  <a:srgbClr val="7030A0"/>
                </a:solidFill>
              </a:rPr>
              <a:t>З</a:t>
            </a:r>
            <a:r>
              <a:rPr lang="en-US" sz="4400" b="1" i="1" dirty="0" smtClean="0">
                <a:solidFill>
                  <a:srgbClr val="7030A0"/>
                </a:solidFill>
              </a:rPr>
              <a:t> ]</a:t>
            </a:r>
            <a:endParaRPr lang="ru-RU" sz="4400" b="1" i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268760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Звук З:                           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согласный, звонкий, бывает твердый, бывает мягкий. 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3271293"/>
            <a:ext cx="61926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При произношении губы растянуты в улыбке, язычок лежит за нижними зубами , воздушная струя холодная.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6" name="Picture 4" descr="F:\d1-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339771"/>
            <a:ext cx="8928992" cy="152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картинки на прозрачном фоне\butterfly_PNG10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3387">
            <a:off x="6843318" y="1496590"/>
            <a:ext cx="1941007" cy="12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картинки на прозрачном фоне\butterfly_PNG104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3404">
            <a:off x="539552" y="3140445"/>
            <a:ext cx="1417340" cy="134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76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fon-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404" y="-243407"/>
            <a:ext cx="9684924" cy="720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5596" y="0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Характеристика звука </a:t>
            </a:r>
            <a:r>
              <a:rPr lang="en-US" sz="4000" b="1" i="1" dirty="0" smtClean="0">
                <a:solidFill>
                  <a:srgbClr val="7030A0"/>
                </a:solidFill>
              </a:rPr>
              <a:t>[ </a:t>
            </a:r>
            <a:r>
              <a:rPr lang="ru-RU" sz="4000" b="1" i="1" dirty="0" smtClean="0">
                <a:solidFill>
                  <a:srgbClr val="7030A0"/>
                </a:solidFill>
              </a:rPr>
              <a:t>Ж</a:t>
            </a:r>
            <a:r>
              <a:rPr lang="en-US" sz="4000" b="1" i="1" dirty="0" smtClean="0">
                <a:solidFill>
                  <a:srgbClr val="7030A0"/>
                </a:solidFill>
              </a:rPr>
              <a:t> ]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124744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Звук Ж:                           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согласный, звонкий, всегда  твердый.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9824" y="2982687"/>
            <a:ext cx="43385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При произношении губы округлены, язычок поднят вверх, воздушная струя теплая.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9" name="Picture 3" descr="C:\Users\Илья\Downloads\d1-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9402"/>
            <a:ext cx="334939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kisspng-dragonfly-wings-portable-network-graphics-clip-art-dragonflies-sticker-by-cherigoodman59-5c04674ca7a010.780291111543792460686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60" y="743246"/>
            <a:ext cx="3661844" cy="239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53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fon-1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79515"/>
            <a:ext cx="972108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28164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</a:rPr>
              <a:t>Обозначаем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ru-RU" sz="4400" b="1" i="1" dirty="0" smtClean="0">
                <a:solidFill>
                  <a:srgbClr val="7030A0"/>
                </a:solidFill>
              </a:rPr>
              <a:t>звук </a:t>
            </a:r>
            <a:r>
              <a:rPr lang="en-US" sz="4400" b="1" i="1" dirty="0" smtClean="0">
                <a:solidFill>
                  <a:srgbClr val="7030A0"/>
                </a:solidFill>
              </a:rPr>
              <a:t>[</a:t>
            </a:r>
            <a:r>
              <a:rPr lang="ru-RU" sz="4400" b="1" i="1" dirty="0" smtClean="0">
                <a:solidFill>
                  <a:srgbClr val="7030A0"/>
                </a:solidFill>
              </a:rPr>
              <a:t>З</a:t>
            </a:r>
            <a:r>
              <a:rPr lang="en-US" sz="4400" b="1" i="1" dirty="0" smtClean="0">
                <a:solidFill>
                  <a:srgbClr val="7030A0"/>
                </a:solidFill>
              </a:rPr>
              <a:t>]</a:t>
            </a:r>
            <a:r>
              <a:rPr lang="ru-RU" sz="4400" b="1" i="1" dirty="0" smtClean="0">
                <a:solidFill>
                  <a:srgbClr val="7030A0"/>
                </a:solidFill>
              </a:rPr>
              <a:t> буквой </a:t>
            </a:r>
          </a:p>
          <a:p>
            <a:pPr algn="ctr"/>
            <a:r>
              <a:rPr lang="ru-RU" sz="4400" b="1" i="1" dirty="0" smtClean="0">
                <a:solidFill>
                  <a:srgbClr val="7030A0"/>
                </a:solidFill>
              </a:rPr>
              <a:t>З</a:t>
            </a:r>
            <a:endParaRPr lang="ru-RU" sz="4400" b="1" i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1743" y="2636912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</a:rPr>
              <a:t>Обозначаем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ru-RU" sz="4400" b="1" i="1" dirty="0" smtClean="0">
                <a:solidFill>
                  <a:srgbClr val="7030A0"/>
                </a:solidFill>
              </a:rPr>
              <a:t>звук </a:t>
            </a:r>
            <a:r>
              <a:rPr lang="en-US" sz="4400" b="1" i="1" dirty="0" smtClean="0">
                <a:solidFill>
                  <a:srgbClr val="7030A0"/>
                </a:solidFill>
              </a:rPr>
              <a:t>[</a:t>
            </a:r>
            <a:r>
              <a:rPr lang="ru-RU" sz="4400" b="1" i="1" dirty="0" smtClean="0">
                <a:solidFill>
                  <a:srgbClr val="7030A0"/>
                </a:solidFill>
              </a:rPr>
              <a:t>Ж</a:t>
            </a:r>
            <a:r>
              <a:rPr lang="en-US" sz="4400" b="1" i="1" dirty="0" smtClean="0">
                <a:solidFill>
                  <a:srgbClr val="7030A0"/>
                </a:solidFill>
              </a:rPr>
              <a:t>]</a:t>
            </a:r>
            <a:r>
              <a:rPr lang="ru-RU" sz="4400" b="1" i="1" dirty="0" smtClean="0">
                <a:solidFill>
                  <a:srgbClr val="7030A0"/>
                </a:solidFill>
              </a:rPr>
              <a:t> буквой </a:t>
            </a:r>
          </a:p>
          <a:p>
            <a:pPr algn="ctr"/>
            <a:r>
              <a:rPr lang="ru-RU" sz="4400" b="1" i="1" dirty="0" smtClean="0">
                <a:solidFill>
                  <a:srgbClr val="7030A0"/>
                </a:solidFill>
              </a:rPr>
              <a:t>Ж</a:t>
            </a:r>
            <a:endParaRPr lang="ru-RU" sz="4400" b="1" i="1" dirty="0">
              <a:solidFill>
                <a:srgbClr val="7030A0"/>
              </a:solidFill>
            </a:endParaRPr>
          </a:p>
        </p:txBody>
      </p:sp>
      <p:pic>
        <p:nvPicPr>
          <p:cNvPr id="5123" name="Picture 3" descr="C:\Users\Илья\Downloads\pngwing.com(10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8547">
            <a:off x="4934830" y="2844670"/>
            <a:ext cx="2232248" cy="369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Илья\Downloads\pngwing.com(1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0" y="957972"/>
            <a:ext cx="4320480" cy="180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Илья\Downloads\pngwing.com(13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45923"/>
            <a:ext cx="2336522" cy="374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Илья\Downloads\pngwing.com(14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152" y="4632957"/>
            <a:ext cx="3648890" cy="364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Илья\Downloads\pngwing.com(14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59832">
            <a:off x="6966996" y="4806580"/>
            <a:ext cx="2564833" cy="256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5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fon-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764" y="-172325"/>
            <a:ext cx="974730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8360" y="116632"/>
            <a:ext cx="648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</a:rPr>
              <a:t>Вставь нужную букву                  З или  Ж</a:t>
            </a:r>
            <a:endParaRPr lang="ru-RU" sz="4400" b="1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484784"/>
            <a:ext cx="720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У Ли…ы новые </a:t>
            </a:r>
            <a:r>
              <a:rPr lang="ru-RU" sz="3200" i="1" dirty="0" err="1" smtClean="0">
                <a:solidFill>
                  <a:srgbClr val="002060"/>
                </a:solidFill>
              </a:rPr>
              <a:t>лы</a:t>
            </a:r>
            <a:r>
              <a:rPr lang="ru-RU" sz="3200" i="1" dirty="0" smtClean="0">
                <a:solidFill>
                  <a:srgbClr val="002060"/>
                </a:solidFill>
              </a:rPr>
              <a:t>…и.</a:t>
            </a:r>
          </a:p>
          <a:p>
            <a:endParaRPr lang="ru-RU" sz="3200" i="1" dirty="0" smtClean="0">
              <a:solidFill>
                <a:srgbClr val="002060"/>
              </a:solidFill>
            </a:endParaRPr>
          </a:p>
          <a:p>
            <a:r>
              <a:rPr lang="ru-RU" sz="3200" i="1" dirty="0" smtClean="0">
                <a:solidFill>
                  <a:srgbClr val="002060"/>
                </a:solidFill>
              </a:rPr>
              <a:t>В …</a:t>
            </a:r>
            <a:r>
              <a:rPr lang="ru-RU" sz="3200" i="1" dirty="0" err="1" smtClean="0">
                <a:solidFill>
                  <a:srgbClr val="002060"/>
                </a:solidFill>
              </a:rPr>
              <a:t>оопаарке</a:t>
            </a:r>
            <a:r>
              <a:rPr lang="ru-RU" sz="3200" i="1" dirty="0" smtClean="0">
                <a:solidFill>
                  <a:srgbClr val="002060"/>
                </a:solidFill>
              </a:rPr>
              <a:t> …</a:t>
            </a:r>
            <a:r>
              <a:rPr lang="ru-RU" sz="3200" i="1" dirty="0" err="1" smtClean="0">
                <a:solidFill>
                  <a:srgbClr val="002060"/>
                </a:solidFill>
              </a:rPr>
              <a:t>ивет</a:t>
            </a:r>
            <a:r>
              <a:rPr lang="ru-RU" sz="3200" i="1" dirty="0" smtClean="0">
                <a:solidFill>
                  <a:srgbClr val="002060"/>
                </a:solidFill>
              </a:rPr>
              <a:t> полосатая …</a:t>
            </a:r>
            <a:r>
              <a:rPr lang="ru-RU" sz="3200" i="1" dirty="0" err="1" smtClean="0">
                <a:solidFill>
                  <a:srgbClr val="002060"/>
                </a:solidFill>
              </a:rPr>
              <a:t>ебра</a:t>
            </a:r>
            <a:r>
              <a:rPr lang="ru-RU" sz="3200" i="1" dirty="0" smtClean="0">
                <a:solidFill>
                  <a:srgbClr val="002060"/>
                </a:solidFill>
              </a:rPr>
              <a:t>.</a:t>
            </a:r>
          </a:p>
          <a:p>
            <a:endParaRPr lang="ru-RU" sz="3200" i="1" dirty="0" smtClean="0">
              <a:solidFill>
                <a:srgbClr val="002060"/>
              </a:solidFill>
            </a:endParaRPr>
          </a:p>
          <a:p>
            <a:r>
              <a:rPr lang="ru-RU" sz="3200" i="1" dirty="0" smtClean="0">
                <a:solidFill>
                  <a:srgbClr val="002060"/>
                </a:solidFill>
              </a:rPr>
              <a:t>Сне…инки падают на …</a:t>
            </a:r>
            <a:r>
              <a:rPr lang="ru-RU" sz="3200" i="1" dirty="0" err="1" smtClean="0">
                <a:solidFill>
                  <a:srgbClr val="002060"/>
                </a:solidFill>
              </a:rPr>
              <a:t>емлю</a:t>
            </a:r>
            <a:r>
              <a:rPr lang="ru-RU" sz="3200" i="1" dirty="0" smtClean="0">
                <a:solidFill>
                  <a:srgbClr val="002060"/>
                </a:solidFill>
              </a:rPr>
              <a:t>.</a:t>
            </a:r>
          </a:p>
          <a:p>
            <a:endParaRPr lang="ru-RU" sz="3200" i="1" dirty="0" smtClean="0">
              <a:solidFill>
                <a:srgbClr val="002060"/>
              </a:solidFill>
            </a:endParaRPr>
          </a:p>
          <a:p>
            <a:r>
              <a:rPr lang="ru-RU" sz="3200" i="1" dirty="0" smtClean="0">
                <a:solidFill>
                  <a:srgbClr val="002060"/>
                </a:solidFill>
              </a:rPr>
              <a:t>У дома …</a:t>
            </a:r>
            <a:r>
              <a:rPr lang="ru-RU" sz="3200" i="1" dirty="0" err="1" smtClean="0">
                <a:solidFill>
                  <a:srgbClr val="002060"/>
                </a:solidFill>
              </a:rPr>
              <a:t>еленая</a:t>
            </a:r>
            <a:r>
              <a:rPr lang="ru-RU" sz="3200" i="1" dirty="0" smtClean="0">
                <a:solidFill>
                  <a:srgbClr val="002060"/>
                </a:solidFill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</a:rPr>
              <a:t>лу</a:t>
            </a:r>
            <a:r>
              <a:rPr lang="ru-RU" sz="3200" i="1" dirty="0" smtClean="0">
                <a:solidFill>
                  <a:srgbClr val="002060"/>
                </a:solidFill>
              </a:rPr>
              <a:t>…</a:t>
            </a:r>
            <a:r>
              <a:rPr lang="ru-RU" sz="3200" i="1" dirty="0" err="1" smtClean="0">
                <a:solidFill>
                  <a:srgbClr val="002060"/>
                </a:solidFill>
              </a:rPr>
              <a:t>айка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6147" name="Picture 3" descr="F:\pngwing.com(1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4612">
            <a:off x="5904425" y="377083"/>
            <a:ext cx="3250444" cy="303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Илья\Downloads\pngwing.com(16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31214"/>
            <a:ext cx="2853853" cy="285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Илья\Downloads\pngwing.com(17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40" y="4653136"/>
            <a:ext cx="6714256" cy="200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4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fon-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252520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209884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</a:rPr>
              <a:t>Повтори правильно</a:t>
            </a:r>
            <a:endParaRPr lang="ru-RU" sz="4400" b="1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1268760"/>
            <a:ext cx="35106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За – </a:t>
            </a:r>
            <a:r>
              <a:rPr lang="ru-RU" sz="3200" i="1" dirty="0" err="1" smtClean="0">
                <a:solidFill>
                  <a:srgbClr val="002060"/>
                </a:solidFill>
              </a:rPr>
              <a:t>Жа</a:t>
            </a:r>
            <a:endParaRPr lang="ru-RU" sz="3200" i="1" dirty="0" smtClean="0">
              <a:solidFill>
                <a:srgbClr val="002060"/>
              </a:solidFill>
            </a:endParaRPr>
          </a:p>
          <a:p>
            <a:r>
              <a:rPr lang="ru-RU" sz="3200" i="1" dirty="0" err="1" smtClean="0">
                <a:solidFill>
                  <a:srgbClr val="002060"/>
                </a:solidFill>
              </a:rPr>
              <a:t>Зу</a:t>
            </a:r>
            <a:r>
              <a:rPr lang="ru-RU" sz="3200" i="1" dirty="0" smtClean="0">
                <a:solidFill>
                  <a:srgbClr val="002060"/>
                </a:solidFill>
              </a:rPr>
              <a:t> – </a:t>
            </a:r>
            <a:r>
              <a:rPr lang="ru-RU" sz="3200" i="1" dirty="0" err="1" smtClean="0">
                <a:solidFill>
                  <a:srgbClr val="002060"/>
                </a:solidFill>
              </a:rPr>
              <a:t>Жу</a:t>
            </a:r>
            <a:endParaRPr lang="ru-RU" sz="3200" i="1" dirty="0" smtClean="0">
              <a:solidFill>
                <a:srgbClr val="002060"/>
              </a:solidFill>
            </a:endParaRPr>
          </a:p>
          <a:p>
            <a:r>
              <a:rPr lang="ru-RU" sz="3200" i="1" dirty="0" err="1" smtClean="0">
                <a:solidFill>
                  <a:srgbClr val="002060"/>
                </a:solidFill>
              </a:rPr>
              <a:t>Зы</a:t>
            </a:r>
            <a:r>
              <a:rPr lang="ru-RU" sz="3200" i="1" dirty="0" smtClean="0">
                <a:solidFill>
                  <a:srgbClr val="002060"/>
                </a:solidFill>
              </a:rPr>
              <a:t> – </a:t>
            </a:r>
            <a:r>
              <a:rPr lang="ru-RU" sz="3200" i="1" dirty="0" err="1" smtClean="0">
                <a:solidFill>
                  <a:srgbClr val="002060"/>
                </a:solidFill>
              </a:rPr>
              <a:t>Жи</a:t>
            </a:r>
            <a:endParaRPr lang="ru-RU" sz="3200" i="1" dirty="0" smtClean="0">
              <a:solidFill>
                <a:srgbClr val="002060"/>
              </a:solidFill>
            </a:endParaRPr>
          </a:p>
          <a:p>
            <a:r>
              <a:rPr lang="ru-RU" sz="3200" i="1" dirty="0" err="1" smtClean="0">
                <a:solidFill>
                  <a:srgbClr val="002060"/>
                </a:solidFill>
              </a:rPr>
              <a:t>Жа</a:t>
            </a:r>
            <a:r>
              <a:rPr lang="ru-RU" sz="3200" i="1" dirty="0" smtClean="0">
                <a:solidFill>
                  <a:srgbClr val="002060"/>
                </a:solidFill>
              </a:rPr>
              <a:t> – За – </a:t>
            </a:r>
            <a:r>
              <a:rPr lang="ru-RU" sz="3200" i="1" dirty="0" err="1" smtClean="0">
                <a:solidFill>
                  <a:srgbClr val="002060"/>
                </a:solidFill>
              </a:rPr>
              <a:t>Жа</a:t>
            </a:r>
            <a:endParaRPr lang="ru-RU" sz="3200" i="1" dirty="0" smtClean="0">
              <a:solidFill>
                <a:srgbClr val="002060"/>
              </a:solidFill>
            </a:endParaRPr>
          </a:p>
          <a:p>
            <a:r>
              <a:rPr lang="ru-RU" sz="3200" i="1" dirty="0" err="1" smtClean="0">
                <a:solidFill>
                  <a:srgbClr val="002060"/>
                </a:solidFill>
              </a:rPr>
              <a:t>Зу</a:t>
            </a:r>
            <a:r>
              <a:rPr lang="ru-RU" sz="3200" i="1" dirty="0" smtClean="0">
                <a:solidFill>
                  <a:srgbClr val="002060"/>
                </a:solidFill>
              </a:rPr>
              <a:t> – </a:t>
            </a:r>
            <a:r>
              <a:rPr lang="ru-RU" sz="3200" i="1" dirty="0" err="1" smtClean="0">
                <a:solidFill>
                  <a:srgbClr val="002060"/>
                </a:solidFill>
              </a:rPr>
              <a:t>Жу</a:t>
            </a:r>
            <a:r>
              <a:rPr lang="ru-RU" sz="3200" i="1" dirty="0" smtClean="0">
                <a:solidFill>
                  <a:srgbClr val="002060"/>
                </a:solidFill>
              </a:rPr>
              <a:t> – </a:t>
            </a:r>
            <a:r>
              <a:rPr lang="ru-RU" sz="3200" i="1" dirty="0" err="1" smtClean="0">
                <a:solidFill>
                  <a:srgbClr val="002060"/>
                </a:solidFill>
              </a:rPr>
              <a:t>Жу</a:t>
            </a:r>
            <a:endParaRPr lang="ru-RU" sz="3200" i="1" dirty="0" smtClean="0">
              <a:solidFill>
                <a:srgbClr val="002060"/>
              </a:solidFill>
            </a:endParaRPr>
          </a:p>
          <a:p>
            <a:r>
              <a:rPr lang="ru-RU" sz="3200" i="1" dirty="0" err="1" smtClean="0">
                <a:solidFill>
                  <a:srgbClr val="002060"/>
                </a:solidFill>
              </a:rPr>
              <a:t>Жи</a:t>
            </a:r>
            <a:r>
              <a:rPr lang="ru-RU" sz="3200" i="1" dirty="0" smtClean="0">
                <a:solidFill>
                  <a:srgbClr val="002060"/>
                </a:solidFill>
              </a:rPr>
              <a:t> – </a:t>
            </a:r>
            <a:r>
              <a:rPr lang="ru-RU" sz="3200" i="1" dirty="0" err="1" smtClean="0">
                <a:solidFill>
                  <a:srgbClr val="002060"/>
                </a:solidFill>
              </a:rPr>
              <a:t>Зы</a:t>
            </a:r>
            <a:r>
              <a:rPr lang="ru-RU" sz="3200" i="1" dirty="0" smtClean="0">
                <a:solidFill>
                  <a:srgbClr val="002060"/>
                </a:solidFill>
              </a:rPr>
              <a:t> - </a:t>
            </a:r>
            <a:r>
              <a:rPr lang="ru-RU" sz="3200" i="1" dirty="0" err="1" smtClean="0">
                <a:solidFill>
                  <a:srgbClr val="002060"/>
                </a:solidFill>
              </a:rPr>
              <a:t>Зы</a:t>
            </a:r>
            <a:endParaRPr lang="ru-RU" sz="3200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1340768"/>
            <a:ext cx="2880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>
                <a:solidFill>
                  <a:srgbClr val="002060"/>
                </a:solidFill>
              </a:rPr>
              <a:t>о</a:t>
            </a:r>
            <a:r>
              <a:rPr lang="ru-RU" sz="3200" i="1" dirty="0" err="1">
                <a:solidFill>
                  <a:srgbClr val="002060"/>
                </a:solidFill>
              </a:rPr>
              <a:t>З</a:t>
            </a:r>
            <a:r>
              <a:rPr lang="ru-RU" sz="3200" i="1" dirty="0" smtClean="0">
                <a:solidFill>
                  <a:srgbClr val="002060"/>
                </a:solidFill>
              </a:rPr>
              <a:t> – </a:t>
            </a:r>
            <a:r>
              <a:rPr lang="ru-RU" sz="3200" i="1" dirty="0" err="1" smtClean="0">
                <a:solidFill>
                  <a:srgbClr val="002060"/>
                </a:solidFill>
              </a:rPr>
              <a:t>о</a:t>
            </a:r>
            <a:r>
              <a:rPr lang="ru-RU" sz="3200" i="1" dirty="0" err="1">
                <a:solidFill>
                  <a:srgbClr val="002060"/>
                </a:solidFill>
              </a:rPr>
              <a:t>Ж</a:t>
            </a:r>
            <a:endParaRPr lang="ru-RU" sz="3200" i="1" dirty="0" smtClean="0">
              <a:solidFill>
                <a:srgbClr val="002060"/>
              </a:solidFill>
            </a:endParaRPr>
          </a:p>
          <a:p>
            <a:r>
              <a:rPr lang="ru-RU" sz="3200" i="1" dirty="0" err="1">
                <a:solidFill>
                  <a:srgbClr val="002060"/>
                </a:solidFill>
              </a:rPr>
              <a:t>у</a:t>
            </a:r>
            <a:r>
              <a:rPr lang="ru-RU" sz="3200" i="1" dirty="0" err="1" smtClean="0">
                <a:solidFill>
                  <a:srgbClr val="002060"/>
                </a:solidFill>
              </a:rPr>
              <a:t>Ж</a:t>
            </a:r>
            <a:r>
              <a:rPr lang="ru-RU" sz="3200" i="1" dirty="0" smtClean="0">
                <a:solidFill>
                  <a:srgbClr val="002060"/>
                </a:solidFill>
              </a:rPr>
              <a:t> – </a:t>
            </a:r>
            <a:r>
              <a:rPr lang="ru-RU" sz="3200" i="1" dirty="0" err="1" smtClean="0">
                <a:solidFill>
                  <a:srgbClr val="002060"/>
                </a:solidFill>
              </a:rPr>
              <a:t>уЗ</a:t>
            </a:r>
            <a:endParaRPr lang="ru-RU" sz="3200" i="1" dirty="0" smtClean="0">
              <a:solidFill>
                <a:srgbClr val="002060"/>
              </a:solidFill>
            </a:endParaRPr>
          </a:p>
          <a:p>
            <a:r>
              <a:rPr lang="ru-RU" sz="3200" i="1" dirty="0" err="1">
                <a:solidFill>
                  <a:srgbClr val="002060"/>
                </a:solidFill>
              </a:rPr>
              <a:t>и</a:t>
            </a:r>
            <a:r>
              <a:rPr lang="ru-RU" sz="3200" i="1" dirty="0" err="1" smtClean="0">
                <a:solidFill>
                  <a:srgbClr val="002060"/>
                </a:solidFill>
              </a:rPr>
              <a:t>Ж</a:t>
            </a:r>
            <a:r>
              <a:rPr lang="ru-RU" sz="3200" i="1" dirty="0" smtClean="0">
                <a:solidFill>
                  <a:srgbClr val="002060"/>
                </a:solidFill>
              </a:rPr>
              <a:t> – </a:t>
            </a:r>
            <a:r>
              <a:rPr lang="ru-RU" sz="3200" i="1" dirty="0" err="1" smtClean="0">
                <a:solidFill>
                  <a:srgbClr val="002060"/>
                </a:solidFill>
              </a:rPr>
              <a:t>иЗ</a:t>
            </a:r>
            <a:endParaRPr lang="ru-RU" sz="3200" i="1" dirty="0" smtClean="0">
              <a:solidFill>
                <a:srgbClr val="002060"/>
              </a:solidFill>
            </a:endParaRPr>
          </a:p>
          <a:p>
            <a:r>
              <a:rPr lang="ru-RU" sz="3200" i="1" dirty="0" err="1" smtClean="0">
                <a:solidFill>
                  <a:srgbClr val="002060"/>
                </a:solidFill>
              </a:rPr>
              <a:t>аЖ</a:t>
            </a:r>
            <a:r>
              <a:rPr lang="ru-RU" sz="3200" i="1" dirty="0" smtClean="0">
                <a:solidFill>
                  <a:srgbClr val="002060"/>
                </a:solidFill>
              </a:rPr>
              <a:t> – </a:t>
            </a:r>
            <a:r>
              <a:rPr lang="ru-RU" sz="3200" i="1" dirty="0" err="1" smtClean="0">
                <a:solidFill>
                  <a:srgbClr val="002060"/>
                </a:solidFill>
              </a:rPr>
              <a:t>аЗ</a:t>
            </a:r>
            <a:r>
              <a:rPr lang="ru-RU" sz="3200" i="1" dirty="0" smtClean="0">
                <a:solidFill>
                  <a:srgbClr val="002060"/>
                </a:solidFill>
              </a:rPr>
              <a:t> – </a:t>
            </a:r>
            <a:r>
              <a:rPr lang="ru-RU" sz="3200" i="1" dirty="0" err="1" smtClean="0">
                <a:solidFill>
                  <a:srgbClr val="002060"/>
                </a:solidFill>
              </a:rPr>
              <a:t>аЖ</a:t>
            </a:r>
            <a:endParaRPr lang="ru-RU" sz="3200" i="1" dirty="0" smtClean="0">
              <a:solidFill>
                <a:srgbClr val="002060"/>
              </a:solidFill>
            </a:endParaRPr>
          </a:p>
          <a:p>
            <a:r>
              <a:rPr lang="ru-RU" sz="3200" i="1" dirty="0" err="1" smtClean="0">
                <a:solidFill>
                  <a:srgbClr val="002060"/>
                </a:solidFill>
              </a:rPr>
              <a:t>уЖ</a:t>
            </a:r>
            <a:r>
              <a:rPr lang="ru-RU" sz="3200" i="1" dirty="0" smtClean="0">
                <a:solidFill>
                  <a:srgbClr val="002060"/>
                </a:solidFill>
              </a:rPr>
              <a:t> – </a:t>
            </a:r>
            <a:r>
              <a:rPr lang="ru-RU" sz="3200" i="1" dirty="0" err="1" smtClean="0">
                <a:solidFill>
                  <a:srgbClr val="002060"/>
                </a:solidFill>
              </a:rPr>
              <a:t>уЗ</a:t>
            </a:r>
            <a:r>
              <a:rPr lang="ru-RU" sz="3200" i="1" dirty="0" smtClean="0">
                <a:solidFill>
                  <a:srgbClr val="002060"/>
                </a:solidFill>
              </a:rPr>
              <a:t> – </a:t>
            </a:r>
            <a:r>
              <a:rPr lang="ru-RU" sz="3200" i="1" dirty="0" err="1" smtClean="0">
                <a:solidFill>
                  <a:srgbClr val="002060"/>
                </a:solidFill>
              </a:rPr>
              <a:t>уЖ</a:t>
            </a:r>
            <a:endParaRPr lang="ru-RU" sz="3200" i="1" dirty="0" smtClean="0">
              <a:solidFill>
                <a:srgbClr val="002060"/>
              </a:solidFill>
            </a:endParaRPr>
          </a:p>
          <a:p>
            <a:r>
              <a:rPr lang="ru-RU" sz="3200" i="1" dirty="0" err="1" smtClean="0">
                <a:solidFill>
                  <a:srgbClr val="002060"/>
                </a:solidFill>
              </a:rPr>
              <a:t>ыЖ</a:t>
            </a:r>
            <a:r>
              <a:rPr lang="ru-RU" sz="3200" i="1" dirty="0" smtClean="0">
                <a:solidFill>
                  <a:srgbClr val="002060"/>
                </a:solidFill>
              </a:rPr>
              <a:t> – </a:t>
            </a:r>
            <a:r>
              <a:rPr lang="ru-RU" sz="3200" i="1" dirty="0" err="1" smtClean="0">
                <a:solidFill>
                  <a:srgbClr val="002060"/>
                </a:solidFill>
              </a:rPr>
              <a:t>ыЗ</a:t>
            </a:r>
            <a:r>
              <a:rPr lang="ru-RU" sz="3200" i="1" dirty="0" smtClean="0">
                <a:solidFill>
                  <a:srgbClr val="002060"/>
                </a:solidFill>
              </a:rPr>
              <a:t> - </a:t>
            </a:r>
            <a:r>
              <a:rPr lang="ru-RU" sz="3200" i="1" dirty="0" err="1" smtClean="0">
                <a:solidFill>
                  <a:srgbClr val="002060"/>
                </a:solidFill>
              </a:rPr>
              <a:t>ыЗ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7173" name="Picture 5" descr="C:\Users\Илья\Downloads\pngwing.com(1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74823"/>
            <a:ext cx="6912768" cy="208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Илья\Downloads\pngwing.com(19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268760"/>
            <a:ext cx="1560513" cy="326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9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RANSCEND\картинки на прозрачном фоне\fon-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32" y="-30440"/>
            <a:ext cx="9176028" cy="688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8864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Что лишнее в каждом ряду. Объясни свой ответ. 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F:\TRANSCEND\картинки на прозрачном фоне\pngwing.com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4184"/>
            <a:ext cx="1656184" cy="190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лья\Downloads\pngwing.com (4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Илья\Downloads\pngwing.com(1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00100"/>
            <a:ext cx="2413228" cy="100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лья\Downloads\pngwing.com (6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353">
            <a:off x="7152162" y="1082014"/>
            <a:ext cx="1703211" cy="364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Илья\Downloads\pngwing.com (7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4869">
            <a:off x="587631" y="3942467"/>
            <a:ext cx="978620" cy="250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Илья\Downloads\pngwing.com (7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1185">
            <a:off x="1373804" y="3979716"/>
            <a:ext cx="978620" cy="250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Илья\Downloads\pngwing.com (8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119" y="4165934"/>
            <a:ext cx="1826860" cy="233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Илья\Downloads\pngwing.com (9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49" y="-58713904"/>
            <a:ext cx="6366232" cy="3578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Илья\Downloads\pngwing.com (10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8400">
            <a:off x="7257143" y="4676268"/>
            <a:ext cx="1464412" cy="183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Илья\Downloads\pngwing.com (11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09120"/>
            <a:ext cx="1976349" cy="182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8675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199</Words>
  <Application>Microsoft Office PowerPoint</Application>
  <PresentationFormat>Экран (4:3)</PresentationFormat>
  <Paragraphs>39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Илья</cp:lastModifiedBy>
  <cp:revision>19</cp:revision>
  <dcterms:created xsi:type="dcterms:W3CDTF">2022-04-19T10:21:14Z</dcterms:created>
  <dcterms:modified xsi:type="dcterms:W3CDTF">2023-03-06T08:44:13Z</dcterms:modified>
</cp:coreProperties>
</file>