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8" r:id="rId4"/>
    <p:sldId id="257" r:id="rId5"/>
    <p:sldId id="259" r:id="rId6"/>
    <p:sldId id="270" r:id="rId7"/>
    <p:sldId id="261" r:id="rId8"/>
    <p:sldId id="272" r:id="rId9"/>
    <p:sldId id="262" r:id="rId10"/>
    <p:sldId id="273" r:id="rId11"/>
    <p:sldId id="274" r:id="rId12"/>
    <p:sldId id="27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sadsolnishko.narod.ru/images/fon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8101"/>
            <a:ext cx="9144000" cy="68961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296143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Муниципальное автономное  дошкольное образовательное учреждение детский сад №3 «Светлячок»</a:t>
            </a:r>
            <a:endParaRPr lang="ru-RU" sz="2000" b="1" dirty="0">
              <a:solidFill>
                <a:schemeClr val="tx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772816"/>
            <a:ext cx="8352928" cy="4536504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b="1" dirty="0" smtClean="0">
                <a:solidFill>
                  <a:srgbClr val="FF0000"/>
                </a:solidFill>
              </a:rPr>
              <a:t>ИННОВАЦИОННАЯ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ДЕЯТЕЛЬНОСТЬ</a:t>
            </a:r>
          </a:p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ЛЕГО - КОНСТРУИРОВАНИЕ</a:t>
            </a:r>
          </a:p>
          <a:p>
            <a:pPr algn="r"/>
            <a:endParaRPr lang="ru-RU" sz="2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Воспитатель: Субботина</a:t>
            </a:r>
          </a:p>
          <a:p>
            <a:pPr algn="r"/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Наталья Михайловна</a:t>
            </a:r>
          </a:p>
          <a:p>
            <a:pPr algn="r"/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 кв. категория </a:t>
            </a:r>
          </a:p>
          <a:p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Рисунок 4" descr="http://ds320nsk.edusite.ru/images/podsolnushki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6296" y="188640"/>
            <a:ext cx="1907705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i1.rozetka.ua/goods/1401401/lego_10580_images_140140176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4293096"/>
            <a:ext cx="3096344" cy="2007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ds320nsk.edusite.ru/images/podsolnushki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6295" y="188640"/>
            <a:ext cx="1907705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adsolnishko.narod.ru/images/fon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8101"/>
            <a:ext cx="9144000" cy="6896101"/>
          </a:xfrm>
          <a:prstGeom prst="rect">
            <a:avLst/>
          </a:prstGeom>
          <a:noFill/>
        </p:spPr>
      </p:pic>
      <p:pic>
        <p:nvPicPr>
          <p:cNvPr id="5" name="Рисунок 4" descr="http://ds14-oliapka.ru/rus/images/unnamed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988840"/>
            <a:ext cx="5465316" cy="3725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pPr algn="ctr">
              <a:buNone/>
            </a:pPr>
            <a:endParaRPr lang="ru-RU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Конструирование </a:t>
            </a:r>
          </a:p>
          <a:p>
            <a:endParaRPr lang="ru-RU" dirty="0" smtClean="0"/>
          </a:p>
          <a:p>
            <a:pPr algn="ctr">
              <a:buNone/>
            </a:pPr>
            <a:endParaRPr lang="ru-RU" dirty="0"/>
          </a:p>
        </p:txBody>
      </p:sp>
      <p:pic>
        <p:nvPicPr>
          <p:cNvPr id="6" name="Рисунок 5" descr="http://ds320nsk.edusite.ru/images/podsolnushki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188640"/>
            <a:ext cx="1907705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sadsolnishko.narod.ru/images/fon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8101"/>
            <a:ext cx="9144000" cy="68961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H:\DCIM\101MSDCF\DSC0611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2780928"/>
            <a:ext cx="3552394" cy="2664296"/>
          </a:xfrm>
          <a:prstGeom prst="rect">
            <a:avLst/>
          </a:prstGeom>
          <a:noFill/>
        </p:spPr>
      </p:pic>
      <p:pic>
        <p:nvPicPr>
          <p:cNvPr id="1027" name="Picture 3" descr="H:\DCIM\101MSDCF\DSC061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501008"/>
            <a:ext cx="3563888" cy="2672916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-1690495"/>
            <a:ext cx="6876256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Из кубиков мы строим дом.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Так просторно будет в нем!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Дружно, ловко строят дети.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Хороши постройки эти.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sadsolnishko.narod.ru/images/fon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8101"/>
            <a:ext cx="9144000" cy="68961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/>
              <a:t>    </a:t>
            </a:r>
            <a:r>
              <a:rPr lang="ru-RU" sz="2400" dirty="0" smtClean="0"/>
              <a:t>Тук, тук, тук! Тук, тук, тук!</a:t>
            </a:r>
          </a:p>
          <a:p>
            <a:pPr>
              <a:buNone/>
            </a:pPr>
            <a:r>
              <a:rPr lang="ru-RU" sz="2400" dirty="0" smtClean="0"/>
              <a:t>    Раздается громкий стук.</a:t>
            </a:r>
          </a:p>
          <a:p>
            <a:pPr>
              <a:buNone/>
            </a:pPr>
            <a:r>
              <a:rPr lang="ru-RU" sz="2400" dirty="0" smtClean="0"/>
              <a:t>    Строим дом, дом большой,</a:t>
            </a:r>
          </a:p>
          <a:p>
            <a:pPr>
              <a:buNone/>
            </a:pPr>
            <a:r>
              <a:rPr lang="ru-RU" sz="2400" dirty="0" smtClean="0"/>
              <a:t>    И с крылечком, и с трубой.</a:t>
            </a:r>
            <a:endParaRPr lang="ru-RU" sz="2400" dirty="0"/>
          </a:p>
        </p:txBody>
      </p:sp>
      <p:pic>
        <p:nvPicPr>
          <p:cNvPr id="1026" name="Picture 2" descr="G:\DCIM\101MSDCF\DSC065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519518"/>
            <a:ext cx="3456384" cy="2592287"/>
          </a:xfrm>
          <a:prstGeom prst="rect">
            <a:avLst/>
          </a:prstGeom>
          <a:noFill/>
        </p:spPr>
      </p:pic>
      <p:pic>
        <p:nvPicPr>
          <p:cNvPr id="1027" name="Picture 3" descr="G:\DCIM\101MSDCF\DSC065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3230978"/>
            <a:ext cx="3816424" cy="28623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adsolnishko.narod.ru/images/fon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8101"/>
            <a:ext cx="9144000" cy="6896101"/>
          </a:xfrm>
          <a:prstGeom prst="rect">
            <a:avLst/>
          </a:prstGeom>
          <a:noFill/>
        </p:spPr>
      </p:pic>
      <p:pic>
        <p:nvPicPr>
          <p:cNvPr id="5" name="Рисунок 4" descr="http://ds14-oliapka.ru/rus/images/unnamed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988840"/>
            <a:ext cx="5465316" cy="3725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pPr algn="ctr">
              <a:buNone/>
            </a:pPr>
            <a:endParaRPr lang="ru-RU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ЛЕГО – ТЕХНОЛОГИЯ</a:t>
            </a:r>
          </a:p>
          <a:p>
            <a:endParaRPr lang="ru-RU" dirty="0" smtClean="0"/>
          </a:p>
          <a:p>
            <a:pPr algn="ctr">
              <a:buNone/>
            </a:pPr>
            <a:endParaRPr lang="ru-RU" dirty="0"/>
          </a:p>
        </p:txBody>
      </p:sp>
      <p:pic>
        <p:nvPicPr>
          <p:cNvPr id="6" name="Рисунок 5" descr="http://ds320nsk.edusite.ru/images/podsolnushki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188640"/>
            <a:ext cx="1907705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sadsolnishko.narod.ru/images/fon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8101"/>
            <a:ext cx="9144000" cy="68961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00811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Актуальность</a:t>
            </a:r>
            <a:r>
              <a:rPr lang="ru-RU" sz="4800" dirty="0" smtClean="0">
                <a:solidFill>
                  <a:srgbClr val="FF0000"/>
                </a:solidFill>
                <a:latin typeface="Arial Black" pitchFamily="34" charset="0"/>
              </a:rPr>
              <a:t> </a:t>
            </a:r>
            <a:endParaRPr lang="ru-RU" sz="48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Современное образование  ориентировано на усвоение определённой суммы знаний. Вместе с тем необходимо развивать личность ребенка, его познавательные способности. Конструкторы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стимулируют практическое и интеллектуальное развитие детей, не ограничивают свободу экспериментирования, развивают воображение и навыки общения, помогают жить в мире фантазий, развивают способность к интерпретации и самовыражению.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конструктор дает возможность не только собрать игрушку, но и играть с ней. Используя детали не одного, а двух и более  наборов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можно собрать неограниченное количество вариантов игрушек, задающих сюжеты игры.</a:t>
            </a:r>
          </a:p>
          <a:p>
            <a:endParaRPr lang="ru-RU" sz="2400" dirty="0"/>
          </a:p>
        </p:txBody>
      </p:sp>
      <p:pic>
        <p:nvPicPr>
          <p:cNvPr id="10" name="Рисунок 9" descr="http://www.barsop.net/img_sklep/lego/6176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60648"/>
            <a:ext cx="1728192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ds320nsk.edusite.ru/images/podsolnushki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188640"/>
            <a:ext cx="1907705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adsolnishko.narod.ru/images/fon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8101"/>
            <a:ext cx="9144000" cy="6896101"/>
          </a:xfrm>
          <a:prstGeom prst="rect">
            <a:avLst/>
          </a:prstGeom>
          <a:noFill/>
        </p:spPr>
      </p:pic>
      <p:pic>
        <p:nvPicPr>
          <p:cNvPr id="5" name="Рисунок 4" descr="http://ds320nsk.edusite.ru/images/podsolnushki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6295" y="188640"/>
            <a:ext cx="1907705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120680"/>
          </a:xfrm>
        </p:spPr>
        <p:txBody>
          <a:bodyPr>
            <a:normAutofit/>
          </a:bodyPr>
          <a:lstStyle/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Использование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ЛЕГО-технологии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является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актуальным в свете новых федерального государственного образовательного стандарта к программе дошкольного образования;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Прослеживается принцип интеграции образовательных областей;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Конструктор ЛЕГО используется как в совместной деятельности взрослого и детей, так и в самостоятельной деятельности детей;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Основой образовательного процесса с использованием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ЛЕГО-технологии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является игра – ведущий вид детской деятельности.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6" name="Рисунок 5" descr="http://www.wer-weiss-was.de/uploads/default/30007/29b38578c5e04d0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5229200"/>
            <a:ext cx="2016224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sadsolnishko.narod.ru/images/fon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8101"/>
            <a:ext cx="9144000" cy="68961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Рисунок 5" descr="http://ds320nsk.edusite.ru/images/podsolnushki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6296" y="188640"/>
            <a:ext cx="1907705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76064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smtClean="0">
                <a:solidFill>
                  <a:srgbClr val="FF0000"/>
                </a:solidFill>
              </a:rPr>
              <a:t>Цель программы: </a:t>
            </a:r>
          </a:p>
          <a:p>
            <a:pPr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	</a:t>
            </a:r>
            <a:r>
              <a:rPr lang="ru-RU" sz="2000" dirty="0" smtClean="0"/>
              <a:t>развивать конструкторские способности детей дошкольного возраста в условиях детского сада.</a:t>
            </a:r>
          </a:p>
          <a:p>
            <a:pPr algn="ctr">
              <a:buNone/>
            </a:pPr>
            <a:r>
              <a:rPr lang="ru-RU" sz="2400" dirty="0" smtClean="0">
                <a:solidFill>
                  <a:srgbClr val="FF0000"/>
                </a:solidFill>
              </a:rPr>
              <a:t>Задачи:</a:t>
            </a:r>
          </a:p>
          <a:p>
            <a:r>
              <a:rPr lang="ru-RU" sz="2000" dirty="0" smtClean="0"/>
              <a:t>1.Формировать у детей познавательную и исследовательскую активность, стремление к умственной деятельности.</a:t>
            </a:r>
          </a:p>
          <a:p>
            <a:r>
              <a:rPr lang="ru-RU" sz="2000" dirty="0" smtClean="0"/>
              <a:t>1. Развивать у детей интерес к моделированию и конструированию, стимулировать детское творчество.</a:t>
            </a:r>
          </a:p>
          <a:p>
            <a:r>
              <a:rPr lang="ru-RU" sz="2000" dirty="0" smtClean="0"/>
              <a:t>2. Учить видеть конструкцию объекта, выделять ее основные части, их функциональное назначение.</a:t>
            </a:r>
          </a:p>
          <a:p>
            <a:r>
              <a:rPr lang="ru-RU" sz="2000" dirty="0" smtClean="0"/>
              <a:t>3.Развивать  крупную и мелкую моторику рук, конструктивные навыки и умения.</a:t>
            </a:r>
          </a:p>
          <a:p>
            <a:r>
              <a:rPr lang="ru-RU" sz="2000" dirty="0" smtClean="0"/>
              <a:t>4.Закреплять знания детей об окружающем мире.</a:t>
            </a:r>
          </a:p>
          <a:p>
            <a:r>
              <a:rPr lang="ru-RU" sz="2000" dirty="0" smtClean="0"/>
              <a:t>5. Выявить и обеспечить дальнейшее развитие одаренным детям, обладающим способностями в конструктивной деятельности.</a:t>
            </a:r>
          </a:p>
          <a:p>
            <a:endParaRPr lang="ru-RU" dirty="0"/>
          </a:p>
        </p:txBody>
      </p:sp>
      <p:pic>
        <p:nvPicPr>
          <p:cNvPr id="7" name="Рисунок 6" descr="http://www.wer-weiss-was.de/uploads/default/30007/29b38578c5e04d0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260648"/>
            <a:ext cx="180020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adsolnishko.narod.ru/images/fon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8101"/>
            <a:ext cx="9144000" cy="68961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0811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Основные принципы </a:t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ЛЕГО - конструирования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rmAutofit/>
          </a:bodyPr>
          <a:lstStyle/>
          <a:p>
            <a:pPr lvl="5">
              <a:buNone/>
            </a:pPr>
            <a:r>
              <a:rPr lang="ru-RU" dirty="0" smtClean="0"/>
              <a:t>  </a:t>
            </a:r>
          </a:p>
          <a:p>
            <a:r>
              <a:rPr lang="ru-RU" sz="2000" dirty="0" smtClean="0"/>
              <a:t>От простого к сложному;</a:t>
            </a:r>
          </a:p>
          <a:p>
            <a:r>
              <a:rPr lang="ru-RU" sz="2000" dirty="0" smtClean="0"/>
              <a:t>Учет индивидуальных возможностей детей в освоении коммуникативных и конструктивных навыков;</a:t>
            </a:r>
          </a:p>
          <a:p>
            <a:r>
              <a:rPr lang="ru-RU" sz="2000" dirty="0" smtClean="0"/>
              <a:t>Активности и созидательности – использование эффективных методов и целенаправленной деятельности, направленных на развитие творческих способностей детей;</a:t>
            </a:r>
          </a:p>
          <a:p>
            <a:r>
              <a:rPr lang="ru-RU" sz="2000" dirty="0" smtClean="0"/>
              <a:t>Комплексности решения задач – решение конструктивных задач в разных видах деятельности: игровой, познавательной, речевой;</a:t>
            </a:r>
          </a:p>
          <a:p>
            <a:r>
              <a:rPr lang="ru-RU" sz="2000" dirty="0" smtClean="0"/>
              <a:t>Результативности и гарантированности – реализация прав ребенка на получение помощи и поддержки, гарантии положительного результата независимо от возраста и уровня развития детей.</a:t>
            </a:r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6" name="Рисунок 5" descr="https://i0.u-mama.ru/d04/d7f/f62/afcf91173e0504b3be03c935305594ff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5301208"/>
            <a:ext cx="2440310" cy="1216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ds320nsk.edusite.ru/images/podsolnushki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188640"/>
            <a:ext cx="1907705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sadsolnishko.narod.ru/images/fon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8101"/>
            <a:ext cx="9144000" cy="68961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08012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Ожидаемый результат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268760"/>
            <a:ext cx="8435280" cy="51125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			</a:t>
            </a:r>
          </a:p>
          <a:p>
            <a:pPr algn="ctr">
              <a:buNone/>
            </a:pP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 концу первого года обучения дети могут: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- сооружать простейшие постройки,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- располагать кирпичики, пластины  вертикально;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- правильно использовать детали строительного  материала;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- соотносить конструкцию предмета с его  назначением.</a:t>
            </a:r>
          </a:p>
          <a:p>
            <a:pPr>
              <a:buNone/>
            </a:pPr>
            <a:endParaRPr lang="ru-RU" sz="35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5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6" name="Содержимое 3" descr="https://previews.123rf.com/images/lenm/lenm1304/lenm130400256/19253811-Illustration-of-Boy-and-Girl-Toddlers-Playing-Engineers-Stock-Illustration.jpg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4077072"/>
            <a:ext cx="2952328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ds320nsk.edusite.ru/images/podsolnushki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188640"/>
            <a:ext cx="1907705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sadsolnishko.narod.ru/images/fon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961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Перспективный план </a:t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взаимодействия с родителями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ru-RU" sz="2000" dirty="0" smtClean="0"/>
              <a:t>Выставки совместных работ</a:t>
            </a:r>
          </a:p>
          <a:p>
            <a:pPr lvl="1"/>
            <a:r>
              <a:rPr lang="ru-RU" sz="2000" dirty="0" smtClean="0"/>
              <a:t>Оформление стендового материала</a:t>
            </a:r>
          </a:p>
          <a:p>
            <a:pPr lvl="1"/>
            <a:r>
              <a:rPr lang="ru-RU" sz="2000" dirty="0" smtClean="0"/>
              <a:t>Консультации</a:t>
            </a:r>
          </a:p>
          <a:p>
            <a:pPr lvl="1"/>
            <a:r>
              <a:rPr lang="ru-RU" sz="2000" dirty="0" smtClean="0"/>
              <a:t>Пополнение </a:t>
            </a:r>
            <a:r>
              <a:rPr lang="ru-RU" sz="2000" dirty="0" err="1" smtClean="0"/>
              <a:t>ЛЕГО-уголка</a:t>
            </a:r>
            <a:r>
              <a:rPr lang="ru-RU" sz="2000" dirty="0" smtClean="0"/>
              <a:t> в группе</a:t>
            </a:r>
          </a:p>
          <a:p>
            <a:endParaRPr lang="ru-RU" dirty="0"/>
          </a:p>
        </p:txBody>
      </p:sp>
      <p:pic>
        <p:nvPicPr>
          <p:cNvPr id="6" name="Рисунок 5" descr="https://i1.rozetka.ua/goods/1401401/lego_10580_images_140140176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3212976"/>
            <a:ext cx="4104456" cy="2799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ds320nsk.edusite.ru/images/podsolnushki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188640"/>
            <a:ext cx="1907705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adsolnishko.narod.ru/images/fon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8101"/>
            <a:ext cx="9144000" cy="68961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008112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Перспективный план </a:t>
            </a:r>
            <a:b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совместной образовательной деятельности 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84576"/>
          </a:xfrm>
        </p:spPr>
        <p:txBody>
          <a:bodyPr>
            <a:normAutofit fontScale="47500" lnSpcReduction="20000"/>
          </a:bodyPr>
          <a:lstStyle/>
          <a:p>
            <a:endParaRPr lang="ru-RU" dirty="0" smtClean="0"/>
          </a:p>
          <a:p>
            <a:pPr algn="ctr">
              <a:buNone/>
            </a:pPr>
            <a:r>
              <a:rPr lang="ru-RU" dirty="0" smtClean="0"/>
              <a:t>Первое полугодие:</a:t>
            </a:r>
          </a:p>
          <a:p>
            <a:r>
              <a:rPr lang="ru-RU" dirty="0" smtClean="0"/>
              <a:t>Выполнять простейшую конструкцию в соответствии с заданными условиями</a:t>
            </a:r>
          </a:p>
          <a:p>
            <a:r>
              <a:rPr lang="ru-RU" dirty="0" smtClean="0"/>
              <a:t>Сравнивать предметы по длине и ширине</a:t>
            </a:r>
          </a:p>
          <a:p>
            <a:r>
              <a:rPr lang="ru-RU" dirty="0" smtClean="0"/>
              <a:t>Обогащать речь словосочетаниями</a:t>
            </a:r>
          </a:p>
          <a:p>
            <a:r>
              <a:rPr lang="ru-RU" dirty="0" smtClean="0"/>
              <a:t>Конструировать по образцу и условиям</a:t>
            </a:r>
          </a:p>
          <a:p>
            <a:r>
              <a:rPr lang="ru-RU" dirty="0" smtClean="0"/>
              <a:t>Различать по цвету и форме</a:t>
            </a:r>
          </a:p>
          <a:p>
            <a:r>
              <a:rPr lang="ru-RU" dirty="0" smtClean="0"/>
              <a:t>Развивать зрительно-моторную координацию при соединении деталей конструктора, добиваться точности в процессе операционных действий</a:t>
            </a:r>
          </a:p>
          <a:p>
            <a:pPr algn="ctr">
              <a:buNone/>
            </a:pPr>
            <a:r>
              <a:rPr lang="ru-RU" dirty="0" smtClean="0"/>
              <a:t>Второе полугодие:</a:t>
            </a:r>
          </a:p>
          <a:p>
            <a:r>
              <a:rPr lang="ru-RU" dirty="0" smtClean="0"/>
              <a:t>Учить воспроизводить в постройке знакомый предмет, находить его конструктивное решение</a:t>
            </a:r>
          </a:p>
          <a:p>
            <a:r>
              <a:rPr lang="ru-RU" dirty="0" smtClean="0"/>
              <a:t>Развивать и поддерживать замысел в процессе развёртывания конструктивной деятельности, помогать её осуществлять</a:t>
            </a:r>
          </a:p>
          <a:p>
            <a:r>
              <a:rPr lang="ru-RU" dirty="0" smtClean="0"/>
              <a:t>Формировать умение использовать полученные знания в самостоятельных постройках по замыслу.</a:t>
            </a:r>
          </a:p>
          <a:p>
            <a:pPr algn="ctr">
              <a:buNone/>
            </a:pPr>
            <a:r>
              <a:rPr lang="ru-RU" dirty="0" smtClean="0"/>
              <a:t>Примерное распределение занятий на год:</a:t>
            </a:r>
          </a:p>
          <a:p>
            <a:r>
              <a:rPr lang="ru-RU" dirty="0" smtClean="0"/>
              <a:t>Конструирование по образцу (25)</a:t>
            </a:r>
          </a:p>
          <a:p>
            <a:r>
              <a:rPr lang="ru-RU" dirty="0" smtClean="0"/>
              <a:t>Конструирование по замыслу (7)</a:t>
            </a:r>
          </a:p>
          <a:p>
            <a:r>
              <a:rPr lang="ru-RU" dirty="0" smtClean="0"/>
              <a:t>Занятия проводятся раз в неделю по 15 минут по подгруппам (по 8-10 детей). Большое внимание уделяется анализу образца: дети учатся определять и называть постройку, её части, форму, цвет, величину конструктивных деталей. В конце каждого месяца дети строят по замыслу, показывая, чему научились на прошлых занятиях.</a:t>
            </a:r>
          </a:p>
          <a:p>
            <a:endParaRPr lang="ru-RU" dirty="0"/>
          </a:p>
        </p:txBody>
      </p:sp>
      <p:pic>
        <p:nvPicPr>
          <p:cNvPr id="5" name="Рисунок 4" descr="http://ds320nsk.edusite.ru/images/podsolnushki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6296" y="188640"/>
            <a:ext cx="1907705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</TotalTime>
  <Words>349</Words>
  <Application>Microsoft Office PowerPoint</Application>
  <PresentationFormat>Экран (4:3)</PresentationFormat>
  <Paragraphs>94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Муниципальное автономное  дошкольное образовательное учреждение детский сад №3 «Светлячок»</vt:lpstr>
      <vt:lpstr>Слайд 2</vt:lpstr>
      <vt:lpstr>Актуальность </vt:lpstr>
      <vt:lpstr>Слайд 4</vt:lpstr>
      <vt:lpstr>   </vt:lpstr>
      <vt:lpstr>Основные принципы  ЛЕГО - конструирования</vt:lpstr>
      <vt:lpstr>Ожидаемый результат</vt:lpstr>
      <vt:lpstr> Перспективный план  взаимодействия с родителями </vt:lpstr>
      <vt:lpstr>Перспективный план  совместной образовательной деятельности 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ЛЕГО - ТЕХНОЛОГИЯ</dc:title>
  <dc:creator>Пользователь</dc:creator>
  <cp:lastModifiedBy>Пользователь</cp:lastModifiedBy>
  <cp:revision>39</cp:revision>
  <dcterms:created xsi:type="dcterms:W3CDTF">2017-10-30T15:15:24Z</dcterms:created>
  <dcterms:modified xsi:type="dcterms:W3CDTF">2018-01-22T16:47:42Z</dcterms:modified>
</cp:coreProperties>
</file>