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E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3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1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4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94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2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9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0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2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F4A40-E600-43B4-A0ED-DCEBE0D85206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317B5-2008-426C-8520-842D2D96B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andex.ru/images/search?pos=6&amp;img_url=https://eepliant.eu/images/Documents/IMAGES/Products/LED.jpg&amp;text=%D0%BA%D0%B0%D1%80%D1%82%D0%B8%D0%BD%D0%BA%D0%B8+%D0%B4%D0%BB%D1%8F+%D0%BF%D1%80%D0%B5%D0%B7%D0%B5%D0%BD%D1%82%D0%B0%D1%86%D0%B8%D0%B9+%D0%BF%D0%BE+%D1%8D%D0%BD%D0%B5%D1%80%D0%B3%D0%BE%D1%81%D0%B1%D0%B5%D1%80%D0%B5%D0%B6%D0%B5%D0%BD%D0%B8%D1%8E+%D0%BD%D0%B0+%D0%BF%D1%80%D0%BE%D0%B7%D1%80%D0%B0%D1%87%D0%BD%D0%BE%D0%BC+%D1%84%D0%BE%D0%BD%D0%B5&amp;rpt=simage&amp;lr=20604&amp;source=wi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6125"/>
            <a:ext cx="9144000" cy="493985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3 «Светлячок»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3297" y="924910"/>
            <a:ext cx="7136524" cy="137685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– польза для каждого»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8187559" y="5875283"/>
            <a:ext cx="3899337" cy="882868"/>
          </a:xfrm>
          <a:prstGeom prst="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воспитатель ВК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Жанна Валерьевна Бранчевская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2021г.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ru-RU" alt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2" descr="...(SPARE) объявлено Днем энергосбережения. 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59" y="1986455"/>
            <a:ext cx="8008882" cy="380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2429" y="195944"/>
            <a:ext cx="5894614" cy="10450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воды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80852">
            <a:off x="-268520" y="237579"/>
            <a:ext cx="3947492" cy="16780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озере, она и в лужице,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снежинкою над нами кружится,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и в чайнике у нас кипит,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и в реченьке бежит. 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244" y="3167396"/>
            <a:ext cx="3265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«Прозрачная не прозрачная», «Вкус воды», «Горячая, холодная, теплая».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8997038" y="278583"/>
            <a:ext cx="3039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 «Умываемся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вам, где мы были?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речке по воду ходили,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Принесли в ведре водицы,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детишкам всем умыться,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Вымыть уши, глазки наши,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сварить на завтрак каши.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26905"/>
          <a:stretch/>
        </p:blipFill>
        <p:spPr>
          <a:xfrm>
            <a:off x="161199" y="4114800"/>
            <a:ext cx="2654277" cy="254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37619"/>
          <a:stretch/>
        </p:blipFill>
        <p:spPr>
          <a:xfrm>
            <a:off x="3197370" y="4114800"/>
            <a:ext cx="2654277" cy="254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16429" r="10106" b="11190"/>
          <a:stretch/>
        </p:blipFill>
        <p:spPr>
          <a:xfrm>
            <a:off x="6233542" y="1286458"/>
            <a:ext cx="2651536" cy="2541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4286" b="10476"/>
          <a:stretch/>
        </p:blipFill>
        <p:spPr>
          <a:xfrm>
            <a:off x="3467305" y="1286458"/>
            <a:ext cx="2654277" cy="254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25238" r="12327" b="9524"/>
          <a:stretch/>
        </p:blipFill>
        <p:spPr>
          <a:xfrm>
            <a:off x="9385492" y="4111792"/>
            <a:ext cx="2651536" cy="254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33095" r="4709" b="22857"/>
          <a:stretch/>
        </p:blipFill>
        <p:spPr>
          <a:xfrm>
            <a:off x="6233542" y="4105776"/>
            <a:ext cx="2670277" cy="254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574">
            <a:off x="9724868" y="2541116"/>
            <a:ext cx="1901487" cy="1594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289">
            <a:off x="248712" y="1899528"/>
            <a:ext cx="2123512" cy="1231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57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1366" y="122073"/>
            <a:ext cx="5896303" cy="1696217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конкурс </a:t>
            </a: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b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– за бережливость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4922" b="5555"/>
          <a:stretch/>
        </p:blipFill>
        <p:spPr>
          <a:xfrm rot="787011">
            <a:off x="8142418" y="4596577"/>
            <a:ext cx="3063798" cy="193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3651" b="3333"/>
          <a:stretch/>
        </p:blipFill>
        <p:spPr>
          <a:xfrm rot="20833256">
            <a:off x="270563" y="2568915"/>
            <a:ext cx="3120907" cy="198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r="1508" b="4285"/>
          <a:stretch/>
        </p:blipFill>
        <p:spPr>
          <a:xfrm rot="20799319">
            <a:off x="1120557" y="4500716"/>
            <a:ext cx="3134196" cy="202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r="794"/>
          <a:stretch/>
        </p:blipFill>
        <p:spPr>
          <a:xfrm rot="20874881">
            <a:off x="184716" y="429227"/>
            <a:ext cx="3145448" cy="199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3095" r="1131" b="3333"/>
          <a:stretch/>
        </p:blipFill>
        <p:spPr>
          <a:xfrm rot="798168">
            <a:off x="8496974" y="2496358"/>
            <a:ext cx="3037113" cy="184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43" y="4725547"/>
            <a:ext cx="3212766" cy="1963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/>
          <a:stretch/>
        </p:blipFill>
        <p:spPr>
          <a:xfrm rot="757231">
            <a:off x="8660524" y="345696"/>
            <a:ext cx="3047944" cy="198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7619" r="6846" b="4285"/>
          <a:stretch/>
        </p:blipFill>
        <p:spPr>
          <a:xfrm>
            <a:off x="4035808" y="1574529"/>
            <a:ext cx="4108368" cy="2492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16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7837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762" y="1166843"/>
            <a:ext cx="602078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ДЕТИ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первоначальные представления: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 энергии, способах ее получения и роли в жизни человека;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 основных принципах энергосбережения;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 способах получения и сохранения тепла.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простейшие способы экономии электрической и тепловой энергии в учреждении дошкольного образования и дома; правила безопасного обращения с бытовыми электроприборами.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применять простейшие способы экономии электрической и тепловой энергии дома и в учреждении дошкольного образования;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выполнять элементарные правила безопасного обращения с бытовыми электроприборами.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3339">
            <a:off x="6912782" y="1072526"/>
            <a:ext cx="4831377" cy="472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72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1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1912"/>
            <a:ext cx="10515600" cy="483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1.Все обо всем. Мир вокруг нас. – М., 2000 г.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2.Дворецкая Ж.Г. ,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Ситникова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И.А. Путешествие малышей по стране «Бережливость.- Витебск, 2010 г.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3.Дыбина О.В., Рахманова Н.П., Щетинина В.В. Неизведанное рядом. – М., 2010 г.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4.Игры.  http://energoeffekt.gov.by/2011-08-31-12-14-15/all-games.html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5.Савич Н.,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Шатько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 Из опыта работы по формированию культуры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 ресурсосбережения у детей дошкольного возраста. http://vscolu.ru/articles/nashe-bogatstvo-v-vashix-rukax.html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6.Сапун И.Н. Культура энергосбережения в образовательном процессе учреждения дошкольного образования.- М АПО, 2012 г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7.Степанова С. Программа по энергосбережению с детском саду «Мы живем экономно». http://vscolu.ru/articles/my-zhivyom-ekonomno.html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8.Филипчик И. Учись быть бережливым. http://vscolu.ru/articles/uchis-berezhlivym-byt.ht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9.«Энергия и среда обитания»: сборник работ учителей и школьников («Дети Балтики», Санкт-Петербург), 2012 г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044" y="106878"/>
            <a:ext cx="9037122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3849" y="2897578"/>
            <a:ext cx="831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Формирование первоначальных  сведений о рациональном использовании  природных ресурсов, элементарных правилах безопасности и энергосбережения. 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дошкольников представления об электричестве, где оно «живёт», как попадает в дома и используется человеком;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стремление к поисково-познавательной деятельности, мыслительную активность и творческие способности;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навыки экологически устойчивого и безопасного стиля жизни; бережное отношение к природе, электроэнергии и теплу;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навыки;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вовлекать дошкольников в полезную деятельность по энергосбережению.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137" y="914400"/>
            <a:ext cx="66501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творческий, игровой.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(одна неделя).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энергия: свет, вода, электричество.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воспитатель, дети средней группы, родители.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803">
            <a:off x="696735" y="3419114"/>
            <a:ext cx="2488612" cy="2914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4508">
            <a:off x="9408594" y="311035"/>
            <a:ext cx="2333314" cy="2488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11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388" y="308758"/>
            <a:ext cx="5320144" cy="64483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Проблема разумного использования энергии является одной из главных проблем человечества. Энергосбережение – это не только экономия денег, но и забота о Планете. Каждый из нас является частью Планеты, поэтому любое наше действие или бездействие способно повлиять на развитие событий. 	Энергосбережение – это очень важно, так как нам жить на этой Планете и нашим потомкам! В ходе реализации проекта мне хотелось напомнить детям самые простые методы экономии электроэнергии, тепла, воды. Рассказать, как можно сэкономить энергоресурсы в детском саду и дома, какую роль играет экономия энергии в сохранении экологии Земли и какие правила необходимо соблюдать каждому, чтобы беречь природные ресурсы.                                       	Только целенаправленная работа по воспитанию у дошкольников культуры энергосбережения принесёт свои плоды во взрослой жизни сегодняшних малышей, они не будут расточительными, пусть станут активными помощниками общественных инициатив, направленных на сохранение и преумножение ресурсов нашей страны.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6416" y="308758"/>
            <a:ext cx="568828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владеют элементарными навыками экономии;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понимают необходимость бережного отношения к природным и энергетическим ресурсам;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 руководством взрослого умеют правильно поступать в реальных жизненных ситуациях.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имеют знания по актуальным вопросам энергосбережения;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обмениваются положительным опытом по организации работы с детьми и родителями по энергосбережению;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сотрудничестве с детьми берегут электроэнергию, воду, тепло на своем рабочем месте, тем самым оказывая помощь детскому саду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пополняют свои знания по энергосбережению и берегут энергоресурсы с пользой для семейного бюджета;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более ответственно относятся к расходу энергоресурсов и воды, стремятся к положительной оценке своих действий со стороны детей.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9506" y="1825625"/>
            <a:ext cx="65442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Первоначальный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научной литературы по теме «Энергосбережение»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«Умеете ли вы экономить энергию?»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139505"/>
              </p:ext>
            </p:extLst>
          </p:nvPr>
        </p:nvGraphicFramePr>
        <p:xfrm>
          <a:off x="1061545" y="830317"/>
          <a:ext cx="10292256" cy="307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790">
                  <a:extLst>
                    <a:ext uri="{9D8B030D-6E8A-4147-A177-3AD203B41FA5}">
                      <a16:colId xmlns:a16="http://schemas.microsoft.com/office/drawing/2014/main" val="2873774083"/>
                    </a:ext>
                  </a:extLst>
                </a:gridCol>
                <a:gridCol w="3064417">
                  <a:extLst>
                    <a:ext uri="{9D8B030D-6E8A-4147-A177-3AD203B41FA5}">
                      <a16:colId xmlns:a16="http://schemas.microsoft.com/office/drawing/2014/main" val="212707527"/>
                    </a:ext>
                  </a:extLst>
                </a:gridCol>
                <a:gridCol w="3756049">
                  <a:extLst>
                    <a:ext uri="{9D8B030D-6E8A-4147-A177-3AD203B41FA5}">
                      <a16:colId xmlns:a16="http://schemas.microsoft.com/office/drawing/2014/main" val="1473321932"/>
                    </a:ext>
                  </a:extLst>
                </a:gridCol>
              </a:tblGrid>
              <a:tr h="6001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74950"/>
                  </a:ext>
                </a:extLst>
              </a:tr>
              <a:tr h="237432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Разработка проекта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Подбор литературы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Подбор методической литературы и иллюстрированного материала по теме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Составление плана основного этапа.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Определение целей и задач проектной деятельности.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Осуществляется через совместную деятельность педагогов, детей и родителей.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Развлечение «В гостях у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Сберегайки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Консультация родителям «Берегите энергию»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Семейная выставка рисунков «Мы – за бережливость»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22735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7" y="4141077"/>
            <a:ext cx="8008882" cy="2349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4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004"/>
            <a:ext cx="10515600" cy="79564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554733"/>
              </p:ext>
            </p:extLst>
          </p:nvPr>
        </p:nvGraphicFramePr>
        <p:xfrm>
          <a:off x="451261" y="783773"/>
          <a:ext cx="11412187" cy="596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641">
                  <a:extLst>
                    <a:ext uri="{9D8B030D-6E8A-4147-A177-3AD203B41FA5}">
                      <a16:colId xmlns:a16="http://schemas.microsoft.com/office/drawing/2014/main" val="1025106333"/>
                    </a:ext>
                  </a:extLst>
                </a:gridCol>
                <a:gridCol w="4953374">
                  <a:extLst>
                    <a:ext uri="{9D8B030D-6E8A-4147-A177-3AD203B41FA5}">
                      <a16:colId xmlns:a16="http://schemas.microsoft.com/office/drawing/2014/main" val="1172410963"/>
                    </a:ext>
                  </a:extLst>
                </a:gridCol>
                <a:gridCol w="4504172">
                  <a:extLst>
                    <a:ext uri="{9D8B030D-6E8A-4147-A177-3AD203B41FA5}">
                      <a16:colId xmlns:a16="http://schemas.microsoft.com/office/drawing/2014/main" val="4253542134"/>
                    </a:ext>
                  </a:extLst>
                </a:gridCol>
              </a:tblGrid>
              <a:tr h="3905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НЕДЕЛИ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185567"/>
                  </a:ext>
                </a:extLst>
              </a:tr>
              <a:tr h="16693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 07.10.21.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тепла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Сказка на новый лад «Теремок».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Цикл опытов на тему тепло.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«Тёплый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холодный»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«Где живёт теплота?»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Наблюдение «Кому нужно тепло?»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Просмотр мультфильма «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Фиксики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-Ночник».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у детей основ бережного отношения к использованию тепла.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792246"/>
                  </a:ext>
                </a:extLst>
              </a:tr>
              <a:tr h="9951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 08.10.21.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электроэнергии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Сказка «Про Машу».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Рисование – раскрашивание «Королева лампочка».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Рассматривание иллюстраций «Электроприборы».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первоначальных сведений о рациональном использовании природных ресурсов, элементарных правилах безопасности и энергосбережения.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060155"/>
                  </a:ext>
                </a:extLst>
              </a:tr>
              <a:tr h="9825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 11.10.21.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электроэнергии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Словесная игра «История лампочки».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Д/И «Где живет лампочка».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Д/И «Закончи предложение».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первоначальных сведений о рациональном использовании природных ресурсов, элементарных правилах безопасности и энергосбережения.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33241"/>
                  </a:ext>
                </a:extLst>
              </a:tr>
              <a:tr h="96199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 12.10.21.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воды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Сказка «Про Машу».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2.Беседа – рассуждение «Вода – источник жизни».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3.Опыты: «Прозрачная не прозрачная», «Вкус воды», «Горячая, холодная, теплая».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у детей бережного отношения к использованию водных ресурсов.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325240"/>
                  </a:ext>
                </a:extLst>
              </a:tr>
              <a:tr h="77045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 13.10.21.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</a:p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Развлечение «В гостях у </a:t>
                      </a:r>
                      <a:r>
                        <a:rPr lang="ru-RU" sz="1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Сберегайки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Семейный конкурс рисунков «Мы – за бережливость»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Создать условия для формирования бережного отношения к энергоресурсам.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479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42" y="147146"/>
            <a:ext cx="11556706" cy="10476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  <a:b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Сказка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новый лад «Теремок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(экономия тепла)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/>
          <a:stretch/>
        </p:blipFill>
        <p:spPr>
          <a:xfrm rot="5400000">
            <a:off x="6301343" y="1402217"/>
            <a:ext cx="2743201" cy="261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354" y="1227548"/>
            <a:ext cx="2743199" cy="2559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875" y="1432519"/>
            <a:ext cx="2743200" cy="2554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9" b="5042"/>
          <a:stretch/>
        </p:blipFill>
        <p:spPr>
          <a:xfrm>
            <a:off x="3918857" y="4225159"/>
            <a:ext cx="4392385" cy="2525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44" y="1194812"/>
            <a:ext cx="2540104" cy="2743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686800" y="4225159"/>
            <a:ext cx="3216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 теплом доме жить,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свой нужно утеплить.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Экономить свет и газ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каждому из нас.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бережливым стать,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ресурсы сохранять,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сегодня, и потом,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теплым каждый дом!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341">
            <a:off x="570901" y="4204949"/>
            <a:ext cx="2780865" cy="2298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23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271"/>
            <a:ext cx="10515600" cy="1338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</a:t>
            </a:r>
            <a:b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опытов на тему </a:t>
            </a: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9" y="1040525"/>
            <a:ext cx="2612570" cy="15134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«Тёплый — холодный»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ознакомление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предметами, по-разному проводящими тепло; научить определять на ощупь, какой предмет самый тёплый.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2636" b="14370"/>
          <a:stretch/>
        </p:blipFill>
        <p:spPr>
          <a:xfrm>
            <a:off x="136917" y="2849429"/>
            <a:ext cx="2942613" cy="236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21905" b="37619"/>
          <a:stretch/>
        </p:blipFill>
        <p:spPr>
          <a:xfrm>
            <a:off x="2937828" y="1565854"/>
            <a:ext cx="3004928" cy="236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23570" b="29763"/>
          <a:stretch/>
        </p:blipFill>
        <p:spPr>
          <a:xfrm>
            <a:off x="2877580" y="4356357"/>
            <a:ext cx="3065175" cy="236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147034" y="1551214"/>
            <a:ext cx="43972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«Где живёт теплота?»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понятия об источниках тепла (солнце, батарея, руки, пламя свечи и др.); демонстрация изменения агрегатного состояния вещества в зависимости от тепла.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4"/>
          <a:stretch/>
        </p:blipFill>
        <p:spPr>
          <a:xfrm>
            <a:off x="6272798" y="2720764"/>
            <a:ext cx="2533182" cy="2996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30952" b="33333"/>
          <a:stretch/>
        </p:blipFill>
        <p:spPr>
          <a:xfrm>
            <a:off x="9136024" y="2786502"/>
            <a:ext cx="2873169" cy="236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t="35476" r="34868" b="27143"/>
          <a:stretch/>
        </p:blipFill>
        <p:spPr>
          <a:xfrm>
            <a:off x="8851587" y="5291966"/>
            <a:ext cx="2220215" cy="1432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5" y="5291967"/>
            <a:ext cx="3319016" cy="14320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755" y="5381498"/>
            <a:ext cx="3316511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903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раскрашивание «Королева лампочка»</a:t>
            </a:r>
            <a:b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(Экономия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электроэнергии)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9175" y="4388647"/>
            <a:ext cx="3429554" cy="16855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- стеклянный пузырёк,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живёт в нём – огонёк!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Днём он спит, а как проснётся,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Ярким пламенем зажжётся.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130957"/>
            <a:ext cx="3483429" cy="292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04" y="1121049"/>
            <a:ext cx="3490922" cy="292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11703" r="1080"/>
          <a:stretch/>
        </p:blipFill>
        <p:spPr>
          <a:xfrm>
            <a:off x="130628" y="3565696"/>
            <a:ext cx="4437845" cy="316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5267" y="3058240"/>
            <a:ext cx="3161675" cy="443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7733">
            <a:off x="412048" y="537636"/>
            <a:ext cx="1686110" cy="24540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38636">
            <a:off x="9258114" y="837746"/>
            <a:ext cx="2724009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30"/>
            <a:ext cx="10515600" cy="7718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 «Электроприборы</a:t>
            </a: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31" y="3836275"/>
            <a:ext cx="2767194" cy="28903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бежит по проводам,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 несёт в квартиру нам.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работали приборы: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Мониторы,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Кофемолка, пылесос,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энергию принес.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Ток-помощник в доме первый –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наш преданный и верный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571980">
            <a:off x="8501513" y="1244297"/>
            <a:ext cx="3543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будут экономить все,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прибыль будет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7" b="13116"/>
          <a:stretch/>
        </p:blipFill>
        <p:spPr>
          <a:xfrm rot="5400000">
            <a:off x="209669" y="892570"/>
            <a:ext cx="2704117" cy="276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r="16667"/>
          <a:stretch/>
        </p:blipFill>
        <p:spPr>
          <a:xfrm rot="5400000">
            <a:off x="3093708" y="3976580"/>
            <a:ext cx="2709321" cy="279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r="23810" b="9576"/>
          <a:stretch/>
        </p:blipFill>
        <p:spPr>
          <a:xfrm rot="5400000">
            <a:off x="6379381" y="2524258"/>
            <a:ext cx="2704120" cy="281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r="21428"/>
          <a:stretch/>
        </p:blipFill>
        <p:spPr>
          <a:xfrm rot="5400000">
            <a:off x="9319235" y="2736562"/>
            <a:ext cx="2685254" cy="287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6773" r="28334" b="29259"/>
          <a:stretch/>
        </p:blipFill>
        <p:spPr>
          <a:xfrm rot="5400000">
            <a:off x="3096310" y="1269859"/>
            <a:ext cx="2704119" cy="2790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11" y="5584134"/>
            <a:ext cx="1338943" cy="1211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71" y="1313180"/>
            <a:ext cx="1512601" cy="10117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14" y="5584134"/>
            <a:ext cx="1344386" cy="11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989</Words>
  <Application>Microsoft Office PowerPoint</Application>
  <PresentationFormat>Широкоэкранный</PresentationFormat>
  <Paragraphs>155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детский сад № 3 «Светлячок»</vt:lpstr>
      <vt:lpstr>О проекте</vt:lpstr>
      <vt:lpstr>Презентация PowerPoint</vt:lpstr>
      <vt:lpstr>ЭТАПЫ РЕАЛИЗАЦИИ ПРОЕКТА </vt:lpstr>
      <vt:lpstr>ОСНОВНОЙ ЭТАП</vt:lpstr>
      <vt:lpstr>ХУДОЖЕСТВЕННО-ЭСТЕТИЧЕСКОЕ РАЗВИТИЕ Театрализованная деятельность  Сказка на новый лад «Теремок» (экономия тепла) </vt:lpstr>
      <vt:lpstr>ПОЗНАВАТЕЛЬНОЕ РАЗВИТИЕ Познавательно-исследовательская деятельность Цикл опытов на тему тепло </vt:lpstr>
      <vt:lpstr>ХУДОЖЕСТВЕННО-ЭСТЕТИЧЕСКОЕ РАЗВИТИЕ Рисование – раскрашивание «Королева лампочка» (Экономия электроэнергии) </vt:lpstr>
      <vt:lpstr> ПОЗНАВАТЕЛЬНОЕ РАЗВИТИЕ Рассматривание иллюстраций «Электроприборы» </vt:lpstr>
      <vt:lpstr>ПОЗНАВАТЕЛЬНОЕ РАЗВИТИЕ Экономия воды</vt:lpstr>
      <vt:lpstr>Семейный конкурс рисунков  «Мы – за бережливость» </vt:lpstr>
      <vt:lpstr>ИТОГ ПРОЕКТА</vt:lpstr>
      <vt:lpstr>Список использованной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 3 «Светлячок»</dc:title>
  <dc:creator>Владимир Бранчевский</dc:creator>
  <cp:lastModifiedBy>Владимир Бранчевский</cp:lastModifiedBy>
  <cp:revision>35</cp:revision>
  <dcterms:created xsi:type="dcterms:W3CDTF">2021-10-04T06:28:29Z</dcterms:created>
  <dcterms:modified xsi:type="dcterms:W3CDTF">2021-10-16T15:30:31Z</dcterms:modified>
</cp:coreProperties>
</file>