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68" r:id="rId2"/>
    <p:sldId id="258" r:id="rId3"/>
    <p:sldId id="277" r:id="rId4"/>
    <p:sldId id="261" r:id="rId5"/>
    <p:sldId id="269" r:id="rId6"/>
    <p:sldId id="267" r:id="rId7"/>
    <p:sldId id="282" r:id="rId8"/>
    <p:sldId id="266" r:id="rId9"/>
    <p:sldId id="259" r:id="rId10"/>
    <p:sldId id="265" r:id="rId11"/>
    <p:sldId id="264" r:id="rId12"/>
    <p:sldId id="263" r:id="rId13"/>
    <p:sldId id="262" r:id="rId14"/>
    <p:sldId id="271" r:id="rId15"/>
    <p:sldId id="270" r:id="rId16"/>
    <p:sldId id="276" r:id="rId17"/>
    <p:sldId id="275" r:id="rId18"/>
    <p:sldId id="274" r:id="rId19"/>
    <p:sldId id="280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F9B"/>
    <a:srgbClr val="FFE0A3"/>
    <a:srgbClr val="FF3399"/>
    <a:srgbClr val="CC3399"/>
    <a:srgbClr val="70AC2E"/>
    <a:srgbClr val="C19FFF"/>
    <a:srgbClr val="CAB4EA"/>
    <a:srgbClr val="D3B5E9"/>
    <a:srgbClr val="D68B1C"/>
    <a:srgbClr val="D0005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135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38.pn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8229600" cy="100013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+mn-lt"/>
              </a:rPr>
              <a:t>«В космической ракете с названием «Восток» он первым на планете подняться к звездам смог»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42852"/>
            <a:ext cx="8283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dirty="0" smtClean="0"/>
              <a:t>детский сад №3 «Светлячок»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Педагогический проект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Documents and Settings\Admin\Рабочий стол\картинки длч слай космос\01d0eedecd5e4f599de7ef720bde7cd9.png"/>
          <p:cNvPicPr>
            <a:picLocks noChangeAspect="1" noChangeArrowheads="1"/>
          </p:cNvPicPr>
          <p:nvPr/>
        </p:nvPicPr>
        <p:blipFill>
          <a:blip r:embed="rId2" cstate="print"/>
          <a:srcRect l="27344" t="12500" r="25781" b="10416"/>
          <a:stretch>
            <a:fillRect/>
          </a:stretch>
        </p:blipFill>
        <p:spPr bwMode="auto">
          <a:xfrm>
            <a:off x="413177" y="3143248"/>
            <a:ext cx="4015948" cy="371475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картинки длч слай космос\253786617001212.png"/>
          <p:cNvPicPr>
            <a:picLocks noChangeAspect="1" noChangeArrowheads="1"/>
          </p:cNvPicPr>
          <p:nvPr/>
        </p:nvPicPr>
        <p:blipFill>
          <a:blip r:embed="rId3" cstate="print"/>
          <a:srcRect l="21828" t="15259" r="25157" b="19888"/>
          <a:stretch>
            <a:fillRect/>
          </a:stretch>
        </p:blipFill>
        <p:spPr bwMode="auto">
          <a:xfrm>
            <a:off x="-71470" y="3143248"/>
            <a:ext cx="2000264" cy="2000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57752" y="3857628"/>
            <a:ext cx="3180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Воспитатель: Мезенцева И.А. </a:t>
            </a:r>
          </a:p>
          <a:p>
            <a:r>
              <a:rPr lang="ru-RU" dirty="0" smtClean="0"/>
              <a:t>1 кв.категория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234045" y="6000768"/>
            <a:ext cx="1357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г.Кировград</a:t>
            </a:r>
          </a:p>
          <a:p>
            <a:pPr algn="ctr"/>
            <a:r>
              <a:rPr lang="ru-RU" dirty="0" smtClean="0"/>
              <a:t>2019г.</a:t>
            </a:r>
            <a:endParaRPr lang="ru-RU" dirty="0"/>
          </a:p>
        </p:txBody>
      </p:sp>
      <p:pic>
        <p:nvPicPr>
          <p:cNvPr id="1028" name="Picture 4" descr="C:\Documents and Settings\Admin\Рабочий стол\картинки длч слай космос\2679212170072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40407">
            <a:off x="5534540" y="3936187"/>
            <a:ext cx="3173711" cy="317371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928926" y="3286124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старшая группа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фото космос\20190418_190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643314"/>
            <a:ext cx="3966216" cy="2974662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фото космос\20190420_163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714488"/>
            <a:ext cx="4347219" cy="3260414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15716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+mn-lt"/>
              </a:rPr>
              <a:t>Просмотр альбомов:</a:t>
            </a:r>
            <a:br>
              <a:rPr lang="ru-RU" dirty="0" smtClean="0">
                <a:solidFill>
                  <a:srgbClr val="7030A0"/>
                </a:solidFill>
                <a:latin typeface="+mn-lt"/>
              </a:rPr>
            </a:br>
            <a:r>
              <a:rPr lang="ru-RU" sz="2700" dirty="0" smtClean="0">
                <a:solidFill>
                  <a:srgbClr val="7030A0"/>
                </a:solidFill>
                <a:latin typeface="+mn-lt"/>
              </a:rPr>
              <a:t>«Кто бывал в космосе?», «Космонавты - герои», «Планеты солнечной системы», «Одежда космонавта», «Космические исследователи», «Космос, звезды, вселенная».</a:t>
            </a:r>
            <a:endParaRPr lang="en-US" sz="27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7752" y="2143116"/>
            <a:ext cx="4071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7030A0"/>
                </a:solidFill>
              </a:rPr>
              <a:t>В центре солнечной системы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Раскаленный чудо-шар.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Это солнце, знаем все мы,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От него исходит жар.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5000636"/>
            <a:ext cx="45005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7030A0"/>
                </a:solidFill>
              </a:rPr>
              <a:t>А вокруг него, вращаясь,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Девять движутся планет.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Им дорогу освещает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Солнца огненного свет.</a:t>
            </a: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4101" name="Picture 5" descr="C:\Documents and Settings\Admin\Рабочий стол\картинки длч слай космос\1024px-Emojione_1F680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964599">
            <a:off x="3123502" y="4838023"/>
            <a:ext cx="1975492" cy="1975492"/>
          </a:xfrm>
          <a:prstGeom prst="rect">
            <a:avLst/>
          </a:prstGeom>
          <a:noFill/>
        </p:spPr>
      </p:pic>
      <p:pic>
        <p:nvPicPr>
          <p:cNvPr id="11" name="Picture 4" descr="C:\Documents and Settings\Admin\Рабочий стол\картинки длч слай космос\2679212170072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376611">
            <a:off x="7480391" y="1206310"/>
            <a:ext cx="1385969" cy="1385969"/>
          </a:xfrm>
          <a:prstGeom prst="rect">
            <a:avLst/>
          </a:prstGeom>
          <a:noFill/>
        </p:spPr>
      </p:pic>
      <p:pic>
        <p:nvPicPr>
          <p:cNvPr id="4102" name="Picture 6" descr="C:\Documents and Settings\Admin\Рабочий стол\картинки длч слай космос\png-planets-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714752"/>
            <a:ext cx="928694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+mn-lt"/>
              </a:rPr>
              <a:t>Дидактическая игра </a:t>
            </a:r>
            <a:br>
              <a:rPr lang="ru-RU" dirty="0" smtClean="0">
                <a:solidFill>
                  <a:srgbClr val="7030A0"/>
                </a:solidFill>
                <a:latin typeface="+mn-lt"/>
              </a:rPr>
            </a:br>
            <a:r>
              <a:rPr lang="ru-RU" dirty="0" smtClean="0">
                <a:solidFill>
                  <a:srgbClr val="7030A0"/>
                </a:solidFill>
                <a:latin typeface="+mn-lt"/>
              </a:rPr>
              <a:t>«Уроки звездочёта»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1643050"/>
            <a:ext cx="4214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7030A0"/>
                </a:solidFill>
              </a:rPr>
              <a:t>Глянешь в небо из окошка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Тёмной звёздной ночкой: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Мать-медведица большая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Топает с сыночком...</a:t>
            </a:r>
          </a:p>
        </p:txBody>
      </p:sp>
      <p:pic>
        <p:nvPicPr>
          <p:cNvPr id="5121" name="Picture 1" descr="C:\Documents and Settings\Admin\Рабочий стол\фото космос\20190416_145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429000"/>
            <a:ext cx="4251968" cy="3188976"/>
          </a:xfrm>
          <a:prstGeom prst="rect">
            <a:avLst/>
          </a:prstGeom>
          <a:noFill/>
        </p:spPr>
      </p:pic>
      <p:pic>
        <p:nvPicPr>
          <p:cNvPr id="5122" name="Picture 2" descr="C:\Documents and Settings\Admin\Рабочий стол\фото космос\20190416_150136.jpg"/>
          <p:cNvPicPr>
            <a:picLocks noChangeAspect="1" noChangeArrowheads="1"/>
          </p:cNvPicPr>
          <p:nvPr/>
        </p:nvPicPr>
        <p:blipFill>
          <a:blip r:embed="rId3" cstate="print"/>
          <a:srcRect b="5024"/>
          <a:stretch>
            <a:fillRect/>
          </a:stretch>
        </p:blipFill>
        <p:spPr bwMode="auto">
          <a:xfrm>
            <a:off x="214282" y="1357297"/>
            <a:ext cx="4357718" cy="351431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4929198"/>
            <a:ext cx="4286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7030A0"/>
                </a:solidFill>
              </a:rPr>
              <a:t>Умка — резвый медвежонок,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Шалостям не чуждый.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Но на небе свой порядок: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Нарушать не нужно!</a:t>
            </a: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5124" name="Picture 4" descr="C:\Documents and Settings\Admin\Рабочий стол\картинки длч слай космос\www.forumflatcast.com_png_y_ld_z_resimler_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14290"/>
            <a:ext cx="1928806" cy="1356593"/>
          </a:xfrm>
          <a:prstGeom prst="rect">
            <a:avLst/>
          </a:prstGeom>
          <a:noFill/>
        </p:spPr>
      </p:pic>
      <p:pic>
        <p:nvPicPr>
          <p:cNvPr id="5125" name="Picture 5" descr="C:\Documents and Settings\Admin\Рабочий стол\картинки длч слай космос\Stern_von_Bethlehem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290"/>
            <a:ext cx="2082285" cy="1003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100010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+mn-lt"/>
              </a:rPr>
              <a:t>Физическое  развитие</a:t>
            </a:r>
            <a:br>
              <a:rPr lang="ru-RU" sz="3600" dirty="0" smtClean="0">
                <a:solidFill>
                  <a:srgbClr val="7030A0"/>
                </a:solidFill>
                <a:latin typeface="+mn-lt"/>
              </a:rPr>
            </a:br>
            <a:r>
              <a:rPr lang="ru-RU" sz="3600" dirty="0" smtClean="0">
                <a:solidFill>
                  <a:srgbClr val="7030A0"/>
                </a:solidFill>
                <a:latin typeface="+mn-lt"/>
              </a:rPr>
              <a:t>игровая деятельность</a:t>
            </a:r>
            <a:endParaRPr lang="en-US" sz="36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6145" name="Picture 1" descr="C:\Documents and Settings\Admin\Рабочий стол\фото космос\20190415_181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3357562"/>
            <a:ext cx="4347219" cy="3260414"/>
          </a:xfrm>
          <a:prstGeom prst="rect">
            <a:avLst/>
          </a:prstGeom>
          <a:noFill/>
        </p:spPr>
      </p:pic>
      <p:pic>
        <p:nvPicPr>
          <p:cNvPr id="6146" name="Picture 2" descr="C:\Documents and Settings\Admin\Рабочий стол\фото космос\20190415_181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736"/>
            <a:ext cx="4286280" cy="32147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14546" y="1000108"/>
            <a:ext cx="64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Подвижная игра: </a:t>
            </a:r>
            <a:r>
              <a:rPr lang="ru-RU" sz="2400" dirty="0" smtClean="0">
                <a:solidFill>
                  <a:srgbClr val="7030A0"/>
                </a:solidFill>
              </a:rPr>
              <a:t>«Ждут нас быстрые ракеты»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7" name="Picture 7" descr="C:\Documents and Settings\Admin\Рабочий стол\картинки длч слай космос\planet-art-png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209" y="1285860"/>
            <a:ext cx="3123481" cy="2286016"/>
          </a:xfrm>
          <a:prstGeom prst="rect">
            <a:avLst/>
          </a:prstGeom>
          <a:noFill/>
        </p:spPr>
      </p:pic>
      <p:pic>
        <p:nvPicPr>
          <p:cNvPr id="3" name="Picture 3" descr="C:\Documents and Settings\Admin\Рабочий стол\картинки длч слай космос\2585389990172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59787">
            <a:off x="-274326" y="206036"/>
            <a:ext cx="2986426" cy="2986426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фото космос\20190415_173047.jpg"/>
          <p:cNvPicPr>
            <a:picLocks noChangeAspect="1" noChangeArrowheads="1"/>
          </p:cNvPicPr>
          <p:nvPr/>
        </p:nvPicPr>
        <p:blipFill>
          <a:blip r:embed="rId6" cstate="print"/>
          <a:srcRect l="6893" t="18382" b="14981"/>
          <a:stretch>
            <a:fillRect/>
          </a:stretch>
        </p:blipFill>
        <p:spPr bwMode="auto">
          <a:xfrm>
            <a:off x="5244309" y="4714884"/>
            <a:ext cx="3665831" cy="1967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85723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+mn-lt"/>
              </a:rPr>
              <a:t>Художественно – эстетическое развитие</a:t>
            </a:r>
            <a:br>
              <a:rPr lang="ru-RU" sz="3200" dirty="0" smtClean="0">
                <a:solidFill>
                  <a:srgbClr val="7030A0"/>
                </a:solidFill>
                <a:latin typeface="+mn-lt"/>
              </a:rPr>
            </a:br>
            <a:r>
              <a:rPr lang="ru-RU" sz="3200" dirty="0" smtClean="0">
                <a:solidFill>
                  <a:srgbClr val="7030A0"/>
                </a:solidFill>
                <a:latin typeface="+mn-lt"/>
              </a:rPr>
              <a:t>продуктивная деятельность</a:t>
            </a:r>
            <a:endParaRPr lang="en-US" sz="32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285860"/>
            <a:ext cx="29289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Гулять сегодня некогда,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Мы заняты другим: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Бумажные ракеты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Мы дружно мастерим.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Мы ярко их раскрасили,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Пускай теперь летят!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В отважных космонавтов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Играет детский сад.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785795"/>
            <a:ext cx="81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</a:rPr>
              <a:t>Аппликация с элементами рисования: «Космическая синева, вселенская свобода!»</a:t>
            </a: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7171" name="Picture 3" descr="C:\Documents and Settings\Admin\Рабочий стол\фото космос\20190410_100050.jpg"/>
          <p:cNvPicPr>
            <a:picLocks noChangeAspect="1" noChangeArrowheads="1"/>
          </p:cNvPicPr>
          <p:nvPr/>
        </p:nvPicPr>
        <p:blipFill>
          <a:blip r:embed="rId2" cstate="print"/>
          <a:srcRect l="5607" t="6373" r="4779" b="4013"/>
          <a:stretch>
            <a:fillRect/>
          </a:stretch>
        </p:blipFill>
        <p:spPr bwMode="auto">
          <a:xfrm rot="5400000">
            <a:off x="6768719" y="4232678"/>
            <a:ext cx="2428892" cy="182166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72330" y="6286520"/>
            <a:ext cx="178595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Артем</a:t>
            </a:r>
            <a:endParaRPr lang="ru-RU" dirty="0"/>
          </a:p>
        </p:txBody>
      </p:sp>
      <p:pic>
        <p:nvPicPr>
          <p:cNvPr id="12" name="Picture 1" descr="C:\Documents and Settings\Admin\Рабочий стол\фото космос\20190410_102554.jpg"/>
          <p:cNvPicPr>
            <a:picLocks noChangeAspect="1" noChangeArrowheads="1"/>
          </p:cNvPicPr>
          <p:nvPr/>
        </p:nvPicPr>
        <p:blipFill>
          <a:blip r:embed="rId3" cstate="print"/>
          <a:srcRect l="3447" r="1769"/>
          <a:stretch>
            <a:fillRect/>
          </a:stretch>
        </p:blipFill>
        <p:spPr bwMode="auto">
          <a:xfrm>
            <a:off x="214281" y="1857364"/>
            <a:ext cx="5937238" cy="4697942"/>
          </a:xfrm>
          <a:prstGeom prst="rect">
            <a:avLst/>
          </a:prstGeom>
          <a:noFill/>
        </p:spPr>
      </p:pic>
      <p:pic>
        <p:nvPicPr>
          <p:cNvPr id="7170" name="Picture 2" descr="C:\Documents and Settings\Admin\Рабочий стол\фото космос\20190410_095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51164" y="4164216"/>
            <a:ext cx="2452702" cy="183952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57752" y="6286520"/>
            <a:ext cx="185738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Елизавета</a:t>
            </a:r>
            <a:endParaRPr lang="ru-RU" dirty="0"/>
          </a:p>
        </p:txBody>
      </p:sp>
      <p:pic>
        <p:nvPicPr>
          <p:cNvPr id="7172" name="Picture 4" descr="C:\Documents and Settings\Admin\Рабочий стол\картинки длч слай космос\saturn-clipart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350" y="1357297"/>
            <a:ext cx="2252072" cy="1184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6786578" cy="5000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+mn-lt"/>
              </a:rPr>
              <a:t>Конструктивная деятельность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2918"/>
            <a:ext cx="6858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Конструирование из ТИКО конструктора 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«Космонавтом стать хочу, 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я на ракете полечу!»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26626" name="Picture 2" descr="C:\Documents and Settings\Admin\Рабочий стол\фото космос\20190415_184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3286124"/>
            <a:ext cx="2331720" cy="3108960"/>
          </a:xfrm>
          <a:prstGeom prst="rect">
            <a:avLst/>
          </a:prstGeom>
          <a:noFill/>
        </p:spPr>
      </p:pic>
      <p:pic>
        <p:nvPicPr>
          <p:cNvPr id="26627" name="Picture 3" descr="C:\Documents and Settings\Admin\Рабочий стол\фото космос\20190415_184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14290"/>
            <a:ext cx="2000264" cy="2667017"/>
          </a:xfrm>
          <a:prstGeom prst="rect">
            <a:avLst/>
          </a:prstGeom>
          <a:noFill/>
        </p:spPr>
      </p:pic>
      <p:pic>
        <p:nvPicPr>
          <p:cNvPr id="26628" name="Picture 4" descr="C:\Documents and Settings\Admin\Рабочий стол\фото космос\20190415_162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2143116"/>
            <a:ext cx="5992121" cy="449409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929454" y="2714620"/>
            <a:ext cx="200026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Елизавета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57950" y="6357958"/>
            <a:ext cx="221457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Искандар</a:t>
            </a:r>
            <a:endParaRPr lang="ru-RU" dirty="0"/>
          </a:p>
        </p:txBody>
      </p:sp>
      <p:pic>
        <p:nvPicPr>
          <p:cNvPr id="26629" name="Picture 5" descr="C:\Documents and Settings\Admin\Рабочий стол\картинки длч слай космос\rocket-png-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318394">
            <a:off x="5369547" y="1483616"/>
            <a:ext cx="1770055" cy="1254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+mn-lt"/>
              </a:rPr>
              <a:t>Выставка детских работ: </a:t>
            </a:r>
            <a:br>
              <a:rPr lang="ru-RU" sz="4000" dirty="0" smtClean="0">
                <a:solidFill>
                  <a:srgbClr val="7030A0"/>
                </a:solidFill>
                <a:latin typeface="+mn-lt"/>
              </a:rPr>
            </a:br>
            <a:r>
              <a:rPr lang="ru-RU" sz="3200" dirty="0" smtClean="0">
                <a:solidFill>
                  <a:srgbClr val="7030A0"/>
                </a:solidFill>
                <a:latin typeface="+mn-lt"/>
              </a:rPr>
              <a:t>«Огромный космодром на Марсе, висит в космическом пространстве…»</a:t>
            </a:r>
            <a:endParaRPr lang="en-US" sz="32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7650" name="Picture 2" descr="C:\Documents and Settings\Admin\Рабочий стол\фото космос\20190415_181000.jpg"/>
          <p:cNvPicPr>
            <a:picLocks noChangeAspect="1" noChangeArrowheads="1"/>
          </p:cNvPicPr>
          <p:nvPr/>
        </p:nvPicPr>
        <p:blipFill>
          <a:blip r:embed="rId2" cstate="print"/>
          <a:srcRect t="5359"/>
          <a:stretch>
            <a:fillRect/>
          </a:stretch>
        </p:blipFill>
        <p:spPr bwMode="auto">
          <a:xfrm>
            <a:off x="1785918" y="1571612"/>
            <a:ext cx="7109488" cy="5046364"/>
          </a:xfrm>
          <a:prstGeom prst="rect">
            <a:avLst/>
          </a:prstGeom>
          <a:noFill/>
        </p:spPr>
      </p:pic>
      <p:pic>
        <p:nvPicPr>
          <p:cNvPr id="27651" name="Picture 3" descr="C:\Documents and Settings\Admin\Рабочий стол\картинки длч слай космос\f6b084709dbd1967d728a58614e095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867456">
            <a:off x="-402749" y="3648702"/>
            <a:ext cx="2740783" cy="2624300"/>
          </a:xfrm>
          <a:prstGeom prst="rect">
            <a:avLst/>
          </a:prstGeom>
          <a:noFill/>
        </p:spPr>
      </p:pic>
      <p:pic>
        <p:nvPicPr>
          <p:cNvPr id="27652" name="Picture 4" descr="C:\Documents and Settings\Admin\Рабочий стол\картинки длч слай космос\01d0eedecd5e4f599de7ef720bde7cd9.png"/>
          <p:cNvPicPr>
            <a:picLocks noChangeAspect="1" noChangeArrowheads="1"/>
          </p:cNvPicPr>
          <p:nvPr/>
        </p:nvPicPr>
        <p:blipFill>
          <a:blip r:embed="rId4" cstate="print"/>
          <a:srcRect l="30078" t="16667" r="29297" b="14583"/>
          <a:stretch>
            <a:fillRect/>
          </a:stretch>
        </p:blipFill>
        <p:spPr bwMode="auto">
          <a:xfrm>
            <a:off x="142844" y="1228852"/>
            <a:ext cx="1785950" cy="1700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2860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+mn-lt"/>
              </a:rPr>
              <a:t>Рисование мелками 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«В космосе так здорово, звёзды и планеты</a:t>
            </a:r>
            <a:br>
              <a:rPr lang="ru-RU" sz="3100" dirty="0" smtClean="0">
                <a:solidFill>
                  <a:srgbClr val="7030A0"/>
                </a:solidFill>
                <a:latin typeface="+mn-lt"/>
              </a:rPr>
            </a:b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В чёрной невесомости медленно плывут…»</a:t>
            </a:r>
            <a:r>
              <a:rPr lang="ru-RU" sz="3100" dirty="0" smtClean="0">
                <a:latin typeface="+mn-lt"/>
              </a:rPr>
              <a:t/>
            </a:r>
            <a:br>
              <a:rPr lang="ru-RU" sz="3100" dirty="0" smtClean="0">
                <a:latin typeface="+mn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7030A0"/>
                </a:solidFill>
              </a:rPr>
              <a:t>»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9698" name="Picture 2" descr="C:\Documents and Settings\Admin\Рабочий стол\фото космос\20190416_155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3143248"/>
            <a:ext cx="3009359" cy="3551987"/>
          </a:xfrm>
          <a:prstGeom prst="rect">
            <a:avLst/>
          </a:prstGeom>
          <a:noFill/>
        </p:spPr>
      </p:pic>
      <p:pic>
        <p:nvPicPr>
          <p:cNvPr id="29699" name="Picture 3" descr="C:\Documents and Settings\Admin\Рабочий стол\фото космос\20190416_155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428736"/>
            <a:ext cx="2285984" cy="1622288"/>
          </a:xfrm>
          <a:prstGeom prst="rect">
            <a:avLst/>
          </a:prstGeom>
          <a:noFill/>
        </p:spPr>
      </p:pic>
      <p:pic>
        <p:nvPicPr>
          <p:cNvPr id="29700" name="Picture 4" descr="C:\Documents and Settings\Admin\Рабочий стол\фото космос\20190416_155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71744"/>
            <a:ext cx="5394976" cy="4046232"/>
          </a:xfrm>
          <a:prstGeom prst="rect">
            <a:avLst/>
          </a:prstGeom>
          <a:noFill/>
        </p:spPr>
      </p:pic>
      <p:pic>
        <p:nvPicPr>
          <p:cNvPr id="29701" name="Picture 5" descr="C:\Documents and Settings\Admin\Рабочий стол\картинки длч слай космос\Stern_von_Bethlehem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1428736"/>
            <a:ext cx="4593199" cy="2214578"/>
          </a:xfrm>
          <a:prstGeom prst="rect">
            <a:avLst/>
          </a:prstGeom>
          <a:noFill/>
        </p:spPr>
      </p:pic>
      <p:pic>
        <p:nvPicPr>
          <p:cNvPr id="8" name="Picture 4" descr="C:\Documents and Settings\Admin\Рабочий стол\картинки длч слай космос\saturn-clipart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398968">
            <a:off x="138989" y="1336497"/>
            <a:ext cx="2669501" cy="1403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+mn-lt"/>
              </a:rPr>
              <a:t>Социально – коммуникативное развитие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sz="2700" dirty="0" smtClean="0">
                <a:solidFill>
                  <a:srgbClr val="7030A0"/>
                </a:solidFill>
                <a:latin typeface="+mn-lt"/>
              </a:rPr>
              <a:t>Приглашение детей младшей группы на выставку«Космическое путешествие»</a:t>
            </a:r>
            <a:endParaRPr lang="en-US" sz="27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0722" name="Picture 2" descr="C:\Documents and Settings\Admin\Рабочий стол\фото космос\20190416_154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357562"/>
            <a:ext cx="4214842" cy="3161132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фото космос\20190416_155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49" y="1357298"/>
            <a:ext cx="4476782" cy="33575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357686" y="4643446"/>
            <a:ext cx="4786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Неожиданный гость – космонавт,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 который прилетел на ракете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6500834"/>
            <a:ext cx="5214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Рассказ Зарины: «Пища для космонавтов»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9" name="Picture 2" descr="C:\Documents and Settings\Admin\Рабочий стол\фото космос\IMG-20190416-WA0006.jpg"/>
          <p:cNvPicPr>
            <a:picLocks noChangeAspect="1" noChangeArrowheads="1"/>
          </p:cNvPicPr>
          <p:nvPr/>
        </p:nvPicPr>
        <p:blipFill>
          <a:blip r:embed="rId4" cstate="print"/>
          <a:srcRect t="26744" r="5668" b="5426"/>
          <a:stretch>
            <a:fillRect/>
          </a:stretch>
        </p:blipFill>
        <p:spPr bwMode="auto">
          <a:xfrm>
            <a:off x="817016" y="1428736"/>
            <a:ext cx="3444116" cy="1857388"/>
          </a:xfrm>
          <a:prstGeom prst="rect">
            <a:avLst/>
          </a:prstGeom>
          <a:noFill/>
        </p:spPr>
      </p:pic>
      <p:pic>
        <p:nvPicPr>
          <p:cNvPr id="30723" name="Picture 3" descr="C:\Documents and Settings\Admin\Рабочий стол\картинки длч слай космос\tumblr_static_2dq882ust15wkcw8cowwsg4c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71480"/>
            <a:ext cx="1285852" cy="1300512"/>
          </a:xfrm>
          <a:prstGeom prst="rect">
            <a:avLst/>
          </a:prstGeom>
          <a:noFill/>
        </p:spPr>
      </p:pic>
      <p:pic>
        <p:nvPicPr>
          <p:cNvPr id="10" name="Picture 4" descr="C:\Documents and Settings\Admin\Рабочий стол\картинки длч слай космос\rocket_blastoff_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5214950"/>
            <a:ext cx="2000864" cy="1500174"/>
          </a:xfrm>
          <a:prstGeom prst="rect">
            <a:avLst/>
          </a:prstGeom>
          <a:noFill/>
        </p:spPr>
      </p:pic>
      <p:pic>
        <p:nvPicPr>
          <p:cNvPr id="11" name="Picture 3" descr="C:\Documents and Settings\Admin\Рабочий стол\картинки длч слай космос\tumblr_static_2dq882ust15wkcw8cowwsg4c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4924311"/>
            <a:ext cx="1714480" cy="1734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844" y="273050"/>
            <a:ext cx="5500726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+mn-lt"/>
              </a:rPr>
              <a:t>Взаимодействие с семьями</a:t>
            </a:r>
            <a:r>
              <a:rPr lang="ru-RU" sz="3600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+mn-lt"/>
              </a:rPr>
            </a:br>
            <a:r>
              <a:rPr lang="ru-RU" sz="3600" dirty="0" smtClean="0">
                <a:solidFill>
                  <a:srgbClr val="7030A0"/>
                </a:solidFill>
                <a:latin typeface="+mn-lt"/>
              </a:rPr>
              <a:t>мастер класс: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solidFill>
                  <a:srgbClr val="7030A0"/>
                </a:solidFill>
                <a:latin typeface="+mn-lt"/>
              </a:rPr>
              <a:t>«Летит в космической дали стальной корабль вокруг земли»</a:t>
            </a:r>
            <a:endParaRPr lang="en-US" sz="27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074" name="Picture 2" descr="C:\Documents and Settings\Admin\Рабочий стол\фото космос\20190420_162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785926"/>
            <a:ext cx="6442733" cy="4832050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фото космос\20190420_163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214290"/>
            <a:ext cx="3108960" cy="2331720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картинки длч слай космос\rocket_blastoff_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425320">
            <a:off x="6358762" y="3320507"/>
            <a:ext cx="3087457" cy="2314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5114932" cy="1643074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7030A0"/>
                </a:solidFill>
                <a:latin typeface="+mn-lt"/>
              </a:rPr>
              <a:t>Итог проекта</a:t>
            </a:r>
            <a:br>
              <a:rPr lang="ru-RU" sz="4400" dirty="0" smtClean="0">
                <a:solidFill>
                  <a:srgbClr val="7030A0"/>
                </a:solidFill>
                <a:latin typeface="+mn-lt"/>
              </a:rPr>
            </a:br>
            <a:r>
              <a:rPr lang="ru-RU" sz="3600" dirty="0" smtClean="0">
                <a:solidFill>
                  <a:srgbClr val="7030A0"/>
                </a:solidFill>
                <a:latin typeface="+mn-lt"/>
              </a:rPr>
              <a:t>сюжетно – ролевая игра:</a:t>
            </a:r>
            <a:r>
              <a:rPr lang="ru-RU" sz="4400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ru-RU" sz="4400" dirty="0" smtClean="0">
                <a:solidFill>
                  <a:srgbClr val="7030A0"/>
                </a:solidFill>
                <a:latin typeface="+mn-lt"/>
              </a:rPr>
            </a:b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«В детстве многие мечтают в звездный космос полететь!»</a:t>
            </a:r>
            <a:endParaRPr lang="en-US" sz="31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098" name="Picture 2" descr="C:\Documents and Settings\Admin\Рабочий стол\фото космос\20171221_163914.jpg"/>
          <p:cNvPicPr>
            <a:picLocks noChangeAspect="1" noChangeArrowheads="1"/>
          </p:cNvPicPr>
          <p:nvPr/>
        </p:nvPicPr>
        <p:blipFill>
          <a:blip r:embed="rId2" cstate="print"/>
          <a:srcRect l="6893" t="4596" r="6939" b="8088"/>
          <a:stretch>
            <a:fillRect/>
          </a:stretch>
        </p:blipFill>
        <p:spPr bwMode="auto">
          <a:xfrm>
            <a:off x="214282" y="2285992"/>
            <a:ext cx="5357850" cy="4071966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фото космос\20171221_164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286123"/>
            <a:ext cx="3190878" cy="2997225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Рабочий стол\фото космос\20171221_170207.jpg"/>
          <p:cNvPicPr>
            <a:picLocks noChangeAspect="1" noChangeArrowheads="1"/>
          </p:cNvPicPr>
          <p:nvPr/>
        </p:nvPicPr>
        <p:blipFill>
          <a:blip r:embed="rId4" cstate="print"/>
          <a:srcRect r="3492"/>
          <a:stretch>
            <a:fillRect/>
          </a:stretch>
        </p:blipFill>
        <p:spPr bwMode="auto">
          <a:xfrm>
            <a:off x="5715008" y="142852"/>
            <a:ext cx="3214710" cy="24982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5009" y="2643182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Проектирование полета ракеты «Восток»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6357958"/>
            <a:ext cx="5643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Запуск на старт ракеты «Восток» с космонавтом на борту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8" y="6215082"/>
            <a:ext cx="328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Выход астронавта в открытый космос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4101" name="Picture 5" descr="C:\Documents and Settings\Admin\Рабочий стол\картинки длч слай космос\png-planets-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3071810"/>
            <a:ext cx="928694" cy="928694"/>
          </a:xfrm>
          <a:prstGeom prst="rect">
            <a:avLst/>
          </a:prstGeom>
          <a:noFill/>
        </p:spPr>
      </p:pic>
      <p:pic>
        <p:nvPicPr>
          <p:cNvPr id="4102" name="Picture 6" descr="C:\Documents and Settings\Admin\Рабочий стол\картинки длч слай космос\planet-art-png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708337">
            <a:off x="4783534" y="5095466"/>
            <a:ext cx="1571636" cy="1150250"/>
          </a:xfrm>
          <a:prstGeom prst="rect">
            <a:avLst/>
          </a:prstGeom>
          <a:noFill/>
        </p:spPr>
      </p:pic>
      <p:pic>
        <p:nvPicPr>
          <p:cNvPr id="4103" name="Picture 7" descr="C:\Documents and Settings\Admin\Рабочий стол\картинки длч слай космос\kissclipart-cohete-animado-clipart-rocket-drawing-clip-art-81af6c17596716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788095">
            <a:off x="2254905" y="4953653"/>
            <a:ext cx="1073746" cy="967564"/>
          </a:xfrm>
          <a:prstGeom prst="rect">
            <a:avLst/>
          </a:prstGeom>
          <a:noFill/>
        </p:spPr>
      </p:pic>
      <p:pic>
        <p:nvPicPr>
          <p:cNvPr id="12" name="Picture 7" descr="C:\Documents and Settings\Admin\Рабочий стол\картинки длч слай космос\kissclipart-cohete-animado-clipart-rocket-drawing-clip-art-81af6c17596716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788095">
            <a:off x="3183599" y="5239406"/>
            <a:ext cx="1073746" cy="967564"/>
          </a:xfrm>
          <a:prstGeom prst="rect">
            <a:avLst/>
          </a:prstGeom>
          <a:noFill/>
        </p:spPr>
      </p:pic>
      <p:pic>
        <p:nvPicPr>
          <p:cNvPr id="13" name="Picture 7" descr="C:\Documents and Settings\Admin\Рабочий стол\картинки длч слай космос\kissclipart-cohete-animado-clipart-rocket-drawing-clip-art-81af6c17596716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788095">
            <a:off x="3969417" y="4596464"/>
            <a:ext cx="1073746" cy="967564"/>
          </a:xfrm>
          <a:prstGeom prst="rect">
            <a:avLst/>
          </a:prstGeom>
          <a:noFill/>
        </p:spPr>
      </p:pic>
      <p:pic>
        <p:nvPicPr>
          <p:cNvPr id="4104" name="Picture 8" descr="C:\Documents and Settings\Admin\Рабочий стол\картинки длч слай космос\01d0eedecd5e4f599de7ef720bde7cd9.png"/>
          <p:cNvPicPr>
            <a:picLocks noChangeAspect="1" noChangeArrowheads="1"/>
          </p:cNvPicPr>
          <p:nvPr/>
        </p:nvPicPr>
        <p:blipFill>
          <a:blip r:embed="rId8" cstate="print"/>
          <a:srcRect l="27344" t="13889" r="25781" b="9722"/>
          <a:stretch>
            <a:fillRect/>
          </a:stretch>
        </p:blipFill>
        <p:spPr bwMode="auto">
          <a:xfrm>
            <a:off x="0" y="2000240"/>
            <a:ext cx="1285884" cy="11787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85720" y="142852"/>
            <a:ext cx="871543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 smtClean="0">
                <a:solidFill>
                  <a:srgbClr val="7030A0"/>
                </a:solidFill>
              </a:rPr>
              <a:t>Цель проекта:</a:t>
            </a:r>
            <a:r>
              <a:rPr lang="ru-RU" sz="2000" dirty="0" smtClean="0">
                <a:solidFill>
                  <a:srgbClr val="7030A0"/>
                </a:solidFill>
              </a:rPr>
              <a:t> расширение знаний детей о космосе. </a:t>
            </a:r>
          </a:p>
          <a:p>
            <a:pPr indent="457200" algn="just"/>
            <a:r>
              <a:rPr lang="ru-RU" sz="2000" b="1" dirty="0" smtClean="0">
                <a:solidFill>
                  <a:srgbClr val="7030A0"/>
                </a:solidFill>
              </a:rPr>
              <a:t>Задачи проекта: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endParaRPr lang="ru-RU" sz="2000" dirty="0" smtClean="0">
              <a:solidFill>
                <a:srgbClr val="7030A0"/>
              </a:solidFill>
            </a:endParaRPr>
          </a:p>
          <a:p>
            <a:pPr indent="4572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Воспитывать </a:t>
            </a:r>
            <a:r>
              <a:rPr lang="ru-RU" dirty="0" smtClean="0">
                <a:solidFill>
                  <a:srgbClr val="7030A0"/>
                </a:solidFill>
              </a:rPr>
              <a:t>дружеские взаимоотношения между детьми; умение самостоятельно находить общие интересные </a:t>
            </a:r>
            <a:r>
              <a:rPr lang="ru-RU" dirty="0" smtClean="0">
                <a:solidFill>
                  <a:srgbClr val="7030A0"/>
                </a:solidFill>
              </a:rPr>
              <a:t>занятия</a:t>
            </a:r>
            <a:r>
              <a:rPr lang="ru-RU" dirty="0" smtClean="0">
                <a:solidFill>
                  <a:srgbClr val="7030A0"/>
                </a:solidFill>
              </a:rPr>
              <a:t>;</a:t>
            </a:r>
            <a:endParaRPr lang="ru-RU" dirty="0" smtClean="0">
              <a:solidFill>
                <a:srgbClr val="7030A0"/>
              </a:solidFill>
            </a:endParaRPr>
          </a:p>
          <a:p>
            <a:pPr indent="4572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Формировать </a:t>
            </a:r>
            <a:r>
              <a:rPr lang="ru-RU" dirty="0" smtClean="0">
                <a:solidFill>
                  <a:srgbClr val="7030A0"/>
                </a:solidFill>
              </a:rPr>
              <a:t>активную жизненную позицию через участие в совместной проектной </a:t>
            </a:r>
            <a:r>
              <a:rPr lang="ru-RU" dirty="0" smtClean="0">
                <a:solidFill>
                  <a:srgbClr val="7030A0"/>
                </a:solidFill>
              </a:rPr>
              <a:t>деятельности;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Формировать </a:t>
            </a:r>
            <a:r>
              <a:rPr lang="ru-RU" dirty="0" smtClean="0">
                <a:solidFill>
                  <a:srgbClr val="7030A0"/>
                </a:solidFill>
              </a:rPr>
              <a:t>гражданскую принадлежность, воспитывать любовь к Родине, гордость за ее достижения в космической </a:t>
            </a:r>
            <a:r>
              <a:rPr lang="ru-RU" dirty="0" smtClean="0">
                <a:solidFill>
                  <a:srgbClr val="7030A0"/>
                </a:solidFill>
              </a:rPr>
              <a:t>отрасли;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Прививать </a:t>
            </a:r>
            <a:r>
              <a:rPr lang="ru-RU" dirty="0" smtClean="0">
                <a:solidFill>
                  <a:srgbClr val="7030A0"/>
                </a:solidFill>
              </a:rPr>
              <a:t>любовь к родному краю, планете, героям освоения </a:t>
            </a:r>
            <a:r>
              <a:rPr lang="ru-RU" dirty="0" smtClean="0">
                <a:solidFill>
                  <a:srgbClr val="7030A0"/>
                </a:solidFill>
              </a:rPr>
              <a:t>космоса;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Формировать </a:t>
            </a:r>
            <a:r>
              <a:rPr lang="ru-RU" dirty="0" smtClean="0">
                <a:solidFill>
                  <a:srgbClr val="7030A0"/>
                </a:solidFill>
              </a:rPr>
              <a:t>патриотические чувства, расширять представление детей о  дне </a:t>
            </a:r>
            <a:r>
              <a:rPr lang="ru-RU" dirty="0" smtClean="0">
                <a:solidFill>
                  <a:srgbClr val="7030A0"/>
                </a:solidFill>
              </a:rPr>
              <a:t>Космонавтики;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Формировать </a:t>
            </a:r>
            <a:r>
              <a:rPr lang="ru-RU" dirty="0" smtClean="0">
                <a:solidFill>
                  <a:srgbClr val="7030A0"/>
                </a:solidFill>
              </a:rPr>
              <a:t>элементарные представления о строении солнечной системы, ее </a:t>
            </a:r>
            <a:r>
              <a:rPr lang="ru-RU" dirty="0" smtClean="0">
                <a:solidFill>
                  <a:srgbClr val="7030A0"/>
                </a:solidFill>
              </a:rPr>
              <a:t>планетах;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Совершенствовать </a:t>
            </a:r>
            <a:r>
              <a:rPr lang="ru-RU" dirty="0" smtClean="0">
                <a:solidFill>
                  <a:srgbClr val="7030A0"/>
                </a:solidFill>
              </a:rPr>
              <a:t>умение ориентироваться в окружающем пространстве, понимать смысл пространственных отношений. Развивать познавательно – исследовательский </a:t>
            </a:r>
            <a:r>
              <a:rPr lang="ru-RU" dirty="0" smtClean="0">
                <a:solidFill>
                  <a:srgbClr val="7030A0"/>
                </a:solidFill>
              </a:rPr>
              <a:t>интерес</a:t>
            </a:r>
            <a:r>
              <a:rPr lang="ru-RU" dirty="0" smtClean="0">
                <a:solidFill>
                  <a:srgbClr val="7030A0"/>
                </a:solidFill>
              </a:rPr>
              <a:t>;</a:t>
            </a:r>
            <a:endParaRPr lang="ru-RU" dirty="0" smtClean="0">
              <a:solidFill>
                <a:srgbClr val="7030A0"/>
              </a:solidFill>
            </a:endParaRPr>
          </a:p>
          <a:p>
            <a:pPr indent="4572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Обогащать </a:t>
            </a:r>
            <a:r>
              <a:rPr lang="ru-RU" dirty="0" smtClean="0">
                <a:solidFill>
                  <a:srgbClr val="7030A0"/>
                </a:solidFill>
              </a:rPr>
              <a:t>представления детей о профессиях в космической </a:t>
            </a:r>
            <a:r>
              <a:rPr lang="ru-RU" dirty="0" smtClean="0">
                <a:solidFill>
                  <a:srgbClr val="7030A0"/>
                </a:solidFill>
              </a:rPr>
              <a:t>сфере;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Продолжать </a:t>
            </a:r>
            <a:r>
              <a:rPr lang="ru-RU" dirty="0" smtClean="0">
                <a:solidFill>
                  <a:srgbClr val="7030A0"/>
                </a:solidFill>
              </a:rPr>
              <a:t>развивать интерес к художественной литературе о </a:t>
            </a:r>
            <a:r>
              <a:rPr lang="ru-RU" dirty="0" smtClean="0">
                <a:solidFill>
                  <a:srgbClr val="7030A0"/>
                </a:solidFill>
              </a:rPr>
              <a:t>космосе;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Развивать </a:t>
            </a:r>
            <a:r>
              <a:rPr lang="ru-RU" dirty="0" smtClean="0">
                <a:solidFill>
                  <a:srgbClr val="7030A0"/>
                </a:solidFill>
              </a:rPr>
              <a:t>интерес с конструктивно – модельной деятельности, учить строить космические корабли, ракеты, воспитывать умение работать коллективно, объединять свои поделки в соответствии с общим </a:t>
            </a:r>
            <a:r>
              <a:rPr lang="ru-RU" dirty="0" smtClean="0">
                <a:solidFill>
                  <a:srgbClr val="7030A0"/>
                </a:solidFill>
              </a:rPr>
              <a:t>замыслом</a:t>
            </a:r>
            <a:r>
              <a:rPr lang="ru-RU" dirty="0" smtClean="0">
                <a:solidFill>
                  <a:srgbClr val="7030A0"/>
                </a:solidFill>
              </a:rPr>
              <a:t>;</a:t>
            </a:r>
            <a:endParaRPr lang="ru-RU" dirty="0" smtClean="0">
              <a:solidFill>
                <a:srgbClr val="7030A0"/>
              </a:solidFill>
            </a:endParaRPr>
          </a:p>
          <a:p>
            <a:pPr indent="457200"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7030A0"/>
                </a:solidFill>
              </a:rPr>
              <a:t>Развивать </a:t>
            </a:r>
            <a:r>
              <a:rPr lang="ru-RU" dirty="0" smtClean="0">
                <a:solidFill>
                  <a:srgbClr val="7030A0"/>
                </a:solidFill>
              </a:rPr>
              <a:t>познавательную и творческую активность, поддерживать и развивать интерес дошкольников к космосу.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42844" y="497289"/>
            <a:ext cx="8858312" cy="503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5220" rIns="91440" bIns="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cs typeface="Times New Roman" pitchFamily="18" charset="0"/>
              </a:rPr>
              <a:t>Возвращение</a:t>
            </a:r>
          </a:p>
          <a:p>
            <a:pPr marL="0" marR="0" lvl="0" indent="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</a:rPr>
              <a:t>Закончился космический полет,</a:t>
            </a:r>
          </a:p>
          <a:p>
            <a:pPr marL="0" marR="0" lvl="0" indent="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</a:rPr>
              <a:t>Корабль спустился в заданном районе,</a:t>
            </a:r>
          </a:p>
          <a:p>
            <a:pPr marL="0" marR="0" lvl="0" indent="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</a:rPr>
              <a:t>И вот уж целиной пилот идет,</a:t>
            </a:r>
          </a:p>
          <a:p>
            <a:pPr marL="0" marR="0" lvl="0" indent="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</a:rPr>
              <a:t>Чтоб снова землю взять в свои ладони...</a:t>
            </a:r>
          </a:p>
          <a:p>
            <a:pPr marL="0" marR="0" lvl="0" indent="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</a:rPr>
              <a:t>И в космосе он думал лишь о ней,</a:t>
            </a:r>
          </a:p>
          <a:p>
            <a:pPr marL="0" marR="0" lvl="0" indent="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</a:rPr>
              <a:t>Из-за нее летал в такие дали —</a:t>
            </a:r>
          </a:p>
          <a:p>
            <a:pPr marL="0" marR="0" lvl="0" indent="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</a:rPr>
              <a:t>И лишь о ней все двести долгих дней</a:t>
            </a:r>
          </a:p>
          <a:p>
            <a:pPr marL="0" marR="0" lvl="0" indent="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</a:rPr>
              <a:t>Писал в своем космическом журнале!</a:t>
            </a:r>
          </a:p>
          <a:p>
            <a:pPr marL="0" marR="0" lvl="0" indent="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</a:rPr>
              <a:t>Автор: В. Орлов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1027" name="Picture 3" descr="C:\Documents and Settings\Admin\Рабочий стол\картинки длч слай космос\Rid6jpLy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2803" y="4643446"/>
            <a:ext cx="2331197" cy="2214554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картинки длч слай космос\Rid6jpLy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331197" cy="2214554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картинки длч слай космос\Rid6jpLy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700157">
            <a:off x="6920708" y="46055"/>
            <a:ext cx="2132751" cy="2026037"/>
          </a:xfrm>
          <a:prstGeom prst="rect">
            <a:avLst/>
          </a:prstGeom>
          <a:noFill/>
        </p:spPr>
      </p:pic>
      <p:pic>
        <p:nvPicPr>
          <p:cNvPr id="8" name="Picture 3" descr="C:\Documents and Settings\Admin\Рабочий стол\картинки длч слай космос\Rid6jpLy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03495">
            <a:off x="9936" y="4206695"/>
            <a:ext cx="2664139" cy="2530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14290"/>
            <a:ext cx="864399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 smtClean="0">
                <a:solidFill>
                  <a:srgbClr val="7030A0"/>
                </a:solidFill>
              </a:rPr>
              <a:t>Планируемый результат: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indent="4572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030A0"/>
                </a:solidFill>
              </a:rPr>
              <a:t>Дети </a:t>
            </a:r>
            <a:r>
              <a:rPr lang="ru-RU" sz="2000" dirty="0" smtClean="0">
                <a:solidFill>
                  <a:srgbClr val="7030A0"/>
                </a:solidFill>
              </a:rPr>
              <a:t>умеют самостоятельно находить общие интересные занятия, активно участвуют  в совместной проектной </a:t>
            </a:r>
            <a:r>
              <a:rPr lang="ru-RU" sz="2000" dirty="0" smtClean="0">
                <a:solidFill>
                  <a:srgbClr val="7030A0"/>
                </a:solidFill>
              </a:rPr>
              <a:t>деятельности;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030A0"/>
                </a:solidFill>
              </a:rPr>
              <a:t>У </a:t>
            </a:r>
            <a:r>
              <a:rPr lang="ru-RU" sz="2000" dirty="0" smtClean="0">
                <a:solidFill>
                  <a:srgbClr val="7030A0"/>
                </a:solidFill>
              </a:rPr>
              <a:t>детей формируется гражданская принадлежность, возрастает любовь к </a:t>
            </a:r>
            <a:r>
              <a:rPr lang="ru-RU" sz="2000" dirty="0" smtClean="0">
                <a:solidFill>
                  <a:srgbClr val="7030A0"/>
                </a:solidFill>
              </a:rPr>
              <a:t>Родине;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030A0"/>
                </a:solidFill>
              </a:rPr>
              <a:t>Дети </a:t>
            </a:r>
            <a:r>
              <a:rPr lang="ru-RU" sz="2000" dirty="0" smtClean="0">
                <a:solidFill>
                  <a:srgbClr val="7030A0"/>
                </a:solidFill>
              </a:rPr>
              <a:t>испытывают гордость за  достижения России в космической отрасли, знают героев освоения </a:t>
            </a:r>
            <a:r>
              <a:rPr lang="ru-RU" sz="2000" dirty="0" smtClean="0">
                <a:solidFill>
                  <a:srgbClr val="7030A0"/>
                </a:solidFill>
              </a:rPr>
              <a:t>космоса;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030A0"/>
                </a:solidFill>
              </a:rPr>
              <a:t>У </a:t>
            </a:r>
            <a:r>
              <a:rPr lang="ru-RU" sz="2000" dirty="0" smtClean="0">
                <a:solidFill>
                  <a:srgbClr val="7030A0"/>
                </a:solidFill>
              </a:rPr>
              <a:t>детей формируются патриотические чувства, дети знают государственный праздник «День Космонавтики</a:t>
            </a:r>
            <a:r>
              <a:rPr lang="ru-RU" sz="2000" dirty="0" smtClean="0">
                <a:solidFill>
                  <a:srgbClr val="7030A0"/>
                </a:solidFill>
              </a:rPr>
              <a:t>»;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030A0"/>
                </a:solidFill>
              </a:rPr>
              <a:t>У </a:t>
            </a:r>
            <a:r>
              <a:rPr lang="ru-RU" sz="2000" dirty="0" smtClean="0">
                <a:solidFill>
                  <a:srgbClr val="7030A0"/>
                </a:solidFill>
              </a:rPr>
              <a:t>детей сформированы элементарные представления о строении солнечной системы, ее </a:t>
            </a:r>
            <a:r>
              <a:rPr lang="ru-RU" sz="2000" dirty="0" smtClean="0">
                <a:solidFill>
                  <a:srgbClr val="7030A0"/>
                </a:solidFill>
              </a:rPr>
              <a:t>планетах;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030A0"/>
                </a:solidFill>
              </a:rPr>
              <a:t>Дети </a:t>
            </a:r>
            <a:r>
              <a:rPr lang="ru-RU" sz="2000" dirty="0" smtClean="0">
                <a:solidFill>
                  <a:srgbClr val="7030A0"/>
                </a:solidFill>
              </a:rPr>
              <a:t>умеют ориентироваться в окружающем пространстве, понимают смысл пространственных </a:t>
            </a:r>
            <a:r>
              <a:rPr lang="ru-RU" sz="2000" dirty="0" smtClean="0">
                <a:solidFill>
                  <a:srgbClr val="7030A0"/>
                </a:solidFill>
              </a:rPr>
              <a:t>отношений;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030A0"/>
                </a:solidFill>
              </a:rPr>
              <a:t>Дети </a:t>
            </a:r>
            <a:r>
              <a:rPr lang="ru-RU" sz="2000" dirty="0" smtClean="0">
                <a:solidFill>
                  <a:srgbClr val="7030A0"/>
                </a:solidFill>
              </a:rPr>
              <a:t>имеют представление о профессиях в космической сфере, активно интересуются  художественной литературой о </a:t>
            </a:r>
            <a:r>
              <a:rPr lang="ru-RU" sz="2000" dirty="0" smtClean="0">
                <a:solidFill>
                  <a:srgbClr val="7030A0"/>
                </a:solidFill>
              </a:rPr>
              <a:t>космосе;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030A0"/>
                </a:solidFill>
              </a:rPr>
              <a:t>Продолжает </a:t>
            </a:r>
            <a:r>
              <a:rPr lang="ru-RU" sz="2000" dirty="0" smtClean="0">
                <a:solidFill>
                  <a:srgbClr val="7030A0"/>
                </a:solidFill>
              </a:rPr>
              <a:t>развиваться интерес к конструктивно – модельной деятельности, дети умеют строить космические корабли, ракеты, могут работать коллективно и объединять свои поделки в соответствии с общим </a:t>
            </a:r>
            <a:r>
              <a:rPr lang="ru-RU" sz="2000" dirty="0" smtClean="0">
                <a:solidFill>
                  <a:srgbClr val="7030A0"/>
                </a:solidFill>
              </a:rPr>
              <a:t>замыслом; </a:t>
            </a:r>
          </a:p>
          <a:p>
            <a:pPr indent="45720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030A0"/>
                </a:solidFill>
              </a:rPr>
              <a:t>Дети </a:t>
            </a:r>
            <a:r>
              <a:rPr lang="ru-RU" sz="2000" dirty="0" smtClean="0">
                <a:solidFill>
                  <a:srgbClr val="7030A0"/>
                </a:solidFill>
              </a:rPr>
              <a:t>проявляют интерес  к космосу.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+mn-lt"/>
              </a:rPr>
              <a:t>Р</a:t>
            </a:r>
            <a:r>
              <a:rPr lang="ru-RU" dirty="0" smtClean="0">
                <a:solidFill>
                  <a:srgbClr val="7030A0"/>
                </a:solidFill>
                <a:latin typeface="+mn-lt"/>
              </a:rPr>
              <a:t>азвивающая </a:t>
            </a:r>
            <a:r>
              <a:rPr lang="ru-RU" dirty="0" smtClean="0">
                <a:solidFill>
                  <a:srgbClr val="7030A0"/>
                </a:solidFill>
                <a:latin typeface="+mn-lt"/>
              </a:rPr>
              <a:t>предметно – </a:t>
            </a:r>
            <a:r>
              <a:rPr lang="ru-RU" dirty="0" smtClean="0">
                <a:solidFill>
                  <a:srgbClr val="7030A0"/>
                </a:solidFill>
                <a:latin typeface="+mn-lt"/>
              </a:rPr>
              <a:t>пространственная среда к проекту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8193" name="Picture 1" descr="C:\Documents and Settings\Admin\Рабочий стол\фото космос\20190410_081926.jpg"/>
          <p:cNvPicPr>
            <a:picLocks noChangeAspect="1" noChangeArrowheads="1"/>
          </p:cNvPicPr>
          <p:nvPr/>
        </p:nvPicPr>
        <p:blipFill>
          <a:blip r:embed="rId2" cstate="print"/>
          <a:srcRect l="5607"/>
          <a:stretch>
            <a:fillRect/>
          </a:stretch>
        </p:blipFill>
        <p:spPr bwMode="auto">
          <a:xfrm rot="5400000">
            <a:off x="5142467" y="2858533"/>
            <a:ext cx="4182603" cy="3323274"/>
          </a:xfrm>
          <a:prstGeom prst="rect">
            <a:avLst/>
          </a:prstGeom>
          <a:noFill/>
        </p:spPr>
      </p:pic>
      <p:pic>
        <p:nvPicPr>
          <p:cNvPr id="8194" name="Picture 2" descr="C:\Documents and Settings\Admin\Рабочий стол\фото космос\20190410_083455.jpg"/>
          <p:cNvPicPr>
            <a:picLocks noChangeAspect="1" noChangeArrowheads="1"/>
          </p:cNvPicPr>
          <p:nvPr/>
        </p:nvPicPr>
        <p:blipFill>
          <a:blip r:embed="rId3" cstate="print"/>
          <a:srcRect t="6893" r="3492" b="3492"/>
          <a:stretch>
            <a:fillRect/>
          </a:stretch>
        </p:blipFill>
        <p:spPr bwMode="auto">
          <a:xfrm>
            <a:off x="2643174" y="4572008"/>
            <a:ext cx="2857520" cy="1990059"/>
          </a:xfrm>
          <a:prstGeom prst="rect">
            <a:avLst/>
          </a:prstGeom>
          <a:noFill/>
        </p:spPr>
      </p:pic>
      <p:pic>
        <p:nvPicPr>
          <p:cNvPr id="8195" name="Picture 3" descr="C:\Documents and Settings\Admin\Рабочий стол\фото космос\20190410_083415.jpg"/>
          <p:cNvPicPr>
            <a:picLocks noChangeAspect="1" noChangeArrowheads="1"/>
          </p:cNvPicPr>
          <p:nvPr/>
        </p:nvPicPr>
        <p:blipFill>
          <a:blip r:embed="rId4" cstate="print"/>
          <a:srcRect l="7330" b="10907"/>
          <a:stretch>
            <a:fillRect/>
          </a:stretch>
        </p:blipFill>
        <p:spPr bwMode="auto">
          <a:xfrm rot="5400000">
            <a:off x="-130499" y="4130971"/>
            <a:ext cx="2984178" cy="2151740"/>
          </a:xfrm>
          <a:prstGeom prst="rect">
            <a:avLst/>
          </a:prstGeom>
          <a:noFill/>
        </p:spPr>
      </p:pic>
      <p:pic>
        <p:nvPicPr>
          <p:cNvPr id="8197" name="Picture 5" descr="C:\Documents and Settings\Admin\Рабочий стол\фото космос\20190410_083444.jpg"/>
          <p:cNvPicPr>
            <a:picLocks noChangeAspect="1" noChangeArrowheads="1"/>
          </p:cNvPicPr>
          <p:nvPr/>
        </p:nvPicPr>
        <p:blipFill>
          <a:blip r:embed="rId5" cstate="print"/>
          <a:srcRect l="1723" t="4596" r="3492"/>
          <a:stretch>
            <a:fillRect/>
          </a:stretch>
        </p:blipFill>
        <p:spPr bwMode="auto">
          <a:xfrm>
            <a:off x="144700" y="1785926"/>
            <a:ext cx="2284160" cy="1724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42976" y="1000108"/>
            <a:ext cx="700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</a:rPr>
              <a:t>Центр «Мы познаем мир»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Documents and Settings\Admin\Рабочий стол\картинки длч слай космос\iпагти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1214422"/>
            <a:ext cx="1496379" cy="112284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картинки длч слай космос\iен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1643050"/>
            <a:ext cx="2114295" cy="2817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Admin\Рабочий стол\фото космос\20190410_083346.jpg"/>
          <p:cNvPicPr>
            <a:picLocks noChangeAspect="1" noChangeArrowheads="1"/>
          </p:cNvPicPr>
          <p:nvPr/>
        </p:nvPicPr>
        <p:blipFill>
          <a:blip r:embed="rId2" cstate="print"/>
          <a:srcRect l="5170" b="6893"/>
          <a:stretch>
            <a:fillRect/>
          </a:stretch>
        </p:blipFill>
        <p:spPr bwMode="auto">
          <a:xfrm rot="5400000">
            <a:off x="6484026" y="4160180"/>
            <a:ext cx="2837232" cy="2089253"/>
          </a:xfrm>
          <a:prstGeom prst="rect">
            <a:avLst/>
          </a:prstGeom>
          <a:noFill/>
        </p:spPr>
      </p:pic>
      <p:pic>
        <p:nvPicPr>
          <p:cNvPr id="25603" name="Picture 3" descr="C:\Documents and Settings\Admin\Рабочий стол\фото космос\20190416_145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00372"/>
            <a:ext cx="4857784" cy="3643338"/>
          </a:xfrm>
          <a:prstGeom prst="rect">
            <a:avLst/>
          </a:prstGeom>
          <a:noFill/>
        </p:spPr>
      </p:pic>
      <p:pic>
        <p:nvPicPr>
          <p:cNvPr id="25604" name="Picture 4" descr="C:\Documents and Settings\Admin\Рабочий стол\фото космос\20190412_103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018" y="357166"/>
            <a:ext cx="4286280" cy="32147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2844" y="142852"/>
            <a:ext cx="4500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Центр «Мы познаем мир»</a:t>
            </a:r>
            <a:endParaRPr lang="ru-RU" sz="2400" dirty="0" smtClean="0">
              <a:solidFill>
                <a:srgbClr val="7030A0"/>
              </a:solidFill>
            </a:endParaRPr>
          </a:p>
          <a:p>
            <a:pPr algn="ctr"/>
            <a:endParaRPr lang="ru-RU" sz="2400" b="1" i="1" dirty="0" smtClean="0">
              <a:solidFill>
                <a:srgbClr val="7030A0"/>
              </a:solidFill>
            </a:endParaRPr>
          </a:p>
        </p:txBody>
      </p:sp>
      <p:pic>
        <p:nvPicPr>
          <p:cNvPr id="2050" name="Picture 2" descr="C:\Documents and Settings\Admin\Рабочий стол\картинки длч слай космос\iрлтрьим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00108"/>
            <a:ext cx="2724479" cy="1814503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картинки длч слай космос\iаери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785794"/>
            <a:ext cx="1433503" cy="2025984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картинки длч слай космос\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4000504"/>
            <a:ext cx="1647811" cy="2323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7030A0"/>
                </a:solidFill>
                <a:latin typeface="+mn-lt"/>
              </a:rPr>
              <a:t>Речевое развитие</a:t>
            </a:r>
            <a:endParaRPr lang="en-US" sz="44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2844" y="583264"/>
            <a:ext cx="88583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Беседы: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«Первый космонавт», «Планеты Солнечной системы», «Животные, которые побывали в космосе», «Одежда космонавта», «Пища для космонавта, какая она?».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Ситуативный разговор: </a:t>
            </a:r>
            <a:r>
              <a:rPr lang="ru-RU" sz="2400" dirty="0" smtClean="0">
                <a:solidFill>
                  <a:srgbClr val="7030A0"/>
                </a:solidFill>
              </a:rPr>
              <a:t>«Космос, звезды, вселенная».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Решение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 проблемной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 ситуации: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dirty="0" smtClean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Где живут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инопланетяне?»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тгадывание загадок по теме проекта.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2052" name="Picture 4" descr="C:\Documents and Settings\Admin\Рабочий стол\картинки длч слай космос\rocket_blastoff_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000086" y="3857062"/>
            <a:ext cx="3430108" cy="2571768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Рабочий стол\картинки длч слай космос\cartoon-astronaut-png-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7849">
            <a:off x="6465786" y="2555961"/>
            <a:ext cx="2667892" cy="2123538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фото космос\20190410_085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928934"/>
            <a:ext cx="5002536" cy="3751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Речевое развитие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785794"/>
            <a:ext cx="871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i="1" dirty="0" smtClean="0">
                <a:solidFill>
                  <a:srgbClr val="7030A0"/>
                </a:solidFill>
              </a:rPr>
              <a:t>Чтение произведений о космосе: </a:t>
            </a:r>
            <a:r>
              <a:rPr lang="ru-RU" sz="2400" dirty="0" smtClean="0">
                <a:solidFill>
                  <a:srgbClr val="7030A0"/>
                </a:solidFill>
              </a:rPr>
              <a:t>Всемирная детская энциклопедия «Космос» </a:t>
            </a:r>
            <a:r>
              <a:rPr lang="ru-RU" sz="2400" dirty="0" err="1" smtClean="0">
                <a:solidFill>
                  <a:srgbClr val="7030A0"/>
                </a:solidFill>
              </a:rPr>
              <a:t>Л.Бурмистрова</a:t>
            </a:r>
            <a:r>
              <a:rPr lang="ru-RU" sz="2400" dirty="0" smtClean="0">
                <a:solidFill>
                  <a:srgbClr val="7030A0"/>
                </a:solidFill>
              </a:rPr>
              <a:t>, Н.Носов «Незнайка на Луне», И.Холи «Я тоже к звездам полечу», </a:t>
            </a:r>
            <a:r>
              <a:rPr lang="ru-RU" sz="2400" dirty="0" err="1" smtClean="0">
                <a:solidFill>
                  <a:srgbClr val="7030A0"/>
                </a:solidFill>
              </a:rPr>
              <a:t>К.А.Порцевский</a:t>
            </a:r>
            <a:r>
              <a:rPr lang="ru-RU" sz="2400" dirty="0" smtClean="0">
                <a:solidFill>
                  <a:srgbClr val="7030A0"/>
                </a:solidFill>
              </a:rPr>
              <a:t> «Моя первая книга о Космосе», </a:t>
            </a:r>
            <a:r>
              <a:rPr lang="ru-RU" sz="2400" dirty="0" err="1" smtClean="0">
                <a:solidFill>
                  <a:srgbClr val="7030A0"/>
                </a:solidFill>
              </a:rPr>
              <a:t>Л.Талимонова</a:t>
            </a:r>
            <a:r>
              <a:rPr lang="ru-RU" sz="2400" dirty="0" smtClean="0">
                <a:solidFill>
                  <a:srgbClr val="7030A0"/>
                </a:solidFill>
              </a:rPr>
              <a:t> «Сказки о созвездиях», Е.П.Левитан «Звёздные сказки». </a:t>
            </a:r>
          </a:p>
        </p:txBody>
      </p:sp>
      <p:pic>
        <p:nvPicPr>
          <p:cNvPr id="1026" name="Picture 2" descr="C:\Documents and Settings\Admin\Рабочий стол\фото космос\20190420_162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786058"/>
            <a:ext cx="5214975" cy="391123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фото космос\20190420_162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7" y="4071942"/>
            <a:ext cx="3459497" cy="2594623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картинки длч слай космос\rocket_blastoff_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428868"/>
            <a:ext cx="2309794" cy="1731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+mn-lt"/>
              </a:rPr>
              <a:t>Познавательное развитие</a:t>
            </a:r>
            <a:br>
              <a:rPr lang="ru-RU" dirty="0" smtClean="0">
                <a:solidFill>
                  <a:srgbClr val="7030A0"/>
                </a:solidFill>
                <a:latin typeface="+mn-lt"/>
              </a:rPr>
            </a:br>
            <a:r>
              <a:rPr lang="ru-RU" sz="3100" dirty="0" smtClean="0">
                <a:solidFill>
                  <a:srgbClr val="7030A0"/>
                </a:solidFill>
                <a:latin typeface="+mn-lt"/>
              </a:rPr>
              <a:t>познавательно – исследовательская деятельность</a:t>
            </a:r>
            <a:endParaRPr lang="en-US" sz="31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882409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Экспериментирование: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b="1" i="1" dirty="0" smtClean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Если очень захотеть, можно в космос полететь!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 descr="C:\Documents and Settings\Admin\Рабочий стол\фото космос\20190416_144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661173"/>
            <a:ext cx="4037654" cy="3028241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фото космос\20190415_184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20" y="1857364"/>
            <a:ext cx="4632970" cy="3474728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фото космос\20190415_1616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530" y="1714488"/>
            <a:ext cx="2476517" cy="1857388"/>
          </a:xfrm>
          <a:prstGeom prst="rect">
            <a:avLst/>
          </a:prstGeom>
          <a:noFill/>
        </p:spPr>
      </p:pic>
      <p:pic>
        <p:nvPicPr>
          <p:cNvPr id="3077" name="Picture 5" descr="C:\Documents and Settings\Admin\Рабочий стол\картинки длч слай космос\rocket-png-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64120">
            <a:off x="210638" y="5317029"/>
            <a:ext cx="3090464" cy="1711378"/>
          </a:xfrm>
          <a:prstGeom prst="rect">
            <a:avLst/>
          </a:prstGeom>
          <a:noFill/>
        </p:spPr>
      </p:pic>
      <p:pic>
        <p:nvPicPr>
          <p:cNvPr id="3078" name="Picture 6" descr="C:\Documents and Settings\Admin\Рабочий стол\картинки длч слай космос\27422834500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2000240"/>
            <a:ext cx="1600193" cy="1624302"/>
          </a:xfrm>
          <a:prstGeom prst="rect">
            <a:avLst/>
          </a:prstGeom>
          <a:noFill/>
        </p:spPr>
      </p:pic>
      <p:pic>
        <p:nvPicPr>
          <p:cNvPr id="3079" name="Picture 7" descr="C:\Documents and Settings\Admin\Рабочий стол\картинки длч слай космос\planet-art-png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5643578"/>
            <a:ext cx="1119027" cy="818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фото космос\20190410_122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14686"/>
            <a:ext cx="4431032" cy="3323274"/>
          </a:xfrm>
          <a:prstGeom prst="rect">
            <a:avLst/>
          </a:prstGeom>
          <a:noFill/>
        </p:spPr>
      </p:pic>
      <p:pic>
        <p:nvPicPr>
          <p:cNvPr id="10241" name="Picture 1" descr="C:\Documents and Settings\Admin\Рабочий стол\фото космос\20190410_122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000108"/>
            <a:ext cx="4658611" cy="349395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596" y="0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Игры с ЛЭПБУКОМ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00562" y="4429131"/>
            <a:ext cx="4429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</a:rPr>
              <a:t>Мчится в небе голубом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Вертолет с одним винтом,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А еще быстрей полет 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совершает самолет,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А еще быстрей- вот эта</a:t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>Межпланетная ракета!</a:t>
            </a: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10244" name="Picture 4" descr="C:\Documents and Settings\Admin\Рабочий стол\картинки длч слай космос\kissclipart-cohete-animado-clipart-rocket-drawing-clip-art-81af6c17596716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6711"/>
            <a:ext cx="2714612" cy="2446167"/>
          </a:xfrm>
          <a:prstGeom prst="rect">
            <a:avLst/>
          </a:prstGeom>
          <a:noFill/>
        </p:spPr>
      </p:pic>
      <p:pic>
        <p:nvPicPr>
          <p:cNvPr id="10245" name="Picture 5" descr="C:\Documents and Settings\Admin\Рабочий стол\картинки длч слай космос\573990d894f7a154b8ddce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28860" y="697459"/>
            <a:ext cx="1857388" cy="2688201"/>
          </a:xfrm>
          <a:prstGeom prst="rect">
            <a:avLst/>
          </a:prstGeom>
          <a:noFill/>
        </p:spPr>
      </p:pic>
      <p:pic>
        <p:nvPicPr>
          <p:cNvPr id="10247" name="Picture 7" descr="C:\Documents and Settings\Admin\Рабочий стол\картинки длч слай космос\png-planets-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14290"/>
            <a:ext cx="1135238" cy="113523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28662" y="428604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«Ждёт меня давно ракета, мы командою взлетим…»</a:t>
            </a:r>
            <a:br>
              <a:rPr lang="ru-RU" sz="2400" dirty="0" smtClean="0">
                <a:solidFill>
                  <a:srgbClr val="7030A0"/>
                </a:solidFill>
              </a:rPr>
            </a:b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895</TotalTime>
  <Words>689</Words>
  <Application>Microsoft Office PowerPoint</Application>
  <PresentationFormat>Экран (4:3)</PresentationFormat>
  <Paragraphs>91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«В космической ракете с названием «Восток» он первым на планете подняться к звездам смог» </vt:lpstr>
      <vt:lpstr>Слайд 2</vt:lpstr>
      <vt:lpstr>Слайд 3</vt:lpstr>
      <vt:lpstr>Развивающая предметно – пространственная среда к проекту</vt:lpstr>
      <vt:lpstr>Слайд 5</vt:lpstr>
      <vt:lpstr>Речевое развитие</vt:lpstr>
      <vt:lpstr>Речевое развитие</vt:lpstr>
      <vt:lpstr>Познавательное развитие познавательно – исследовательская деятельность</vt:lpstr>
      <vt:lpstr>Слайд 9</vt:lpstr>
      <vt:lpstr>Просмотр альбомов: «Кто бывал в космосе?», «Космонавты - герои», «Планеты солнечной системы», «Одежда космонавта», «Космические исследователи», «Космос, звезды, вселенная».</vt:lpstr>
      <vt:lpstr>Дидактическая игра  «Уроки звездочёта»</vt:lpstr>
      <vt:lpstr>Физическое  развитие игровая деятельность</vt:lpstr>
      <vt:lpstr>Художественно – эстетическое развитие продуктивная деятельность</vt:lpstr>
      <vt:lpstr>Конструктивная деятельность</vt:lpstr>
      <vt:lpstr>Выставка детских работ:  «Огромный космодром на Марсе, висит в космическом пространстве…»</vt:lpstr>
      <vt:lpstr>Рисование мелками  «В космосе так здорово, звёзды и планеты В чёрной невесомости медленно плывут…»   »</vt:lpstr>
      <vt:lpstr>Социально – коммуникативное развитие Приглашение детей младшей группы на выставку«Космическое путешествие»</vt:lpstr>
      <vt:lpstr>Взаимодействие с семьями мастер класс: «Летит в космической дали стальной корабль вокруг земли»</vt:lpstr>
      <vt:lpstr>Итог проекта сюжетно – ролевая игра: «В детстве многие мечтают в звездный космос полететь!»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Admin</cp:lastModifiedBy>
  <cp:revision>45</cp:revision>
  <dcterms:created xsi:type="dcterms:W3CDTF">2013-08-21T19:17:07Z</dcterms:created>
  <dcterms:modified xsi:type="dcterms:W3CDTF">2019-04-22T16:46:43Z</dcterms:modified>
</cp:coreProperties>
</file>