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2" r:id="rId4"/>
    <p:sldId id="265" r:id="rId5"/>
    <p:sldId id="260" r:id="rId6"/>
    <p:sldId id="258" r:id="rId7"/>
    <p:sldId id="264" r:id="rId8"/>
    <p:sldId id="263" r:id="rId9"/>
    <p:sldId id="259" r:id="rId10"/>
    <p:sldId id="266" r:id="rId11"/>
    <p:sldId id="267" r:id="rId12"/>
    <p:sldId id="261" r:id="rId13"/>
    <p:sldId id="268" r:id="rId14"/>
    <p:sldId id="269" r:id="rId15"/>
    <p:sldId id="272" r:id="rId16"/>
    <p:sldId id="276" r:id="rId17"/>
    <p:sldId id="270" r:id="rId18"/>
    <p:sldId id="271" r:id="rId19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536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E942DAF-0E98-49FF-BA8E-A14318A1263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19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fld id="{541F0FBF-8243-4375-9EAB-4520254BBAFE}" type="slidenum">
              <a:rPr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841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017240"/>
          </a:xfrm>
        </p:spPr>
        <p:txBody>
          <a:bodyPr/>
          <a:lstStyle/>
          <a:p>
            <a:endParaRPr lang="ru-RU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093347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483394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5" y="700088"/>
            <a:ext cx="2151063" cy="64277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303962" cy="64277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71352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93881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9599729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32263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490052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734567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768158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10212457"/>
      </p:ext>
    </p:extLst>
  </p:cSld>
  <p:clrMapOvr>
    <a:masterClrMapping/>
  </p:clrMapOvr>
  <p:transition spd="slow">
    <p:wip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759020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5900834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lum/>
            <a:alphaModFix/>
          </a:blip>
          <a:srcRect/>
          <a:stretch>
            <a:fillRect/>
          </a:stretch>
        </p:blipFill>
        <p:spPr>
          <a:xfrm>
            <a:off x="-360" y="-36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79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680"/>
            <a:ext cx="84182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buClr>
                <a:srgbClr val="99284C"/>
              </a:buClr>
              <a:buSzPct val="75000"/>
              <a:buFont typeface="StarSymbol" pitchFamily="2"/>
              <a:buNone/>
              <a:defRPr lang="ru-RU" sz="32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defPPr>
            <a:lvl1pPr marL="504000" marR="0" lvl="0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32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1pPr>
            <a:lvl2pPr marL="792000" marR="0" lvl="1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2pPr>
            <a:lvl3pPr marL="1080000" marR="0" lvl="2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3pPr>
            <a:lvl4pPr marL="1368000" marR="0" lvl="3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4pPr>
            <a:lvl5pPr marL="1656000" marR="0" lvl="4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5pPr>
            <a:lvl6pPr marL="1944000" marR="0" lvl="5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6pPr>
            <a:lvl7pPr marL="2232000" marR="0" lvl="6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7pPr>
            <a:lvl8pPr marL="2520000" marR="0" lvl="7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8pPr>
            <a:lvl9pPr marL="2808000" marR="0" lvl="8" indent="-432000" algn="l">
              <a:buClr>
                <a:srgbClr val="99284C"/>
              </a:buClr>
              <a:buSzPct val="75000"/>
              <a:buFont typeface="StarSymbol" pitchFamily="2"/>
              <a:buChar char=""/>
              <a:defRPr lang="ru-RU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rial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hangingPunct="0">
        <a:tabLst/>
        <a:defRPr lang="ru-RU" sz="40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tabLst/>
        <a:defRPr lang="ru-RU" sz="32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19832" y="683493"/>
            <a:ext cx="8418240" cy="576064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99284C"/>
                </a:solidFill>
              </a:rPr>
              <a:t>Муниципальное автономное дошкольное образовательное учреждение детский сад №3 «Светлячок»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99284C"/>
                </a:solidFill>
              </a:rPr>
              <a:t>Интерактивное пособие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99284C"/>
                </a:solidFill>
              </a:rPr>
              <a:t>«Поможем ёжику» для детей старшего дошкольного возраста</a:t>
            </a:r>
          </a:p>
          <a:p>
            <a:pPr marL="0" indent="0" algn="ctr">
              <a:buNone/>
            </a:pPr>
            <a:endParaRPr lang="ru-RU" sz="1200" b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99284C"/>
                </a:solidFill>
              </a:rPr>
              <a:t>по теме «Звуки и буквы Ж-З».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ru-RU" sz="1600" b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ru-RU" sz="2400" b="1" i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99284C"/>
                </a:solidFill>
              </a:rPr>
              <a:t>Автор:</a:t>
            </a:r>
            <a:r>
              <a:rPr lang="ru-RU" sz="800" b="1" i="1" dirty="0" smtClean="0">
                <a:solidFill>
                  <a:srgbClr val="99284C"/>
                </a:solidFill>
              </a:rPr>
              <a:t> </a:t>
            </a:r>
            <a:r>
              <a:rPr lang="ru-RU" sz="2400" b="1" i="1" dirty="0" smtClean="0">
                <a:solidFill>
                  <a:srgbClr val="99284C"/>
                </a:solidFill>
              </a:rPr>
              <a:t>Ольга Михайловна Хузина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99284C"/>
                </a:solidFill>
              </a:rPr>
              <a:t>учитель-логопед, </a:t>
            </a:r>
            <a:r>
              <a:rPr lang="en-US" sz="2400" b="1" i="1" dirty="0" smtClean="0">
                <a:solidFill>
                  <a:srgbClr val="99284C"/>
                </a:solidFill>
              </a:rPr>
              <a:t>I</a:t>
            </a:r>
            <a:r>
              <a:rPr lang="ru-RU" sz="2400" b="1" i="1" dirty="0" smtClean="0">
                <a:solidFill>
                  <a:srgbClr val="99284C"/>
                </a:solidFill>
              </a:rPr>
              <a:t> кв.кат.</a:t>
            </a:r>
            <a:endParaRPr lang="ru-RU" sz="2400" b="1" i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ru-RU" sz="2400" b="1" i="1" dirty="0" smtClean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ru-RU" sz="2400" b="1" i="1" dirty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ru-RU" sz="2400" b="1" i="1" dirty="0">
              <a:solidFill>
                <a:srgbClr val="99284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03313" y="4997755"/>
            <a:ext cx="2260735" cy="20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445552" y="4998354"/>
            <a:ext cx="1990308" cy="209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31040" y="5400000"/>
            <a:ext cx="202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берёза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9000" y="2700000"/>
            <a:ext cx="2511000" cy="257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3 0.04893 L 0.16389 0.04893 C 0.21998 0.04893 0.289 0.11802 0.289 0.17388 L 0.289 0.2990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31040" y="5400000"/>
            <a:ext cx="202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слёзы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80000" y="2700000"/>
            <a:ext cx="2700000" cy="27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4 0.04053 L 0.159 0.04053 C 0.2151 0.04053 0.28412 0.10962 0.28412 0.16548 L 0.28412 0.2906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0000" y="223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лыжи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60000" y="2880000"/>
            <a:ext cx="2448064" cy="251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32 0.07707 L 0.14829 0.07707 C 0.20438 0.07707 0.2734 0.00798 0.2734 -0.04788 L 0.2734 -0.1728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-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68239" y="5319360"/>
            <a:ext cx="234000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магазин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80000" y="2700000"/>
            <a:ext cx="2700000" cy="263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2583 L 0.15191 0.02583 C 0.208 0.02583 0.27702 0.09492 0.27702 0.15078 L 0.27702 0.2759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64440" y="5312520"/>
            <a:ext cx="234000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озеро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6976" y="2572434"/>
            <a:ext cx="2813112" cy="270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25" y="610355"/>
            <a:ext cx="8968001" cy="1262160"/>
          </a:xfrm>
        </p:spPr>
        <p:txBody>
          <a:bodyPr/>
          <a:lstStyle/>
          <a:p>
            <a:pPr>
              <a:buNone/>
            </a:pPr>
            <a:r>
              <a:rPr lang="ru-RU" sz="2000" i="0" dirty="0" smtClean="0">
                <a:latin typeface="Arial Black" panose="020B0A04020102020204" pitchFamily="34" charset="0"/>
              </a:rPr>
              <a:t>Зайчик принёс ёжику подарки, найди их – </a:t>
            </a:r>
            <a:br>
              <a:rPr lang="ru-RU" sz="2000" i="0" dirty="0" smtClean="0">
                <a:latin typeface="Arial Black" panose="020B0A04020102020204" pitchFamily="34" charset="0"/>
              </a:rPr>
            </a:br>
            <a:r>
              <a:rPr lang="ru-RU" sz="2000" i="0" dirty="0" smtClean="0">
                <a:latin typeface="Arial Black" panose="020B0A04020102020204" pitchFamily="34" charset="0"/>
              </a:rPr>
              <a:t>это те предметы, в названии которых есть звук </a:t>
            </a:r>
            <a:r>
              <a:rPr lang="en-US" sz="2000" i="0" dirty="0" smtClean="0">
                <a:latin typeface="Arial Black" panose="020B0A04020102020204" pitchFamily="34" charset="0"/>
              </a:rPr>
              <a:t>[</a:t>
            </a:r>
            <a:r>
              <a:rPr lang="ru-RU" sz="2000" i="0" dirty="0" smtClean="0">
                <a:latin typeface="Arial Black" panose="020B0A04020102020204" pitchFamily="34" charset="0"/>
              </a:rPr>
              <a:t>Ж</a:t>
            </a:r>
            <a:r>
              <a:rPr lang="en-US" sz="2000" i="0" dirty="0" smtClean="0">
                <a:latin typeface="Arial Black" panose="020B0A04020102020204" pitchFamily="34" charset="0"/>
              </a:rPr>
              <a:t>]</a:t>
            </a:r>
            <a:r>
              <a:rPr lang="ru-RU" sz="2000" i="0" dirty="0" smtClean="0">
                <a:latin typeface="Arial Black" panose="020B0A04020102020204" pitchFamily="34" charset="0"/>
              </a:rPr>
              <a:t>.</a:t>
            </a:r>
            <a:r>
              <a:rPr lang="ru-RU" sz="2000" i="0" dirty="0" smtClean="0">
                <a:latin typeface="Arial Black" panose="020B0A04020102020204" pitchFamily="34" charset="0"/>
              </a:rPr>
              <a:t/>
            </a:r>
            <a:br>
              <a:rPr lang="ru-RU" sz="2000" i="0" dirty="0" smtClean="0">
                <a:latin typeface="Arial Black" panose="020B0A04020102020204" pitchFamily="34" charset="0"/>
              </a:rPr>
            </a:br>
            <a:r>
              <a:rPr lang="ru-RU" sz="2000" i="0" dirty="0" smtClean="0">
                <a:latin typeface="Arial Black" panose="020B0A04020102020204" pitchFamily="34" charset="0"/>
              </a:rPr>
              <a:t>Проверь себя: кликай мышкой на предметы,</a:t>
            </a:r>
            <a:br>
              <a:rPr lang="ru-RU" sz="2000" i="0" dirty="0" smtClean="0">
                <a:latin typeface="Arial Black" panose="020B0A04020102020204" pitchFamily="34" charset="0"/>
              </a:rPr>
            </a:br>
            <a:r>
              <a:rPr lang="ru-RU" sz="2000" i="0" dirty="0" smtClean="0">
                <a:latin typeface="Arial Black" panose="020B0A04020102020204" pitchFamily="34" charset="0"/>
              </a:rPr>
              <a:t> останутся только нужные.</a:t>
            </a:r>
            <a:endParaRPr lang="ru-RU" sz="2000" i="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215776" y="1508074"/>
            <a:ext cx="2520280" cy="233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779319" y="4200918"/>
            <a:ext cx="2248650" cy="236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acBook\Desktop\Ж-З, Помоги ежу\Корзи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7" y="1696217"/>
            <a:ext cx="1944216" cy="2196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cBook\Desktop\Ж-З, Помоги ежу\морожено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39" y="1903774"/>
            <a:ext cx="799887" cy="1781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cBook\Desktop\Ж-З, Помоги ежу\земляни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1" y="4401643"/>
            <a:ext cx="2827795" cy="2120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cBook\Desktop\Ж-З, Помоги ежу\роз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4139877"/>
            <a:ext cx="1720215" cy="2738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cBook\Desktop\Ж-З, Помоги ежу\пирожное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32" y="2896926"/>
            <a:ext cx="1965896" cy="1767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cBook\Desktop\Ж-З, Помоги ежу\баклажан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91" y="2857831"/>
            <a:ext cx="1594230" cy="1602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cBook\Desktop\Ж-З, Помоги ежу\ежевик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4531608"/>
            <a:ext cx="2614661" cy="2214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413432" y="6522489"/>
            <a:ext cx="1368152" cy="8903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30916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832" y="467469"/>
            <a:ext cx="8607960" cy="1262160"/>
          </a:xfrm>
        </p:spPr>
        <p:txBody>
          <a:bodyPr/>
          <a:lstStyle/>
          <a:p>
            <a:pPr>
              <a:buNone/>
            </a:pPr>
            <a:r>
              <a:rPr lang="ru-RU" sz="2000" i="0" dirty="0" smtClean="0">
                <a:latin typeface="Arial Black" panose="020B0A04020102020204" pitchFamily="34" charset="0"/>
              </a:rPr>
              <a:t>Раздели слова-подарки на слоги и найди «лишнее» слово,</a:t>
            </a:r>
            <a:br>
              <a:rPr lang="ru-RU" sz="2000" i="0" dirty="0" smtClean="0">
                <a:latin typeface="Arial Black" panose="020B0A04020102020204" pitchFamily="34" charset="0"/>
              </a:rPr>
            </a:br>
            <a:r>
              <a:rPr lang="ru-RU" sz="2000" i="0" dirty="0" smtClean="0">
                <a:latin typeface="Arial Black" panose="020B0A04020102020204" pitchFamily="34" charset="0"/>
              </a:rPr>
              <a:t>чтобы узнать, что понравилось ёжику больше всего.</a:t>
            </a:r>
            <a:endParaRPr lang="ru-RU" sz="2000" dirty="0"/>
          </a:p>
        </p:txBody>
      </p:sp>
      <p:pic>
        <p:nvPicPr>
          <p:cNvPr id="4" name="Picture 6" descr="C:\Users\MacBook\Desktop\Ж-З, Помоги ежу\пирожно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95" y="4190599"/>
            <a:ext cx="1494364" cy="1244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59792" y="1508074"/>
            <a:ext cx="2520280" cy="233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272560" y="4664022"/>
            <a:ext cx="2248650" cy="236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MacBook\Desktop\Ж-З, Помоги ежу\морожено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91" y="1979637"/>
            <a:ext cx="582974" cy="1582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MacBook\Desktop\Ж-З, Помоги ежу\баклажан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524" y="2252994"/>
            <a:ext cx="1288072" cy="1294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MacBook\Desktop\Ж-З, Помоги ежу\ежеви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02" y="4601339"/>
            <a:ext cx="1969069" cy="1667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05923" y="5846838"/>
            <a:ext cx="1901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ПИ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РОЖ</a:t>
            </a:r>
            <a:r>
              <a:rPr lang="ru-RU" sz="2000" dirty="0" smtClean="0">
                <a:latin typeface="Arial Black" panose="020B0A04020102020204" pitchFamily="34" charset="0"/>
              </a:rPr>
              <a:t>НО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Е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84347" y="6494649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Е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ЖЕ</a:t>
            </a:r>
            <a:r>
              <a:rPr lang="ru-RU" sz="2000" dirty="0" smtClean="0">
                <a:latin typeface="Arial Black" panose="020B0A04020102020204" pitchFamily="34" charset="0"/>
              </a:rPr>
              <a:t>ВИ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58635" y="3906438"/>
            <a:ext cx="2116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МО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РО</a:t>
            </a:r>
            <a:r>
              <a:rPr lang="ru-RU" sz="2000" dirty="0" smtClean="0">
                <a:latin typeface="Arial Black" panose="020B0A04020102020204" pitchFamily="34" charset="0"/>
              </a:rPr>
              <a:t>ЖЕ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НО</a:t>
            </a:r>
            <a:r>
              <a:rPr lang="ru-RU" sz="2000" dirty="0" smtClean="0">
                <a:latin typeface="Arial Black" panose="020B0A04020102020204" pitchFamily="34" charset="0"/>
              </a:rPr>
              <a:t>Е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537469" y="3990544"/>
            <a:ext cx="2143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БАК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ЛА</a:t>
            </a:r>
            <a:r>
              <a:rPr lang="ru-RU" sz="2000" dirty="0" smtClean="0">
                <a:latin typeface="Arial Black" panose="020B0A04020102020204" pitchFamily="34" charset="0"/>
              </a:rPr>
              <a:t>ЖА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НЫ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7832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63848" y="755501"/>
            <a:ext cx="8607960" cy="16347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dirty="0"/>
              <a:t>Помоги ёжику и зайчику составить словосочетания, запиши их</a:t>
            </a:r>
            <a:br>
              <a:rPr lang="ru-RU" sz="2800" dirty="0"/>
            </a:br>
            <a:r>
              <a:rPr lang="ru-RU" sz="2800" dirty="0"/>
              <a:t>и подчеркни буквы </a:t>
            </a:r>
            <a:r>
              <a:rPr lang="ru-RU" sz="2800" dirty="0">
                <a:solidFill>
                  <a:srgbClr val="00AE00"/>
                </a:solidFill>
              </a:rPr>
              <a:t>З</a:t>
            </a:r>
            <a:r>
              <a:rPr lang="ru-RU" sz="2800" dirty="0"/>
              <a:t> зелёным,</a:t>
            </a:r>
            <a:br>
              <a:rPr lang="ru-RU" sz="2800" dirty="0"/>
            </a:br>
            <a:r>
              <a:rPr lang="ru-RU" sz="2800" dirty="0"/>
              <a:t> а буквы </a:t>
            </a:r>
            <a:r>
              <a:rPr lang="ru-RU" sz="2800" dirty="0">
                <a:solidFill>
                  <a:srgbClr val="FF950E"/>
                </a:solidFill>
              </a:rPr>
              <a:t>Ж </a:t>
            </a:r>
            <a:r>
              <a:rPr lang="ru-RU" sz="2800" dirty="0"/>
              <a:t>жёлтым карандашом.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94840" y="2495700"/>
            <a:ext cx="7997400" cy="396000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99284C"/>
                </a:solidFill>
              </a:rPr>
              <a:t>   зелёная           узоры         </a:t>
            </a:r>
            <a:endParaRPr lang="ru-RU" sz="4400" b="1" dirty="0">
              <a:solidFill>
                <a:srgbClr val="99284C"/>
              </a:solidFill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99284C"/>
                </a:solidFill>
              </a:rPr>
              <a:t>        жёлтые          земляника</a:t>
            </a:r>
            <a:endParaRPr lang="ru-RU" sz="4400" b="1" dirty="0">
              <a:solidFill>
                <a:srgbClr val="99284C"/>
              </a:solidFill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99284C"/>
                </a:solidFill>
              </a:rPr>
              <a:t>      </a:t>
            </a:r>
            <a:r>
              <a:rPr lang="ru-RU" sz="4400" b="1" dirty="0">
                <a:solidFill>
                  <a:srgbClr val="99284C"/>
                </a:solidFill>
              </a:rPr>
              <a:t>змеиное          </a:t>
            </a:r>
            <a:r>
              <a:rPr lang="ru-RU" sz="4400" b="1" dirty="0" smtClean="0">
                <a:solidFill>
                  <a:srgbClr val="99284C"/>
                </a:solidFill>
              </a:rPr>
              <a:t>лужайка    </a:t>
            </a: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99284C"/>
                </a:solidFill>
              </a:rPr>
              <a:t>  свежая            жало      </a:t>
            </a:r>
            <a:endParaRPr lang="ru-RU" sz="4400" b="1" dirty="0">
              <a:solidFill>
                <a:srgbClr val="99284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78016" y="1331565"/>
            <a:ext cx="2226960" cy="206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740000" y="5351400"/>
            <a:ext cx="2160000" cy="22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ая соединительная линия 5"/>
          <p:cNvSpPr/>
          <p:nvPr/>
        </p:nvSpPr>
        <p:spPr>
          <a:xfrm>
            <a:off x="4590000" y="3645000"/>
            <a:ext cx="1440000" cy="126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7" name="Прямая соединительная линия 6"/>
          <p:cNvSpPr/>
          <p:nvPr/>
        </p:nvSpPr>
        <p:spPr>
          <a:xfrm flipV="1">
            <a:off x="4500000" y="3599040"/>
            <a:ext cx="1620000" cy="54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8" name="Прямая соединительная линия 7"/>
          <p:cNvSpPr/>
          <p:nvPr/>
        </p:nvSpPr>
        <p:spPr>
          <a:xfrm>
            <a:off x="4707488" y="4905000"/>
            <a:ext cx="1440000" cy="54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 flipV="1">
            <a:off x="4680000" y="4230000"/>
            <a:ext cx="1080392" cy="135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cBook\Desktop\Ж-З, Помоги ежу\к през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64" y="-379105"/>
            <a:ext cx="11809312" cy="9013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081095" y="2771725"/>
            <a:ext cx="4104456" cy="1168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  <a:ea typeface="Arial" pitchFamily="2"/>
                <a:cs typeface="Tahoma" pitchFamily="2"/>
              </a:rPr>
              <a:t>СПАСИБО !!!</a:t>
            </a:r>
            <a:endParaRPr lang="ru-RU" sz="4400" i="0" u="none" strike="noStrike" dirty="0">
              <a:ln>
                <a:noFill/>
              </a:ln>
              <a:solidFill>
                <a:srgbClr val="FF0000"/>
              </a:solidFill>
              <a:latin typeface="Arial Black" panose="020B0A04020102020204" pitchFamily="34" charset="0"/>
              <a:ea typeface="Arial" pitchFamily="2"/>
              <a:cs typeface="Tahoma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76" y="2771725"/>
            <a:ext cx="2592288" cy="24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732674" y="3913436"/>
            <a:ext cx="2160000" cy="220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18133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204E-6 1.08312E-6 L 0.37882 0.00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1" y="1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9972E-6 -4.75231E-6 L 0.47306 -0.0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3" y="-5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73 -0.03002 L -0.07217 0.11293 L -0.05925 -0.03002 L -0.04554 0.11293 L -0.03183 -0.03002 L -0.01891 0.11293 L -0.00536 -0.03002 L 0.00756 0.11293 L 0.02143 -0.03002 L 0.03514 0.11293 L 0.04806 -0.03002 L 0.06161 0.11293 L 0.07469 -0.03002 L 0.08824 0.11293 L 0.10211 -0.03002 L 0.11487 0.11293 L 0.12874 -0.03002 " pathEditMode="relative" rAng="0" ptsTypes="FFFFFFFFFFFFFFFFF">
                                      <p:cBhvr>
                                        <p:cTn id="10" dur="3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5" y="7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5050" y="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6365" y="48674"/>
            <a:ext cx="8640960" cy="1800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any" pitchFamily="34"/>
                <a:ea typeface="Arial" pitchFamily="2"/>
                <a:cs typeface="Tahoma" pitchFamily="2"/>
              </a:rPr>
              <a:t>Помоги ёжику </a:t>
            </a:r>
          </a:p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any" pitchFamily="34"/>
                <a:ea typeface="Arial" pitchFamily="2"/>
                <a:cs typeface="Tahoma" pitchFamily="2"/>
              </a:rPr>
              <a:t>разнести грибы со словами</a:t>
            </a:r>
          </a:p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any" pitchFamily="34"/>
                <a:ea typeface="Arial" pitchFamily="2"/>
                <a:cs typeface="Tahoma" pitchFamily="2"/>
              </a:rPr>
              <a:t>в домики с буквами</a:t>
            </a:r>
            <a:endParaRPr lang="ru-RU" sz="4400" b="1" i="0" u="none" strike="sngStrike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any" pitchFamily="34"/>
              <a:ea typeface="Arial" pitchFamily="2"/>
              <a:cs typeface="Tahoma" pitchFamily="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452600" y="3563813"/>
            <a:ext cx="2098573" cy="194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0000" y="223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жучок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80000" y="2577517"/>
            <a:ext cx="2575041" cy="2735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 0.06657 L 0.16436 0.06657 C 0.22045 0.06657 0.28947 -0.00252 0.28947 -0.05838 L 0.28947 -0.1833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-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80000" y="547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зубы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60000" y="2654806"/>
            <a:ext cx="2448064" cy="2565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45 0.06699 L 0.13741 0.06699 C 0.1935 0.06699 0.26252 0.13608 0.26252 0.19194 L 0.26252 0.3170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0000" y="223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жало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60000" y="2880000"/>
            <a:ext cx="2541080" cy="262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3 0.05943 L 0.1475 0.05943 C 0.20359 0.05943 0.27261 -0.00966 0.27261 -0.06552 L 0.27261 -0.1904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-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20000" y="2993400"/>
            <a:ext cx="2340000" cy="2339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00000" y="223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лужок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6 0.06614 L 0.27683 -0.183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-12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80000" y="547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узор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60000" y="2700000"/>
            <a:ext cx="2520000" cy="25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0000" y="223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ужин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60000" y="2700000"/>
            <a:ext cx="2669419" cy="259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48 0.0714 L 0.15144 0.0714 C 0.20753 0.0714 0.27655 0.00231 0.27655 -0.05355 L 0.27655 -0.178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-12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2160"/>
            <a:ext cx="10080000" cy="75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0000" y="2236320"/>
            <a:ext cx="1848960" cy="64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  <a:defRPr sz="4400" b="1">
                <a:solidFill>
                  <a:srgbClr val="000000"/>
                </a:solidFill>
              </a:defRPr>
            </a:pPr>
            <a:r>
              <a:rPr lang="ru-RU" sz="4400" b="1" i="0" u="none" strike="noStrike" dirty="0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" pitchFamily="2"/>
                <a:cs typeface="Tahoma" pitchFamily="2"/>
              </a:rPr>
              <a:t>стужа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59792" y="2880000"/>
            <a:ext cx="2628069" cy="262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338E-6 1.90256E-6 L 0.12654 1.90256E-6 C 0.18358 1.90256E-6 0.2537 -0.04221 0.2537 -0.07623 L 0.2537 -0.1522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5" y="-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109</Words>
  <Application>Microsoft Office PowerPoint</Application>
  <PresentationFormat>Произвольный</PresentationFormat>
  <Paragraphs>41</Paragraphs>
  <Slides>18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prs-novelty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Зайчик принёс ёжику подарки, найди их –  это те предметы, в названии которых есть звук [Ж]. Проверь себя: кликай мышкой на предметы,  останутся только нужные.</vt:lpstr>
      <vt:lpstr>Раздели слова-подарки на слоги и найди «лишнее» слово, чтобы узнать, что понравилось ёжику больше всего.</vt:lpstr>
      <vt:lpstr>Помоги ёжику и зайчику составить словосочетания, запиши их и подчеркни буквы З зелёным,  а буквы Ж жёлтым карандашом.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MacBook</dc:creator>
  <cp:lastModifiedBy>RePack by SPecialiST</cp:lastModifiedBy>
  <cp:revision>128</cp:revision>
  <dcterms:created xsi:type="dcterms:W3CDTF">2013-10-12T15:06:52Z</dcterms:created>
  <dcterms:modified xsi:type="dcterms:W3CDTF">2021-08-05T06:07:51Z</dcterms:modified>
</cp:coreProperties>
</file>