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7" r:id="rId4"/>
    <p:sldId id="273" r:id="rId5"/>
    <p:sldId id="271" r:id="rId6"/>
    <p:sldId id="272" r:id="rId7"/>
    <p:sldId id="260" r:id="rId8"/>
    <p:sldId id="257" r:id="rId9"/>
    <p:sldId id="266" r:id="rId10"/>
    <p:sldId id="259" r:id="rId11"/>
    <p:sldId id="261" r:id="rId12"/>
    <p:sldId id="262" r:id="rId13"/>
    <p:sldId id="263" r:id="rId14"/>
    <p:sldId id="269" r:id="rId15"/>
    <p:sldId id="264" r:id="rId16"/>
    <p:sldId id="265" r:id="rId17"/>
    <p:sldId id="268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563C9-FAF5-4848-A802-835EF0EBB65D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B0130-8D91-4D7C-97F6-B19E82A5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B0130-8D91-4D7C-97F6-B19E82A54D0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777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B0130-8D91-4D7C-97F6-B19E82A54D0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426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58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5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93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94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73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74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02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18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8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33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96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6250E-FCB6-4046-9C47-69B2BDF40AB2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CC476-A639-4C96-9BE3-C80657A853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6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arhivurokov.ru/multiurok/html/2016/12/20/s_585902654bed6/s511139_3_1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523" y="641777"/>
            <a:ext cx="4536504" cy="536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miles24.ru/data/smiles/anime-ogon-8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45024"/>
            <a:ext cx="252028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2060848"/>
            <a:ext cx="554461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«Формирование основ пожарной безопасности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у дошкольников»</a:t>
            </a:r>
          </a:p>
          <a:p>
            <a:pPr algn="ctr"/>
            <a:endParaRPr lang="ru-RU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6008405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к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онсультативный материал для родителей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7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437112"/>
            <a:ext cx="3073894" cy="238955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03548" y="476672"/>
            <a:ext cx="813690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Помните, что соблюдение элементарных правил безопасности убережёт Вас и ваших детей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pPr algn="ctr"/>
            <a:endParaRPr lang="ru-RU" sz="1000" b="1" i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Спички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- не игрушка. Прячьте спички от детей!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Разъясните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детям, как тяжелы последствия шалости с огнем.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оставляйте детей без надзора.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проходите мимо детей, играющих с огнем.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забывайте выключать электроприборы.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разрешайте детям включать электроприборы.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разрешайте детям разводить костры. Костер надо раскладывать так, чтобы он был защищен от внезапных порывов ветра, которые могут разнести пламя по окрестности.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Применяя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химические препараты, будьте осторожны. Ознакомьтесь и строго выполняйте инструкцию, напечатанную на этикетке.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загромождайте основные пути эвакуации, балконы и лоджии.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Изучите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сами и разъясните детям правила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пользования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первичными средствами пожаротушения.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О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пожаре звоните по телефону «101».</a:t>
            </a:r>
          </a:p>
        </p:txBody>
      </p:sp>
    </p:spTree>
    <p:extLst>
      <p:ext uri="{BB962C8B-B14F-4D97-AF65-F5344CB8AC3E}">
        <p14:creationId xmlns:p14="http://schemas.microsoft.com/office/powerpoint/2010/main" val="128977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289679"/>
            <a:ext cx="856895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спички, зажигалки и другие источники огня являются ведущей причиной смерти от пожара детей в возрасте до пяти лет. Нужно сказать, что малыши сами вызывают большое количество домашних пожаров, играя с зажигалками и спичками. Дети проявляют естественное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любопытство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огню, и мы не должны недооценивать их способность чиркнуть спичкой или зажечь зажигалку.</a:t>
            </a:r>
          </a:p>
          <a:p>
            <a:pPr algn="ctr"/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вы можете сделать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1000" b="1" i="1" u="sng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Храните спички и зажигалки в недоступном и незаметном для детей месте, желательно в запертом на ключ ящике.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Научите малышей говорить вам, когда они находят спичку или зажигалку.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Помните, что даже зажигалки с устройствами защиты от зажигания детьми не обеспечивают полной защиты, и храните их в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безопасном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месте.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Когда ребенок проявляет любопытство к огню или играет с огнем, объясните ему спокойно и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твердо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, что спички и зажигалки - это предметы для взрослых, с которыми надо быть осторожными.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Никогда не используйте спички или зажигалки для развлечения. Дети могут начать подражать вам.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Предупреждайте пожары, показывая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детям,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как следует соблюдать правила безопасности дома. Не разрешайте детям подходить ближе, чем на 1 метр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к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плите, когда на ней готовится пища, не перегружайте электрические розетки, ежегодно проверяйте отопительную систему и используйте глубокие пепельницы или гасите сигареты водой, если вы курите.</a:t>
            </a:r>
          </a:p>
        </p:txBody>
      </p:sp>
    </p:spTree>
    <p:extLst>
      <p:ext uri="{BB962C8B-B14F-4D97-AF65-F5344CB8AC3E}">
        <p14:creationId xmlns:p14="http://schemas.microsoft.com/office/powerpoint/2010/main" val="11091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7524" y="260648"/>
            <a:ext cx="860495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Интересные факты по пожарной безопасности для детей</a:t>
            </a:r>
          </a:p>
          <a:p>
            <a:pPr algn="ctr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Узнайте, для чего нужен огонь, как горит пламя свечи, насколько опасен огонь, как потушить пожар и многое другое. 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Огонь является химической реакцией, которая освобождает свет и тепло.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Пожару требуется топливо, кислород и тепло.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Различные виды топлива содержат уголь, нефть и древесину.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Языки пламени являются частью огня, который мы можем видеть, и они могут быть разных цветов в зависимости от вещества которое горит.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Пламя свечи, как правило, горит при температуре около 1000 градусов по Цельсию (1800 по Фаренгейту).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Огонь очень опасен для человека, так как он может легко оставлять ожоги, которые провоцируют образованию волдырей на коже.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Огонь также очень полезен для людей в качестве освещения, отопления, приготовления пищи и многим другим.</a:t>
            </a:r>
          </a:p>
          <a:p>
            <a:pPr lvl="0" algn="just"/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Лесные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пожары</a:t>
            </a:r>
            <a:r>
              <a:rPr lang="ru-RU" b="1" dirty="0">
                <a:solidFill>
                  <a:srgbClr val="002060"/>
                </a:solidFill>
              </a:rPr>
              <a:t> могут быть чрезвычайно разрушительными и опасными для человека и дикой природы.</a:t>
            </a:r>
          </a:p>
          <a:p>
            <a:pPr lvl="0" algn="just"/>
            <a:r>
              <a:rPr lang="ru-RU" b="1" dirty="0">
                <a:solidFill>
                  <a:srgbClr val="002060"/>
                </a:solidFill>
              </a:rPr>
              <a:t>Пожары, это также важный экологический процесс, который может стимулировать рост.</a:t>
            </a:r>
          </a:p>
          <a:p>
            <a:pPr lvl="0" algn="just"/>
            <a:r>
              <a:rPr lang="ru-RU" b="1" dirty="0">
                <a:solidFill>
                  <a:srgbClr val="002060"/>
                </a:solidFill>
              </a:rPr>
              <a:t>Пожары могут быть остановлены тремя различными способами: удалением топлива, его истощением или полным сжиганием; удалением кислорода; удалением тепла, поглощая его огнетушащим веществом.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Огнетушители</a:t>
            </a:r>
            <a:r>
              <a:rPr lang="ru-RU" b="1" dirty="0">
                <a:solidFill>
                  <a:srgbClr val="002060"/>
                </a:solidFill>
              </a:rPr>
              <a:t> часто используются для контроля над пожаром с помощью сбрасывания воды, пены, двуокиси </a:t>
            </a:r>
            <a:r>
              <a:rPr lang="ru-RU" b="1" dirty="0" smtClean="0">
                <a:solidFill>
                  <a:srgbClr val="002060"/>
                </a:solidFill>
              </a:rPr>
              <a:t>углерода…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21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37112"/>
            <a:ext cx="3024336" cy="216024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11560" y="335846"/>
            <a:ext cx="820891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Научите детей</a:t>
            </a:r>
            <a:endParaRPr lang="ru-RU" sz="2400" b="1" i="1" u="sng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Вот некоторые из самых важных основ которым должны научиться дети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1000" b="1" i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10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Одна маленькая спичка может поджечь весь дом и убить тебя.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Огонь может распространиться на весь дом в считанные минуты.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Если дверь горячая, когда вы ее трогаете, ее нельзя открывать — за ней огонь или горячий дым который может ворваться.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Выйдите в окно, вы должны как можно быстрее очутиться на свежем воздухе.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Воздух у пола, является самым безопасным для вас, чтобы дышать.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Когда дом находится в огне, ВЕЩИ больше не важны, только люди!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Что если ваша одежда загорелась?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Если ваша одежда загорелась, катайтесь по полу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или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на земле, или замотайтесь в одеяло, ковер или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что-нибудь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достаточно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большое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, чтобы потушить пламя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Не паникуйте и не пытайтесь задуть пламя!</a:t>
            </a:r>
          </a:p>
        </p:txBody>
      </p:sp>
    </p:spTree>
    <p:extLst>
      <p:ext uri="{BB962C8B-B14F-4D97-AF65-F5344CB8AC3E}">
        <p14:creationId xmlns:p14="http://schemas.microsoft.com/office/powerpoint/2010/main" val="373558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05064"/>
            <a:ext cx="2952328" cy="26642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11560" y="335846"/>
            <a:ext cx="7992888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может послужить причиной пожара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ru-RU" sz="1000" b="1" i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0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1. Ребёнок, увлечённый своей игрой, может положить игрушку в микроволновую печь. Включив её, микроволновая печь сразу же заискриться.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2. Оставленный на кухне ребёнок может включить конфорку плиты, даже не осознав это.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3. Включая, выключая лампочки, ребёнок может вызвать перенапряжение в сети. Лампочка может взорваться и стать причиной пожара.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4. Оставленные свечи после детского праздника или ухода гостей, могут сжечь весь этаж.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5. Пробегающий ребёнок может опрокинуть работающий утюг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на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ковёр, тот загорится моментально.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6. Дети любят играть с проводами.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ребёнок перегрызёт провод - случится беда.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7. Любые электроприборы могут выйти из строя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прямо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у вас на глазах и воспламениться.</a:t>
            </a:r>
          </a:p>
        </p:txBody>
      </p:sp>
    </p:spTree>
    <p:extLst>
      <p:ext uri="{BB962C8B-B14F-4D97-AF65-F5344CB8AC3E}">
        <p14:creationId xmlns:p14="http://schemas.microsoft.com/office/powerpoint/2010/main" val="326223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784" y="5057800"/>
            <a:ext cx="1944216" cy="1800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60648"/>
            <a:ext cx="856895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Установите дымовую пожарную сигнализацию дома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1000" b="1" i="1" u="sng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Дымовая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пожарная сигнализация, которая правильно установлена и поддерживается в работоспособном состоянии играет важную роль в снижении смертности и получении трав при пожаре.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Пожарная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сигнализация спасает жизни. Если в вашем доме произошло возгорание, образуется дым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то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пожарная сигнализация, способна дать вам те драгоценные минуты или даже секунды для безопасной эвакуации. Наличие «пожарки» сокращает шансы гибели во время пожара в половину. Почти две трети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смертей происходят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на пожарах в домах где отсутствует или находится в нерабочем состоянии тревожная дымовая пожарная сигнализация.</a:t>
            </a:r>
          </a:p>
          <a:p>
            <a:pPr algn="ctr"/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Вот что вам нужно знать!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Закрытая дверь может замедлить распространение дыма, тепла и огня. Установите пожарную сигнализацию в каждой спальне и вне каждой отдельной спальной зоной. Установите пожарную сигнализацию на каждом уровне дома. Дымовые пожарные датчики должны быть взаимосвязаны. Когда срабатывает один из них, звучат они все.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Проверяйте свои детекторы дыма, по крайней мере, один раз в месяц.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Когда звучит пожарная сигнализация, эвакуируйтесь на улицу и оставайтесь снаружи.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Заменяйте все детекторы дыма в вашем доме каждые 10 лет.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8004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869160"/>
            <a:ext cx="2448272" cy="17281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4345"/>
            <a:ext cx="8496944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Нужен ли план </a:t>
            </a: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эвакуации дома?</a:t>
            </a:r>
          </a:p>
          <a:p>
            <a:pPr algn="just"/>
            <a:endParaRPr lang="ru-RU" b="1" dirty="0">
              <a:solidFill>
                <a:srgbClr val="002060"/>
              </a:solidFill>
            </a:endParaRPr>
          </a:p>
          <a:p>
            <a:pPr algn="just"/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Факт: Рисуя ситуации по  правилам пожарной безопасности и план эвакуации – вы поможете ребенку не напугаться и усвоить материал.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1. Разработайте план, согласно которому, у вас будет два аварийных выхода.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2. Покажите ребенку, каким будет план во время эвакуации.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3. Схематично изобразите планировку комнаты все выходы и входы.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4. Чтобы не </a:t>
            </a:r>
            <a:r>
              <a:rPr lang="ru-RU" b="1" dirty="0" smtClean="0">
                <a:solidFill>
                  <a:srgbClr val="002060"/>
                </a:solidFill>
              </a:rPr>
              <a:t>напугаться</a:t>
            </a:r>
            <a:r>
              <a:rPr lang="ru-RU" b="1" dirty="0">
                <a:solidFill>
                  <a:srgbClr val="002060"/>
                </a:solidFill>
              </a:rPr>
              <a:t>, ребёнок должен знать все методы оказания первой помощи.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5. План эвакуации лучше повесить напротив двери в доступном для всех месте.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6. Напишите номера телефонов экстренных служб и положите под телефон. Пожарные и спасатели МЧС – 01 и 112.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rgbClr val="002060"/>
                </a:solidFill>
              </a:rPr>
              <a:t>7. Научите ребёнка открывать запертую изнутри дверь.</a:t>
            </a:r>
          </a:p>
        </p:txBody>
      </p:sp>
    </p:spTree>
    <p:extLst>
      <p:ext uri="{BB962C8B-B14F-4D97-AF65-F5344CB8AC3E}">
        <p14:creationId xmlns:p14="http://schemas.microsoft.com/office/powerpoint/2010/main" val="149342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44824"/>
            <a:ext cx="2699792" cy="28083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67544" y="260648"/>
            <a:ext cx="842493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Советуем почитать детям:</a:t>
            </a:r>
          </a:p>
          <a:p>
            <a:r>
              <a:rPr lang="ru-RU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Баданов </a:t>
            </a:r>
            <a:r>
              <a:rPr lang="ru-RU" b="1" dirty="0">
                <a:solidFill>
                  <a:srgbClr val="002060"/>
                </a:solidFill>
              </a:rPr>
              <a:t>М. </a:t>
            </a:r>
            <a:r>
              <a:rPr lang="ru-RU" b="1" dirty="0" smtClean="0">
                <a:solidFill>
                  <a:srgbClr val="002060"/>
                </a:solidFill>
              </a:rPr>
              <a:t>«Костер».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rgbClr val="002060"/>
                </a:solidFill>
              </a:rPr>
              <a:t>Барто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Д. </a:t>
            </a:r>
            <a:r>
              <a:rPr lang="ru-RU" b="1" dirty="0" smtClean="0">
                <a:solidFill>
                  <a:srgbClr val="002060"/>
                </a:solidFill>
              </a:rPr>
              <a:t>«Гроза».</a:t>
            </a:r>
            <a:endParaRPr lang="ru-RU" b="1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Бороздин </a:t>
            </a:r>
            <a:r>
              <a:rPr lang="ru-RU" b="1" dirty="0">
                <a:solidFill>
                  <a:srgbClr val="002060"/>
                </a:solidFill>
              </a:rPr>
              <a:t>В. </a:t>
            </a:r>
            <a:r>
              <a:rPr lang="ru-RU" b="1" dirty="0" smtClean="0">
                <a:solidFill>
                  <a:srgbClr val="002060"/>
                </a:solidFill>
              </a:rPr>
              <a:t>«Поехали!»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Волынский </a:t>
            </a:r>
            <a:r>
              <a:rPr lang="ru-RU" b="1" dirty="0">
                <a:solidFill>
                  <a:srgbClr val="002060"/>
                </a:solidFill>
              </a:rPr>
              <a:t>Т. </a:t>
            </a:r>
            <a:r>
              <a:rPr lang="ru-RU" b="1" dirty="0" smtClean="0">
                <a:solidFill>
                  <a:srgbClr val="002060"/>
                </a:solidFill>
              </a:rPr>
              <a:t>«Кошкин дом».</a:t>
            </a:r>
            <a:endParaRPr lang="ru-RU" b="1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err="1" smtClean="0">
                <a:solidFill>
                  <a:srgbClr val="002060"/>
                </a:solidFill>
              </a:rPr>
              <a:t>Гардернес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Э. </a:t>
            </a:r>
            <a:r>
              <a:rPr lang="ru-RU" b="1" dirty="0" smtClean="0">
                <a:solidFill>
                  <a:srgbClr val="002060"/>
                </a:solidFill>
              </a:rPr>
              <a:t>«Старший брат».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Голосов </a:t>
            </a:r>
            <a:r>
              <a:rPr lang="ru-RU" b="1" dirty="0">
                <a:solidFill>
                  <a:srgbClr val="002060"/>
                </a:solidFill>
              </a:rPr>
              <a:t>П. </a:t>
            </a:r>
            <a:r>
              <a:rPr lang="ru-RU" b="1" dirty="0" smtClean="0">
                <a:solidFill>
                  <a:srgbClr val="002060"/>
                </a:solidFill>
              </a:rPr>
              <a:t>«Сказка </a:t>
            </a:r>
            <a:r>
              <a:rPr lang="ru-RU" b="1" dirty="0">
                <a:solidFill>
                  <a:srgbClr val="002060"/>
                </a:solidFill>
              </a:rPr>
              <a:t>о заячьем теремке и опасном </a:t>
            </a:r>
            <a:r>
              <a:rPr lang="ru-RU" b="1" dirty="0" smtClean="0">
                <a:solidFill>
                  <a:srgbClr val="002060"/>
                </a:solidFill>
              </a:rPr>
              <a:t>коробке».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Дмитриев </a:t>
            </a:r>
            <a:r>
              <a:rPr lang="ru-RU" b="1" dirty="0">
                <a:solidFill>
                  <a:srgbClr val="002060"/>
                </a:solidFill>
              </a:rPr>
              <a:t>Т. </a:t>
            </a:r>
            <a:r>
              <a:rPr lang="ru-RU" b="1" dirty="0" smtClean="0">
                <a:solidFill>
                  <a:srgbClr val="002060"/>
                </a:solidFill>
              </a:rPr>
              <a:t>«Тетя </a:t>
            </a:r>
            <a:r>
              <a:rPr lang="ru-RU" b="1" dirty="0">
                <a:solidFill>
                  <a:srgbClr val="002060"/>
                </a:solidFill>
              </a:rPr>
              <a:t>Варя </a:t>
            </a:r>
            <a:r>
              <a:rPr lang="ru-RU" b="1" dirty="0" smtClean="0">
                <a:solidFill>
                  <a:srgbClr val="002060"/>
                </a:solidFill>
              </a:rPr>
              <a:t>– электросварщица».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Жигулин</a:t>
            </a:r>
            <a:r>
              <a:rPr lang="ru-RU" b="1" dirty="0" smtClean="0">
                <a:solidFill>
                  <a:srgbClr val="002060"/>
                </a:solidFill>
              </a:rPr>
              <a:t>  «А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  <a:r>
              <a:rPr lang="ru-RU" b="1" dirty="0" smtClean="0">
                <a:solidFill>
                  <a:srgbClr val="002060"/>
                </a:solidFill>
              </a:rPr>
              <a:t>Пожары</a:t>
            </a:r>
            <a:r>
              <a:rPr lang="ru-RU" b="1" dirty="0" smtClean="0">
                <a:solidFill>
                  <a:srgbClr val="002060"/>
                </a:solidFill>
              </a:rPr>
              <a:t>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Житков Б. </a:t>
            </a:r>
            <a:r>
              <a:rPr lang="ru-RU" b="1" dirty="0" smtClean="0">
                <a:solidFill>
                  <a:srgbClr val="002060"/>
                </a:solidFill>
              </a:rPr>
              <a:t>«</a:t>
            </a:r>
            <a:r>
              <a:rPr lang="ru-RU" b="1" dirty="0" smtClean="0">
                <a:solidFill>
                  <a:srgbClr val="002060"/>
                </a:solidFill>
              </a:rPr>
              <a:t>Пожар </a:t>
            </a:r>
            <a:r>
              <a:rPr lang="ru-RU" b="1" dirty="0">
                <a:solidFill>
                  <a:srgbClr val="002060"/>
                </a:solidFill>
              </a:rPr>
              <a:t>в </a:t>
            </a:r>
            <a:r>
              <a:rPr lang="ru-RU" b="1" dirty="0" smtClean="0">
                <a:solidFill>
                  <a:srgbClr val="002060"/>
                </a:solidFill>
              </a:rPr>
              <a:t>море</a:t>
            </a:r>
            <a:r>
              <a:rPr lang="ru-RU" b="1" dirty="0" smtClean="0">
                <a:solidFill>
                  <a:srgbClr val="002060"/>
                </a:solidFill>
              </a:rPr>
              <a:t>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Зуев К. </a:t>
            </a:r>
            <a:r>
              <a:rPr lang="ru-RU" b="1" dirty="0" smtClean="0">
                <a:solidFill>
                  <a:srgbClr val="002060"/>
                </a:solidFill>
              </a:rPr>
              <a:t>«Машину проверяю».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Ильин Е. </a:t>
            </a:r>
            <a:r>
              <a:rPr lang="ru-RU" b="1" dirty="0" smtClean="0">
                <a:solidFill>
                  <a:srgbClr val="002060"/>
                </a:solidFill>
              </a:rPr>
              <a:t>«Солнечный факел».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Иоселиани О. </a:t>
            </a:r>
            <a:r>
              <a:rPr lang="ru-RU" b="1" dirty="0" smtClean="0">
                <a:solidFill>
                  <a:srgbClr val="002060"/>
                </a:solidFill>
              </a:rPr>
              <a:t>«Пожарная команда».   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Куклин </a:t>
            </a:r>
            <a:r>
              <a:rPr lang="ru-RU" b="1" dirty="0">
                <a:solidFill>
                  <a:srgbClr val="002060"/>
                </a:solidFill>
              </a:rPr>
              <a:t>Л. Сталевар. </a:t>
            </a:r>
            <a:r>
              <a:rPr lang="ru-RU" b="1" dirty="0" smtClean="0">
                <a:solidFill>
                  <a:srgbClr val="002060"/>
                </a:solidFill>
              </a:rPr>
              <a:t>«Кузнец».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Маршак С. </a:t>
            </a:r>
            <a:r>
              <a:rPr lang="ru-RU" b="1" dirty="0" smtClean="0">
                <a:solidFill>
                  <a:srgbClr val="002060"/>
                </a:solidFill>
              </a:rPr>
              <a:t>«Кошкин дом».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Михалков </a:t>
            </a:r>
            <a:r>
              <a:rPr lang="ru-RU" b="1" dirty="0">
                <a:solidFill>
                  <a:srgbClr val="002060"/>
                </a:solidFill>
              </a:rPr>
              <a:t>С. </a:t>
            </a:r>
            <a:r>
              <a:rPr lang="ru-RU" b="1" dirty="0" smtClean="0">
                <a:solidFill>
                  <a:srgbClr val="002060"/>
                </a:solidFill>
              </a:rPr>
              <a:t>«Дядя Степа».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Оленев </a:t>
            </a:r>
            <a:r>
              <a:rPr lang="ru-RU" b="1" dirty="0">
                <a:solidFill>
                  <a:srgbClr val="002060"/>
                </a:solidFill>
              </a:rPr>
              <a:t>К. </a:t>
            </a:r>
            <a:r>
              <a:rPr lang="ru-RU" b="1" dirty="0" smtClean="0">
                <a:solidFill>
                  <a:srgbClr val="002060"/>
                </a:solidFill>
              </a:rPr>
              <a:t>«Красная машина»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Орлова Д. </a:t>
            </a:r>
            <a:r>
              <a:rPr lang="ru-RU" b="1" dirty="0" smtClean="0">
                <a:solidFill>
                  <a:srgbClr val="002060"/>
                </a:solidFill>
              </a:rPr>
              <a:t>«Как </a:t>
            </a:r>
            <a:r>
              <a:rPr lang="ru-RU" b="1" dirty="0" err="1">
                <a:solidFill>
                  <a:srgbClr val="002060"/>
                </a:solidFill>
              </a:rPr>
              <a:t>Стобед</a:t>
            </a:r>
            <a:r>
              <a:rPr lang="ru-RU" b="1" dirty="0">
                <a:solidFill>
                  <a:srgbClr val="002060"/>
                </a:solidFill>
              </a:rPr>
              <a:t> хотел испугать волка, а сам чуть не </a:t>
            </a:r>
            <a:r>
              <a:rPr lang="ru-RU" b="1" dirty="0" smtClean="0">
                <a:solidFill>
                  <a:srgbClr val="002060"/>
                </a:solidFill>
              </a:rPr>
              <a:t>сгорел».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Пермяк </a:t>
            </a:r>
            <a:r>
              <a:rPr lang="ru-RU" b="1" dirty="0">
                <a:solidFill>
                  <a:srgbClr val="002060"/>
                </a:solidFill>
              </a:rPr>
              <a:t>Е. </a:t>
            </a:r>
            <a:r>
              <a:rPr lang="ru-RU" b="1" dirty="0" smtClean="0">
                <a:solidFill>
                  <a:srgbClr val="002060"/>
                </a:solidFill>
              </a:rPr>
              <a:t>«Как </a:t>
            </a:r>
            <a:r>
              <a:rPr lang="ru-RU" b="1" dirty="0">
                <a:solidFill>
                  <a:srgbClr val="002060"/>
                </a:solidFill>
              </a:rPr>
              <a:t>Огонь Воду замуж </a:t>
            </a:r>
            <a:r>
              <a:rPr lang="ru-RU" b="1" dirty="0" smtClean="0">
                <a:solidFill>
                  <a:srgbClr val="002060"/>
                </a:solidFill>
              </a:rPr>
              <a:t>взял».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Распутин В. </a:t>
            </a:r>
            <a:r>
              <a:rPr lang="ru-RU" b="1" dirty="0" smtClean="0">
                <a:solidFill>
                  <a:srgbClr val="002060"/>
                </a:solidFill>
              </a:rPr>
              <a:t>«Костер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Смирнов </a:t>
            </a:r>
            <a:r>
              <a:rPr lang="ru-RU" b="1" dirty="0">
                <a:solidFill>
                  <a:srgbClr val="002060"/>
                </a:solidFill>
              </a:rPr>
              <a:t>О. </a:t>
            </a:r>
            <a:r>
              <a:rPr lang="ru-RU" b="1" dirty="0" smtClean="0">
                <a:solidFill>
                  <a:srgbClr val="002060"/>
                </a:solidFill>
              </a:rPr>
              <a:t>«Степной пожар» и т.д.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97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397048"/>
            <a:ext cx="3384376" cy="220030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99592" y="-1880145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Советуем почитать детям:</a:t>
            </a:r>
          </a:p>
          <a:p>
            <a:r>
              <a:rPr lang="ru-RU" dirty="0"/>
              <a:t>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980728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Родители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давайте следовать урокам пожарной безопасности и обучать наших детей быть внимательными и осторожными.</a:t>
            </a: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Помните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подобные уроки должны начинаться с самого раннего детства. Пожар легче предотвратить, чем его потушить.</a:t>
            </a:r>
          </a:p>
          <a:p>
            <a:pPr algn="just"/>
            <a:r>
              <a:rPr lang="ru-RU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Не </a:t>
            </a:r>
            <a:r>
              <a:rPr lang="ru-RU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забывайте: гораздо легче предотвратить пожар, чем его потушить. Простые меры предосторожности помогут вам обезопасить себя и своих детей.</a:t>
            </a:r>
          </a:p>
        </p:txBody>
      </p:sp>
    </p:spTree>
    <p:extLst>
      <p:ext uri="{BB962C8B-B14F-4D97-AF65-F5344CB8AC3E}">
        <p14:creationId xmlns:p14="http://schemas.microsoft.com/office/powerpoint/2010/main" val="417030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509120"/>
            <a:ext cx="3096344" cy="20162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849694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последнее время мы очень часто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узнаем про пожары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связанные с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гибелью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людей, 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не задумываемся о том, что часто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причиной пожара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может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быть наш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недосмотр. Недосмотр взрослого за ребенком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Вернее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мы взрослые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не осознаем, как важно вовремя объяснить ребенку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правила обращения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 пожароопасными предметами. Нам все кажется, ребенок еще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вырос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, еще маленький, еще не поймет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… </a:t>
            </a:r>
          </a:p>
          <a:p>
            <a:pPr algn="ctr"/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Примерно каждый восьмой пожар возникает от детской шалости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огнем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от их не умелого, не осторожного обращения с ним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 пожарной безопасности должно стать для 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детей таким 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 обязательным и 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естественным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как соблюдение 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санитарно-гигиенических 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 Помочь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им в этом обязаны мы – взрослые.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Поэтому своевременно необходимо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детям разъяснять опасность игр и шалостей с огнем,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познакомить  ребенка с основами пожарной безопасности, с правилами пользования первичными средствами пожаротушения, правильным пользованием бытовыми пожароопасными приборами…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должны сознательно выполнять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</a:t>
            </a:r>
          </a:p>
          <a:p>
            <a:pPr algn="just"/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пожарной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безопасности.</a:t>
            </a:r>
          </a:p>
          <a:p>
            <a:pPr algn="just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    Вот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некоторые советы, которые хотелось бы дать </a:t>
            </a:r>
            <a:endParaRPr lang="ru-RU" b="1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родителям для воспитания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в ребенке правильного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 algn="just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безопасного поведения и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навыков аккуратного</a:t>
            </a:r>
          </a:p>
          <a:p>
            <a:pPr algn="just"/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обращения с огнем и электрическими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приборами.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4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221088"/>
            <a:ext cx="3096344" cy="24482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8496944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     </a:t>
            </a:r>
            <a:r>
              <a:rPr lang="ru-RU" sz="2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Когда учить детей пожарной безопасности</a:t>
            </a:r>
            <a:r>
              <a:rPr lang="ru-RU" sz="2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>
              <a:lnSpc>
                <a:spcPct val="150000"/>
              </a:lnSpc>
            </a:pPr>
            <a:endParaRPr lang="ru-RU" sz="1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    Дети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воспринимают информацию лучше в возрасте 3-6 лет. В этом возрасте нужно научить ребенка правилам безопасности и объяснить, насколько опасен, может быть огонь. Придет время, и ребенок начнет проявлять особой интерес к огню. Не упустите этот момент - настало время познакомить малыша с огнем и рассказать о правилах безопасности.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     Яркое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пламя – это очень интересный для ребенка предмет. Подобные ситуации откладываются в детской памяти 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на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всю жизнь, и, взрослея, ребенок будет знать 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насколько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оно опасно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42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53136"/>
            <a:ext cx="2808312" cy="201622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1721" y="260648"/>
            <a:ext cx="849694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Ребенок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уже 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подрос…</a:t>
            </a:r>
          </a:p>
          <a:p>
            <a:pPr algn="ctr"/>
            <a:endParaRPr lang="ru-RU" sz="1000" b="1" i="1" u="sng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    Чем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ребенок старше, тем больше вещей ему становятся интересными. Каждый день у ребенка будут появляться новые игры, и мир будет казаться красочнее и интереснее. К 7 годам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ребенок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сможет уверенно пользоваться домашней техникой и разными электрическими приборами. В этом возрасте он, чаще всего отвергает помощь взрослых и отвечает: «Я хочу сам».</a:t>
            </a:r>
          </a:p>
          <a:p>
            <a:pPr algn="just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    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этом возрасте уже не следует прятать детей от огня. Учитывая естественную тягу детей ко всему новому, следует обучить их правильно и безопасно пользоваться спичками, бенгальскими огнями, свечами, бытовыми электротехническими приборами. Но обязательно объясните ребенку, что нельзя играть с этими приборами и включать их без разрешения взрослых.</a:t>
            </a:r>
          </a:p>
          <a:p>
            <a:pPr algn="just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    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противном случае простыми запретами и угрозами родители могут добиться только обратного эффекта –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ребенок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будет учиться 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пользоваться самостоятельно, пока не видят родители.</a:t>
            </a:r>
          </a:p>
          <a:p>
            <a:pPr algn="just"/>
            <a:r>
              <a:rPr lang="ru-RU" sz="20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0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Помните: Запреты возбуждают любопытство, </a:t>
            </a:r>
          </a:p>
          <a:p>
            <a:pPr algn="just"/>
            <a:r>
              <a:rPr lang="ru-RU" sz="20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повышают стремление к самостоятельности </a:t>
            </a:r>
          </a:p>
          <a:p>
            <a:pPr algn="just"/>
            <a:r>
              <a:rPr lang="ru-RU" sz="20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0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приводят к необратимым последствиям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719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429000"/>
            <a:ext cx="3096344" cy="309634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8496944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u="sng" dirty="0" smtClean="0"/>
              <a:t> </a:t>
            </a:r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3-5-ти лет должны знать:</a:t>
            </a:r>
          </a:p>
          <a:p>
            <a:pPr algn="just">
              <a:lnSpc>
                <a:spcPct val="150000"/>
              </a:lnSpc>
            </a:pPr>
            <a:endParaRPr lang="ru-RU" sz="1000" b="1" dirty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огонь </a:t>
            </a:r>
            <a:r>
              <a:rPr lang="ru-RU" b="1" dirty="0">
                <a:solidFill>
                  <a:srgbClr val="002060"/>
                </a:solidFill>
              </a:rPr>
              <a:t>опасен: он может стать началом пожара и причинить ожог;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существует </a:t>
            </a:r>
            <a:r>
              <a:rPr lang="ru-RU" b="1" dirty="0">
                <a:solidFill>
                  <a:srgbClr val="002060"/>
                </a:solidFill>
              </a:rPr>
              <a:t>ряд предметов (спички, бытовая химия, плита…), которые дети не должны трогать;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неосторожное </a:t>
            </a:r>
            <a:r>
              <a:rPr lang="ru-RU" b="1" dirty="0">
                <a:solidFill>
                  <a:srgbClr val="002060"/>
                </a:solidFill>
              </a:rPr>
              <a:t>обращение с огнем вызывает пожар;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о </a:t>
            </a:r>
            <a:r>
              <a:rPr lang="ru-RU" b="1" dirty="0">
                <a:solidFill>
                  <a:srgbClr val="002060"/>
                </a:solidFill>
              </a:rPr>
              <a:t>признаках пожара надо сообщать взрослым;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пожар </a:t>
            </a:r>
            <a:r>
              <a:rPr lang="ru-RU" b="1" dirty="0">
                <a:solidFill>
                  <a:srgbClr val="002060"/>
                </a:solidFill>
              </a:rPr>
              <a:t>уничтожает жилище, вещи («Кошкин дом»);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пожар </a:t>
            </a:r>
            <a:r>
              <a:rPr lang="ru-RU" b="1" dirty="0">
                <a:solidFill>
                  <a:srgbClr val="002060"/>
                </a:solidFill>
              </a:rPr>
              <a:t>опасен для жизни и </a:t>
            </a:r>
            <a:r>
              <a:rPr lang="ru-RU" b="1" dirty="0" smtClean="0">
                <a:solidFill>
                  <a:srgbClr val="002060"/>
                </a:solidFill>
              </a:rPr>
              <a:t>здоровья;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пожарные </a:t>
            </a:r>
            <a:r>
              <a:rPr lang="ru-RU" b="1" dirty="0">
                <a:solidFill>
                  <a:srgbClr val="002060"/>
                </a:solidFill>
              </a:rPr>
              <a:t>— отважные и сильные борцы с огнем;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пожарных </a:t>
            </a:r>
            <a:r>
              <a:rPr lang="ru-RU" b="1" dirty="0">
                <a:solidFill>
                  <a:srgbClr val="002060"/>
                </a:solidFill>
              </a:rPr>
              <a:t>вызывают по телефону 01, баловаться этим 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номером </a:t>
            </a:r>
            <a:r>
              <a:rPr lang="ru-RU" b="1" dirty="0">
                <a:solidFill>
                  <a:srgbClr val="002060"/>
                </a:solidFill>
              </a:rPr>
              <a:t>нельзя.</a:t>
            </a:r>
          </a:p>
        </p:txBody>
      </p:sp>
    </p:spTree>
    <p:extLst>
      <p:ext uri="{BB962C8B-B14F-4D97-AF65-F5344CB8AC3E}">
        <p14:creationId xmlns:p14="http://schemas.microsoft.com/office/powerpoint/2010/main" val="201139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365104"/>
            <a:ext cx="2555776" cy="21602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8496944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Ребенок </a:t>
            </a: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6-7 лет </a:t>
            </a:r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должен знать: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b="1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пожарных </a:t>
            </a:r>
            <a:r>
              <a:rPr lang="ru-RU" b="1" dirty="0">
                <a:solidFill>
                  <a:srgbClr val="002060"/>
                </a:solidFill>
              </a:rPr>
              <a:t>вызывают по телефону, и знать особенности своего телефона;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надо назвать свой адрес, что горит, фамилию, имя и объяснить диспетчеру, почему именно он вынужден звонить в Службу спасения и где находятся родители;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нельзя </a:t>
            </a:r>
            <a:r>
              <a:rPr lang="ru-RU" b="1" dirty="0">
                <a:solidFill>
                  <a:srgbClr val="002060"/>
                </a:solidFill>
              </a:rPr>
              <a:t>звонить с шутками и просто «для интереса» в пожарную охрану, потому что это может помешать получить помощь людям, действительно нуждающимся в ней;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бытовой </a:t>
            </a:r>
            <a:r>
              <a:rPr lang="ru-RU" b="1" dirty="0">
                <a:solidFill>
                  <a:srgbClr val="002060"/>
                </a:solidFill>
              </a:rPr>
              <a:t>газ </a:t>
            </a:r>
            <a:r>
              <a:rPr lang="ru-RU" b="1" dirty="0" smtClean="0">
                <a:solidFill>
                  <a:srgbClr val="002060"/>
                </a:solidFill>
              </a:rPr>
              <a:t>взрывоопасен </a:t>
            </a:r>
            <a:r>
              <a:rPr lang="ru-RU" b="1" dirty="0">
                <a:solidFill>
                  <a:srgbClr val="002060"/>
                </a:solidFill>
              </a:rPr>
              <a:t>и ядовит, поэтому пользоваться им могут только взрослые;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признаками </a:t>
            </a:r>
            <a:r>
              <a:rPr lang="ru-RU" b="1" dirty="0">
                <a:solidFill>
                  <a:srgbClr val="002060"/>
                </a:solidFill>
              </a:rPr>
              <a:t>пожара являются огонь, дым и запах 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    дыма</a:t>
            </a:r>
            <a:r>
              <a:rPr lang="ru-RU" b="1" dirty="0">
                <a:solidFill>
                  <a:srgbClr val="002060"/>
                </a:solidFill>
              </a:rPr>
              <a:t>. О них надо обязательно и срочно сообщить взрослым;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</a:rPr>
              <a:t>нельзя </a:t>
            </a:r>
            <a:r>
              <a:rPr lang="ru-RU" b="1" dirty="0">
                <a:solidFill>
                  <a:srgbClr val="002060"/>
                </a:solidFill>
              </a:rPr>
              <a:t>брать вещи, приборы взрослых для игры — </a:t>
            </a:r>
            <a:endParaRPr lang="ru-RU" b="1" dirty="0" smtClean="0">
              <a:solidFill>
                <a:srgbClr val="00206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     не </a:t>
            </a:r>
            <a:r>
              <a:rPr lang="ru-RU" b="1" dirty="0">
                <a:solidFill>
                  <a:srgbClr val="002060"/>
                </a:solidFill>
              </a:rPr>
              <a:t>умея их использовать правильно, можно устроить пожар.</a:t>
            </a:r>
          </a:p>
        </p:txBody>
      </p:sp>
    </p:spTree>
    <p:extLst>
      <p:ext uri="{BB962C8B-B14F-4D97-AF65-F5344CB8AC3E}">
        <p14:creationId xmlns:p14="http://schemas.microsoft.com/office/powerpoint/2010/main" val="29865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89" y="0"/>
            <a:ext cx="92525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93096"/>
            <a:ext cx="3159370" cy="252280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404664"/>
            <a:ext cx="86409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Объясните детям</a:t>
            </a:r>
            <a:r>
              <a:rPr lang="ru-RU" sz="2400" b="1" i="1" u="sng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10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Пожары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 опасны. При пожаре могут сгореть вещи, квартира и даже целый дом. Но главное, что при пожаре могут погибнуть люди. Запомни правила противопожарной безопасности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ru-RU" sz="10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Не балуйся дома со спичками и зажигалками. Это одна из причин пожаров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2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Уходя из комнаты или из дома, не забывай выключать электроприборы.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Правило 3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Не суши бельё над плитой.</a:t>
            </a: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4.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Ни в коем случае не зажигай фейерверки, свечи или бенгальские огни дома (и вообще лучше это делать только со взрослыми).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 5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 В деревне или на даче без взрослых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не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подходи к печке и не открывай печную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дверцу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(от выскочившего уголька может загореться дом).</a:t>
            </a:r>
          </a:p>
        </p:txBody>
      </p:sp>
    </p:spTree>
    <p:extLst>
      <p:ext uri="{BB962C8B-B14F-4D97-AF65-F5344CB8AC3E}">
        <p14:creationId xmlns:p14="http://schemas.microsoft.com/office/powerpoint/2010/main" val="25088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88"/>
            <a:ext cx="9161302" cy="690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288" y="4090361"/>
            <a:ext cx="3870176" cy="273630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6591" y="332656"/>
            <a:ext cx="8136904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 доме начался пожар</a:t>
            </a: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1000" b="1" i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1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Если огонь небольшой, можно попробовать сразу же затушить его, набросив на него плотную ткань или одеяло или вылив кастрюлю воды.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Правило 2.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Если огонь сразу не погас, немедленно убегай из дома в безопасное место. И только после этого позвони в пожарную охрану по телефону 01 или попроси об этом соседей.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3.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Если не можешь убежать из горящей квартиры, сразу же позвони по телефону 01 и сообщи пожарным точный адрес и номер своей квартиры.</a:t>
            </a:r>
          </a:p>
          <a:p>
            <a:pPr algn="just"/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4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При пожаре дым гораздо опаснее огня. Большинство людей при пожаре погибают от дыма. Если чувствуешь, что задыхаешься, опустись на корточки или продвигайся к выходу ползком - внизу дыма меньше.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Правило 5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При пожаре никогда не садись в лифт. Он может отключиться, и ты задохнешься.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6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 Ожидая приезда пожарных, не теряй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головы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и не выпрыгивай из окна. Тебя обязательно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спасут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7.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Когда приедут пожарные, во всём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их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слушайся и не бойся. Они лучше знают как тебя спасти .</a:t>
            </a:r>
          </a:p>
        </p:txBody>
      </p:sp>
    </p:spTree>
    <p:extLst>
      <p:ext uri="{BB962C8B-B14F-4D97-AF65-F5344CB8AC3E}">
        <p14:creationId xmlns:p14="http://schemas.microsoft.com/office/powerpoint/2010/main" val="134412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granddecor12.ru/forum/imgs/5616ce55df0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88"/>
            <a:ext cx="9161302" cy="690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i1.sndcdn.com/artworks-000128540957-ja418r-t500x5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5013176"/>
            <a:ext cx="2213038" cy="181348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6590" y="332656"/>
            <a:ext cx="835388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</a:t>
            </a:r>
            <a:r>
              <a:rPr lang="ru-RU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доме начался пожар</a:t>
            </a:r>
            <a:r>
              <a:rPr lang="ru-RU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sz="1000" b="1" i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</a:t>
            </a:r>
            <a:r>
              <a:rPr lang="ru-RU" b="1" u="sng" dirty="0">
                <a:solidFill>
                  <a:schemeClr val="accent4">
                    <a:lumMod val="50000"/>
                  </a:schemeClr>
                </a:solidFill>
              </a:rPr>
              <a:t>8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в квартире начался пожар, а взрослых нет, убегай подальше от огня.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квартира не закрыта, не задумываясь, уходи из квартиры.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9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Убегая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из горящей комнаты, не забудь закрыть дверь, чтобы огонь не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распространился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 всей квартире.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10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дверь дома закрыта, и выйти нет никакой возможности, кричи в окно, зови на помощь.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Правило11.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Даже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если вам очень страшно находиться в горящей квартире, не надо прятаться под кровать, в шкаф или другие тайные места, ведь пожарным будет очень трудно вас тогда найти и спасти.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12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вы обожгли на огне руку, подставьте ее под поток холодной воды, и зовите взрослых на помощь.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13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загорелась ваша одежда, падайте на землю или пол, и катайтесь по нему, пока огонь полностью не погаснет.</a:t>
            </a:r>
          </a:p>
          <a:p>
            <a:pPr lvl="0"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b="1" u="sng" dirty="0" smtClean="0">
                <a:solidFill>
                  <a:schemeClr val="accent4">
                    <a:lumMod val="50000"/>
                  </a:schemeClr>
                </a:solidFill>
              </a:rPr>
              <a:t>Правило 14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 Если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пожар в вашем подъезде, не выходите из квартиры. Откройте балкон, окно или хотя бы форточку и зовите на помощь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ctr"/>
            <a:endParaRPr lang="ru-RU" sz="10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Тушить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пожар – дело взрослых, но вызвать пожарников 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любой ребенок. </a:t>
            </a:r>
          </a:p>
        </p:txBody>
      </p:sp>
    </p:spTree>
    <p:extLst>
      <p:ext uri="{BB962C8B-B14F-4D97-AF65-F5344CB8AC3E}">
        <p14:creationId xmlns:p14="http://schemas.microsoft.com/office/powerpoint/2010/main" val="38524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2023</Words>
  <Application>Microsoft Office PowerPoint</Application>
  <PresentationFormat>Экран (4:3)</PresentationFormat>
  <Paragraphs>202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Садик</dc:creator>
  <cp:lastModifiedBy>Садик</cp:lastModifiedBy>
  <cp:revision>36</cp:revision>
  <dcterms:created xsi:type="dcterms:W3CDTF">2017-04-02T05:16:17Z</dcterms:created>
  <dcterms:modified xsi:type="dcterms:W3CDTF">2017-04-10T07:14:16Z</dcterms:modified>
</cp:coreProperties>
</file>