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3"/>
  </p:notesMasterIdLst>
  <p:sldIdLst>
    <p:sldId id="377" r:id="rId2"/>
    <p:sldId id="409" r:id="rId3"/>
    <p:sldId id="378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90" r:id="rId15"/>
    <p:sldId id="391" r:id="rId16"/>
    <p:sldId id="410" r:id="rId17"/>
    <p:sldId id="392" r:id="rId18"/>
    <p:sldId id="394" r:id="rId19"/>
    <p:sldId id="396" r:id="rId20"/>
    <p:sldId id="395" r:id="rId21"/>
    <p:sldId id="399" r:id="rId22"/>
    <p:sldId id="400" r:id="rId23"/>
    <p:sldId id="397" r:id="rId24"/>
    <p:sldId id="398" r:id="rId25"/>
    <p:sldId id="402" r:id="rId26"/>
    <p:sldId id="405" r:id="rId27"/>
    <p:sldId id="401" r:id="rId28"/>
    <p:sldId id="411" r:id="rId29"/>
    <p:sldId id="406" r:id="rId30"/>
    <p:sldId id="412" r:id="rId31"/>
    <p:sldId id="407" r:id="rId32"/>
  </p:sldIdLst>
  <p:sldSz cx="10826750" cy="8120063" type="B4ISO"/>
  <p:notesSz cx="6858000" cy="9144000"/>
  <p:defaultTextStyle>
    <a:defPPr>
      <a:defRPr lang="ru-RU"/>
    </a:defPPr>
    <a:lvl1pPr marL="0" algn="l" defTabSz="10589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467" algn="l" defTabSz="10589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8932" algn="l" defTabSz="10589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8398" algn="l" defTabSz="10589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7862" algn="l" defTabSz="10589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7333" algn="l" defTabSz="10589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6796" algn="l" defTabSz="10589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6262" algn="l" defTabSz="10589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5726" algn="l" defTabSz="10589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230" y="186"/>
      </p:cViewPr>
      <p:guideLst>
        <p:guide orient="horz" pos="2558"/>
        <p:guide pos="341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E367D-2734-4309-B803-78C8D58DE869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F1510-D839-4DB1-8832-95F0B431DF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12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5" algn="l" defTabSz="9140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94" algn="l" defTabSz="9140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38" algn="l" defTabSz="9140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86" algn="l" defTabSz="9140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32" algn="l" defTabSz="9140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77" algn="l" defTabSz="9140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24" algn="l" defTabSz="9140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71" algn="l" defTabSz="9140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006" y="2522492"/>
            <a:ext cx="9202738" cy="174055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4016" y="4601369"/>
            <a:ext cx="7578725" cy="207512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8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8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7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6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3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49396" y="325189"/>
            <a:ext cx="2436019" cy="69283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1338" y="325189"/>
            <a:ext cx="7127610" cy="69283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238" y="5217902"/>
            <a:ext cx="9202738" cy="161273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5238" y="3441638"/>
            <a:ext cx="9202738" cy="177626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294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89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883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178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473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1767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062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2357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1337" y="1894683"/>
            <a:ext cx="4781815" cy="53588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03600" y="1894683"/>
            <a:ext cx="4781815" cy="53588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337" y="1817617"/>
            <a:ext cx="4783695" cy="7574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467" indent="0">
              <a:buNone/>
              <a:defRPr sz="2200" b="1"/>
            </a:lvl2pPr>
            <a:lvl3pPr marL="1058932" indent="0">
              <a:buNone/>
              <a:defRPr sz="2100" b="1"/>
            </a:lvl3pPr>
            <a:lvl4pPr marL="1588398" indent="0">
              <a:buNone/>
              <a:defRPr sz="1900" b="1"/>
            </a:lvl4pPr>
            <a:lvl5pPr marL="2117862" indent="0">
              <a:buNone/>
              <a:defRPr sz="1900" b="1"/>
            </a:lvl5pPr>
            <a:lvl6pPr marL="2647333" indent="0">
              <a:buNone/>
              <a:defRPr sz="1900" b="1"/>
            </a:lvl6pPr>
            <a:lvl7pPr marL="3176796" indent="0">
              <a:buNone/>
              <a:defRPr sz="1900" b="1"/>
            </a:lvl7pPr>
            <a:lvl8pPr marL="3706262" indent="0">
              <a:buNone/>
              <a:defRPr sz="1900" b="1"/>
            </a:lvl8pPr>
            <a:lvl9pPr marL="4235726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337" y="2575115"/>
            <a:ext cx="4783695" cy="4678435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99840" y="1817617"/>
            <a:ext cx="4785574" cy="757496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467" indent="0">
              <a:buNone/>
              <a:defRPr sz="2200" b="1"/>
            </a:lvl2pPr>
            <a:lvl3pPr marL="1058932" indent="0">
              <a:buNone/>
              <a:defRPr sz="2100" b="1"/>
            </a:lvl3pPr>
            <a:lvl4pPr marL="1588398" indent="0">
              <a:buNone/>
              <a:defRPr sz="1900" b="1"/>
            </a:lvl4pPr>
            <a:lvl5pPr marL="2117862" indent="0">
              <a:buNone/>
              <a:defRPr sz="1900" b="1"/>
            </a:lvl5pPr>
            <a:lvl6pPr marL="2647333" indent="0">
              <a:buNone/>
              <a:defRPr sz="1900" b="1"/>
            </a:lvl6pPr>
            <a:lvl7pPr marL="3176796" indent="0">
              <a:buNone/>
              <a:defRPr sz="1900" b="1"/>
            </a:lvl7pPr>
            <a:lvl8pPr marL="3706262" indent="0">
              <a:buNone/>
              <a:defRPr sz="1900" b="1"/>
            </a:lvl8pPr>
            <a:lvl9pPr marL="4235726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99840" y="2575115"/>
            <a:ext cx="4785574" cy="4678435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39" y="323299"/>
            <a:ext cx="3561926" cy="137590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32959" y="323310"/>
            <a:ext cx="6052454" cy="6930249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1339" y="1699210"/>
            <a:ext cx="3561926" cy="5554349"/>
          </a:xfrm>
        </p:spPr>
        <p:txBody>
          <a:bodyPr/>
          <a:lstStyle>
            <a:lvl1pPr marL="0" indent="0">
              <a:buNone/>
              <a:defRPr sz="1700"/>
            </a:lvl1pPr>
            <a:lvl2pPr marL="529467" indent="0">
              <a:buNone/>
              <a:defRPr sz="1400"/>
            </a:lvl2pPr>
            <a:lvl3pPr marL="1058932" indent="0">
              <a:buNone/>
              <a:defRPr sz="1200"/>
            </a:lvl3pPr>
            <a:lvl4pPr marL="1588398" indent="0">
              <a:buNone/>
              <a:defRPr sz="900"/>
            </a:lvl4pPr>
            <a:lvl5pPr marL="2117862" indent="0">
              <a:buNone/>
              <a:defRPr sz="900"/>
            </a:lvl5pPr>
            <a:lvl6pPr marL="2647333" indent="0">
              <a:buNone/>
              <a:defRPr sz="900"/>
            </a:lvl6pPr>
            <a:lvl7pPr marL="3176796" indent="0">
              <a:buNone/>
              <a:defRPr sz="900"/>
            </a:lvl7pPr>
            <a:lvl8pPr marL="3706262" indent="0">
              <a:buNone/>
              <a:defRPr sz="900"/>
            </a:lvl8pPr>
            <a:lvl9pPr marL="423572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119" y="5684045"/>
            <a:ext cx="6496050" cy="67103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22119" y="725543"/>
            <a:ext cx="6496050" cy="4872038"/>
          </a:xfrm>
        </p:spPr>
        <p:txBody>
          <a:bodyPr/>
          <a:lstStyle>
            <a:lvl1pPr marL="0" indent="0">
              <a:buNone/>
              <a:defRPr sz="3700"/>
            </a:lvl1pPr>
            <a:lvl2pPr marL="529467" indent="0">
              <a:buNone/>
              <a:defRPr sz="3200"/>
            </a:lvl2pPr>
            <a:lvl3pPr marL="1058932" indent="0">
              <a:buNone/>
              <a:defRPr sz="2800"/>
            </a:lvl3pPr>
            <a:lvl4pPr marL="1588398" indent="0">
              <a:buNone/>
              <a:defRPr sz="2200"/>
            </a:lvl4pPr>
            <a:lvl5pPr marL="2117862" indent="0">
              <a:buNone/>
              <a:defRPr sz="2200"/>
            </a:lvl5pPr>
            <a:lvl6pPr marL="2647333" indent="0">
              <a:buNone/>
              <a:defRPr sz="2200"/>
            </a:lvl6pPr>
            <a:lvl7pPr marL="3176796" indent="0">
              <a:buNone/>
              <a:defRPr sz="2200"/>
            </a:lvl7pPr>
            <a:lvl8pPr marL="3706262" indent="0">
              <a:buNone/>
              <a:defRPr sz="2200"/>
            </a:lvl8pPr>
            <a:lvl9pPr marL="4235726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2119" y="6355080"/>
            <a:ext cx="6496050" cy="952979"/>
          </a:xfrm>
        </p:spPr>
        <p:txBody>
          <a:bodyPr/>
          <a:lstStyle>
            <a:lvl1pPr marL="0" indent="0">
              <a:buNone/>
              <a:defRPr sz="1700"/>
            </a:lvl1pPr>
            <a:lvl2pPr marL="529467" indent="0">
              <a:buNone/>
              <a:defRPr sz="1400"/>
            </a:lvl2pPr>
            <a:lvl3pPr marL="1058932" indent="0">
              <a:buNone/>
              <a:defRPr sz="1200"/>
            </a:lvl3pPr>
            <a:lvl4pPr marL="1588398" indent="0">
              <a:buNone/>
              <a:defRPr sz="900"/>
            </a:lvl4pPr>
            <a:lvl5pPr marL="2117862" indent="0">
              <a:buNone/>
              <a:defRPr sz="900"/>
            </a:lvl5pPr>
            <a:lvl6pPr marL="2647333" indent="0">
              <a:buNone/>
              <a:defRPr sz="900"/>
            </a:lvl6pPr>
            <a:lvl7pPr marL="3176796" indent="0">
              <a:buNone/>
              <a:defRPr sz="900"/>
            </a:lvl7pPr>
            <a:lvl8pPr marL="3706262" indent="0">
              <a:buNone/>
              <a:defRPr sz="900"/>
            </a:lvl8pPr>
            <a:lvl9pPr marL="423572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41" y="325179"/>
            <a:ext cx="9744075" cy="1353344"/>
          </a:xfrm>
          <a:prstGeom prst="rect">
            <a:avLst/>
          </a:prstGeom>
        </p:spPr>
        <p:txBody>
          <a:bodyPr vert="horz" lIns="105893" tIns="52946" rIns="105893" bIns="5294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341" y="1894683"/>
            <a:ext cx="9744075" cy="5358866"/>
          </a:xfrm>
          <a:prstGeom prst="rect">
            <a:avLst/>
          </a:prstGeom>
        </p:spPr>
        <p:txBody>
          <a:bodyPr vert="horz" lIns="105893" tIns="52946" rIns="105893" bIns="5294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1337" y="7526096"/>
            <a:ext cx="2526242" cy="432318"/>
          </a:xfrm>
          <a:prstGeom prst="rect">
            <a:avLst/>
          </a:prstGeom>
        </p:spPr>
        <p:txBody>
          <a:bodyPr vert="horz" lIns="105893" tIns="52946" rIns="105893" bIns="5294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48924-2CAD-4793-8144-4B3D92E55F1B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9143" y="7526096"/>
            <a:ext cx="3428471" cy="432318"/>
          </a:xfrm>
          <a:prstGeom prst="rect">
            <a:avLst/>
          </a:prstGeom>
        </p:spPr>
        <p:txBody>
          <a:bodyPr vert="horz" lIns="105893" tIns="52946" rIns="105893" bIns="5294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59171" y="7526096"/>
            <a:ext cx="2526242" cy="432318"/>
          </a:xfrm>
          <a:prstGeom prst="rect">
            <a:avLst/>
          </a:prstGeom>
        </p:spPr>
        <p:txBody>
          <a:bodyPr vert="horz" lIns="105893" tIns="52946" rIns="105893" bIns="5294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DF5C9-EAA9-403D-9202-84EBECBE9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58932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7097" indent="-397097" algn="l" defTabSz="1058932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0383" indent="-330916" algn="l" defTabSz="1058932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23667" indent="-264733" algn="l" defTabSz="105893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53132" indent="-264733" algn="l" defTabSz="10589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82596" indent="-264733" algn="l" defTabSz="105893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12061" indent="-264733" algn="l" defTabSz="105893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41528" indent="-264733" algn="l" defTabSz="105893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70993" indent="-264733" algn="l" defTabSz="105893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00459" indent="-264733" algn="l" defTabSz="105893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89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467" algn="l" defTabSz="10589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8932" algn="l" defTabSz="10589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398" algn="l" defTabSz="10589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7862" algn="l" defTabSz="10589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7333" algn="l" defTabSz="10589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6796" algn="l" defTabSz="10589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6262" algn="l" defTabSz="10589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5726" algn="l" defTabSz="105893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8.gif"/><Relationship Id="rId4" Type="http://schemas.openxmlformats.org/officeDocument/2006/relationships/image" Target="../media/image29.jpe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jpeg"/><Relationship Id="rId7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6.png"/><Relationship Id="rId5" Type="http://schemas.openxmlformats.org/officeDocument/2006/relationships/image" Target="../media/image46.jpeg"/><Relationship Id="rId10" Type="http://schemas.openxmlformats.org/officeDocument/2006/relationships/image" Target="../media/image8.gif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17.png"/><Relationship Id="rId4" Type="http://schemas.openxmlformats.org/officeDocument/2006/relationships/image" Target="../media/image57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7.jpeg"/><Relationship Id="rId4" Type="http://schemas.openxmlformats.org/officeDocument/2006/relationships/image" Target="../media/image62.jpeg"/><Relationship Id="rId9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8.jpeg"/><Relationship Id="rId7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8.gif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8.gif"/><Relationship Id="rId7" Type="http://schemas.openxmlformats.org/officeDocument/2006/relationships/image" Target="../media/image7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8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6.png"/><Relationship Id="rId7" Type="http://schemas.openxmlformats.org/officeDocument/2006/relationships/image" Target="../media/image9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jpeg"/><Relationship Id="rId7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6.png"/><Relationship Id="rId7" Type="http://schemas.openxmlformats.org/officeDocument/2006/relationships/image" Target="../media/image10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3.jpeg"/><Relationship Id="rId5" Type="http://schemas.openxmlformats.org/officeDocument/2006/relationships/image" Target="../media/image98.jpeg"/><Relationship Id="rId10" Type="http://schemas.openxmlformats.org/officeDocument/2006/relationships/image" Target="../media/image8.gif"/><Relationship Id="rId4" Type="http://schemas.openxmlformats.org/officeDocument/2006/relationships/image" Target="../media/image17.png"/><Relationship Id="rId9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6.png"/><Relationship Id="rId7" Type="http://schemas.openxmlformats.org/officeDocument/2006/relationships/image" Target="../media/image1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9.jpeg"/><Relationship Id="rId4" Type="http://schemas.openxmlformats.org/officeDocument/2006/relationships/image" Target="../media/image1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16.gif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esplatnye-ramki-na-novyj-god-2018-dlya-photoshop-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8919" y="1107703"/>
            <a:ext cx="727280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solidFill>
                  <a:srgbClr val="002060"/>
                </a:solidFill>
                <a:latin typeface="Adventure" pitchFamily="2" charset="0"/>
              </a:rPr>
              <a:t>Муниципальное автономное  дошкольное образовательное учреждение детский сад  № 3 «Светлячок»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0" b="1" dirty="0" smtClean="0">
                <a:solidFill>
                  <a:srgbClr val="FF0000"/>
                </a:solidFill>
                <a:latin typeface="Adventure" pitchFamily="2" charset="0"/>
                <a:ea typeface="Courier New" pitchFamily="49" charset="0"/>
              </a:rPr>
              <a:t>Мастерская</a:t>
            </a:r>
            <a:r>
              <a:rPr lang="ru-RU" sz="7200" b="1" dirty="0" smtClean="0">
                <a:solidFill>
                  <a:srgbClr val="FF0000"/>
                </a:solidFill>
                <a:latin typeface="Adventure" pitchFamily="2" charset="0"/>
                <a:ea typeface="Courier New" pitchFamily="49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800" b="1" dirty="0" smtClean="0">
                <a:solidFill>
                  <a:srgbClr val="FF0000"/>
                </a:solidFill>
                <a:latin typeface="Adventure" pitchFamily="2" charset="0"/>
                <a:ea typeface="Courier New" pitchFamily="49" charset="0"/>
              </a:rPr>
              <a:t>Деда Мороза</a:t>
            </a:r>
          </a:p>
          <a:p>
            <a:pPr algn="ctr" defTabSz="1082408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Adventure" pitchFamily="2" charset="0"/>
                <a:ea typeface="Courier New" pitchFamily="49" charset="0"/>
              </a:rPr>
              <a:t>Старшая группа</a:t>
            </a:r>
          </a:p>
          <a:p>
            <a:pPr algn="ctr" defTabSz="1082408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Adventure" pitchFamily="2" charset="0"/>
                <a:ea typeface="Courier New" pitchFamily="49" charset="0"/>
              </a:rPr>
              <a:t>Воспитатель: </a:t>
            </a:r>
            <a:r>
              <a:rPr lang="ru-RU" sz="2800" b="1" dirty="0" err="1" smtClean="0">
                <a:solidFill>
                  <a:srgbClr val="002060"/>
                </a:solidFill>
                <a:latin typeface="Adventure" pitchFamily="2" charset="0"/>
                <a:ea typeface="Courier New" pitchFamily="49" charset="0"/>
              </a:rPr>
              <a:t>Ускова</a:t>
            </a:r>
            <a:r>
              <a:rPr lang="ru-RU" sz="2800" b="1" dirty="0" smtClean="0">
                <a:solidFill>
                  <a:srgbClr val="002060"/>
                </a:solidFill>
                <a:latin typeface="Adventure" pitchFamily="2" charset="0"/>
                <a:ea typeface="Courier New" pitchFamily="49" charset="0"/>
              </a:rPr>
              <a:t> Татьяна Геннадьевна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Adventure" pitchFamily="2" charset="0"/>
                <a:cs typeface="Times New Roman" pitchFamily="18" charset="0"/>
              </a:rPr>
              <a:t>I </a:t>
            </a:r>
            <a:r>
              <a:rPr lang="ru-RU" sz="2800" b="1" dirty="0" smtClean="0">
                <a:solidFill>
                  <a:srgbClr val="002060"/>
                </a:solidFill>
                <a:latin typeface="Adventure" pitchFamily="2" charset="0"/>
                <a:cs typeface="Times New Roman" pitchFamily="18" charset="0"/>
              </a:rPr>
              <a:t>квалификационная </a:t>
            </a:r>
            <a:r>
              <a:rPr lang="ru-RU" sz="2800" b="1" dirty="0" smtClean="0">
                <a:solidFill>
                  <a:srgbClr val="002060"/>
                </a:solidFill>
                <a:latin typeface="Adventure" pitchFamily="2" charset="0"/>
                <a:cs typeface="Times New Roman" pitchFamily="18" charset="0"/>
              </a:rPr>
              <a:t>категория</a:t>
            </a:r>
            <a:r>
              <a:rPr lang="ru-RU" sz="3200" b="1" dirty="0" smtClean="0">
                <a:solidFill>
                  <a:srgbClr val="002060"/>
                </a:solidFill>
                <a:latin typeface="Adventure" pitchFamily="2" charset="0"/>
                <a:cs typeface="Times New Roman" pitchFamily="18" charset="0"/>
              </a:rPr>
              <a:t>.</a:t>
            </a:r>
            <a:endParaRPr lang="ru-RU" sz="3200" b="1" dirty="0" smtClean="0">
              <a:solidFill>
                <a:srgbClr val="002060"/>
              </a:solidFill>
              <a:latin typeface="Adventure" pitchFamily="2" charset="0"/>
              <a:cs typeface="Times New Roman" pitchFamily="18" charset="0"/>
            </a:endParaRPr>
          </a:p>
        </p:txBody>
      </p:sp>
      <p:pic>
        <p:nvPicPr>
          <p:cNvPr id="6" name="Рисунок 5" descr="306416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858"/>
          <a:stretch>
            <a:fillRect/>
          </a:stretch>
        </p:blipFill>
        <p:spPr>
          <a:xfrm>
            <a:off x="6565503" y="5779199"/>
            <a:ext cx="1440160" cy="2340864"/>
          </a:xfrm>
          <a:prstGeom prst="rect">
            <a:avLst/>
          </a:prstGeom>
        </p:spPr>
      </p:pic>
      <p:pic>
        <p:nvPicPr>
          <p:cNvPr id="7" name="Рисунок 6" descr="hello_html_m418308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665" b="9208"/>
          <a:stretch>
            <a:fillRect/>
          </a:stretch>
        </p:blipFill>
        <p:spPr>
          <a:xfrm>
            <a:off x="5053335" y="5518324"/>
            <a:ext cx="1884983" cy="2601739"/>
          </a:xfrm>
          <a:prstGeom prst="rect">
            <a:avLst/>
          </a:prstGeom>
        </p:spPr>
      </p:pic>
      <p:pic>
        <p:nvPicPr>
          <p:cNvPr id="8" name="Рисунок 7" descr="56094478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518"/>
          <a:stretch>
            <a:fillRect/>
          </a:stretch>
        </p:blipFill>
        <p:spPr>
          <a:xfrm rot="16200000">
            <a:off x="2961045" y="6293138"/>
            <a:ext cx="1398935" cy="2254915"/>
          </a:xfrm>
          <a:prstGeom prst="rect">
            <a:avLst/>
          </a:prstGeom>
        </p:spPr>
      </p:pic>
      <p:pic>
        <p:nvPicPr>
          <p:cNvPr id="9" name="Рисунок 8" descr="shariki-novyy-god-serpanti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87425" y="0"/>
            <a:ext cx="4583478" cy="25782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64542" y="7189763"/>
            <a:ext cx="1690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Adventure" pitchFamily="2" charset="0"/>
                <a:cs typeface="Times New Roman" pitchFamily="18" charset="0"/>
              </a:rPr>
              <a:t>Кировград</a:t>
            </a:r>
            <a:endParaRPr lang="en-US" sz="2400" b="1" dirty="0" smtClean="0">
              <a:solidFill>
                <a:schemeClr val="bg1"/>
              </a:solidFill>
              <a:latin typeface="Adventure" pitchFamily="2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Adventure" pitchFamily="2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dventure" pitchFamily="2" charset="0"/>
                <a:cs typeface="Times New Roman" pitchFamily="18" charset="0"/>
              </a:rPr>
              <a:t>2020</a:t>
            </a:r>
            <a:endParaRPr lang="ru-RU" sz="1200" b="1" dirty="0">
              <a:solidFill>
                <a:schemeClr val="bg1"/>
              </a:solidFill>
              <a:latin typeface="Adventure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2895" y="891679"/>
            <a:ext cx="91450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Реализация проекта: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Беседы: «Есть ли на свете Дед Мороз», «Что такое Новый год», «Почему на Новый год украшают ель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».</a:t>
            </a:r>
            <a:endParaRPr lang="ru-RU" sz="24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Чтение художественной литературы: С. Козлов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«Зимняя сказка», Р.Набоков «Зима» </a:t>
            </a:r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;</a:t>
            </a:r>
            <a:endParaRPr lang="ru-RU" sz="24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Сказок: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«Снегурочка», «Двенадцать месяцев», «Госпожа Метелица», «Зимовье зверей», «Морозко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».</a:t>
            </a:r>
            <a:endParaRPr lang="ru-RU" sz="24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Составление рассказов: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«Как мы лепили снеговика», «Зимние забавы», «Письмо Деду Морозу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».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Конкурс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на выразительное чтение новогодних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стихов. </a:t>
            </a:r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Р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ассматривание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сюжетных картинок по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теме проекта. </a:t>
            </a:r>
            <a:endParaRPr lang="ru-RU" sz="24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Сюжетно-ролевые игры: «Украшаем ёлку», «Мы архитекторы», «Фабрика игрушек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».</a:t>
            </a:r>
            <a:endParaRPr lang="ru-RU" sz="24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 Дидактические игры: «Найди пару», «Что я вижу из окна», «Найди одинаковые снежинки», «Чудесный мешочек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».</a:t>
            </a:r>
            <a:endParaRPr lang="ru-RU" sz="2400" b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" name="Рисунок 4" descr="738980duw45bjia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831" y="531639"/>
            <a:ext cx="702762" cy="804611"/>
          </a:xfrm>
          <a:prstGeom prst="rect">
            <a:avLst/>
          </a:prstGeom>
        </p:spPr>
      </p:pic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3415" y="6652319"/>
            <a:ext cx="1512168" cy="1185376"/>
          </a:xfrm>
          <a:prstGeom prst="rect">
            <a:avLst/>
          </a:prstGeom>
        </p:spPr>
      </p:pic>
      <p:pic>
        <p:nvPicPr>
          <p:cNvPr id="7" name="Рисунок 6" descr="5d7e855ea5a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41767" y="2331839"/>
            <a:ext cx="1604028" cy="12573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4903" y="1251719"/>
            <a:ext cx="9001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Р</a:t>
            </a:r>
            <a:r>
              <a:rPr lang="ru-RU" sz="2400" b="1" i="1" dirty="0" smtClean="0">
                <a:solidFill>
                  <a:srgbClr val="002060"/>
                </a:solidFill>
              </a:rPr>
              <a:t>азучивание песен, танцев: </a:t>
            </a:r>
            <a:r>
              <a:rPr lang="ru-RU" sz="2400" b="1" i="1" dirty="0" smtClean="0">
                <a:solidFill>
                  <a:srgbClr val="002060"/>
                </a:solidFill>
              </a:rPr>
              <a:t>«Гномики», «Звёздочки», «Снежинки</a:t>
            </a:r>
            <a:r>
              <a:rPr lang="ru-RU" sz="2400" b="1" i="1" dirty="0" smtClean="0">
                <a:solidFill>
                  <a:srgbClr val="002060"/>
                </a:solidFill>
              </a:rPr>
              <a:t>».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Прослушивание: П.И.Чайковский «Времена года», </a:t>
            </a:r>
            <a:r>
              <a:rPr lang="ru-RU" sz="2400" b="1" i="1" dirty="0" smtClean="0">
                <a:solidFill>
                  <a:srgbClr val="002060"/>
                </a:solidFill>
              </a:rPr>
              <a:t>новогодние песни, звуки зимней природы</a:t>
            </a:r>
            <a:r>
              <a:rPr lang="ru-RU" sz="2400" b="1" i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Рисование</a:t>
            </a:r>
            <a:r>
              <a:rPr lang="ru-RU" sz="2400" b="1" i="1" dirty="0" smtClean="0">
                <a:solidFill>
                  <a:srgbClr val="002060"/>
                </a:solidFill>
              </a:rPr>
              <a:t>: «От зари и до зари славят зиму снегири</a:t>
            </a:r>
            <a:r>
              <a:rPr lang="ru-RU" sz="2400" b="1" i="1" dirty="0" smtClean="0">
                <a:solidFill>
                  <a:srgbClr val="002060"/>
                </a:solidFill>
              </a:rPr>
              <a:t>», «Украсим шапку Деду Морозу».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Аппликация: «Всюду снег, в снегу дома – привезла его зима</a:t>
            </a:r>
            <a:r>
              <a:rPr lang="ru-RU" sz="2400" b="1" i="1" dirty="0">
                <a:solidFill>
                  <a:srgbClr val="002060"/>
                </a:solidFill>
              </a:rPr>
              <a:t>», «В лесу родилась ёлочка</a:t>
            </a:r>
            <a:r>
              <a:rPr lang="ru-RU" sz="2400" b="1" i="1" dirty="0" smtClean="0">
                <a:solidFill>
                  <a:srgbClr val="002060"/>
                </a:solidFill>
              </a:rPr>
              <a:t>», </a:t>
            </a:r>
            <a:r>
              <a:rPr lang="ru-RU" sz="2400" b="1" i="1" dirty="0">
                <a:solidFill>
                  <a:srgbClr val="002060"/>
                </a:solidFill>
              </a:rPr>
              <a:t>Изготовление книжки - малышки «Зима волшебница пришла, и много снега принесла», «Сохраним ёлочку», «Зимушка – зима»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Лепка</a:t>
            </a:r>
            <a:r>
              <a:rPr lang="ru-RU" sz="2400" b="1" i="1" dirty="0" smtClean="0">
                <a:solidFill>
                  <a:srgbClr val="002060"/>
                </a:solidFill>
              </a:rPr>
              <a:t>: «Мышка» (грецкий орех, пластилин</a:t>
            </a:r>
            <a:r>
              <a:rPr lang="ru-RU" sz="2400" b="1" i="1" dirty="0" smtClean="0">
                <a:solidFill>
                  <a:srgbClr val="002060"/>
                </a:solidFill>
              </a:rPr>
              <a:t>).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Творческая мастерская: </a:t>
            </a:r>
            <a:r>
              <a:rPr lang="ru-RU" sz="2400" b="1" i="1" dirty="0" smtClean="0">
                <a:solidFill>
                  <a:srgbClr val="002060"/>
                </a:solidFill>
              </a:rPr>
              <a:t>«Помощники Деда Мороза»,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«Белая снежинка, лёгкая пушинка</a:t>
            </a:r>
            <a:r>
              <a:rPr lang="ru-RU" sz="2400" b="1" i="1" dirty="0" smtClean="0">
                <a:solidFill>
                  <a:srgbClr val="002060"/>
                </a:solidFill>
              </a:rPr>
              <a:t>».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endParaRPr lang="ru-RU" sz="24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endParaRPr lang="ru-RU" sz="2400" b="1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Рисунок 5" descr="738980duw45bjia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61847" y="531639"/>
            <a:ext cx="880502" cy="1008112"/>
          </a:xfrm>
          <a:prstGeom prst="rect">
            <a:avLst/>
          </a:prstGeom>
        </p:spPr>
      </p:pic>
      <p:pic>
        <p:nvPicPr>
          <p:cNvPr id="9" name="Рисунок 8" descr="133135723_0_8b13a_5dcea5f3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7191" y="6736686"/>
            <a:ext cx="2952328" cy="13833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31639"/>
            <a:ext cx="10826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РППС    в группе к проекту «Мастерская Деда Мороза»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SAM_6106.JPG"/>
          <p:cNvPicPr>
            <a:picLocks noChangeAspect="1"/>
          </p:cNvPicPr>
          <p:nvPr/>
        </p:nvPicPr>
        <p:blipFill>
          <a:blip r:embed="rId3" cstate="print"/>
          <a:srcRect l="12922" r="13423"/>
          <a:stretch>
            <a:fillRect/>
          </a:stretch>
        </p:blipFill>
        <p:spPr>
          <a:xfrm>
            <a:off x="1236911" y="4708103"/>
            <a:ext cx="4536504" cy="313714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AM_6108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l="11431" r="6008"/>
          <a:stretch>
            <a:fillRect/>
          </a:stretch>
        </p:blipFill>
        <p:spPr>
          <a:xfrm rot="5400000">
            <a:off x="5015968" y="2293914"/>
            <a:ext cx="6552167" cy="4467782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AM_6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25656">
            <a:off x="2173015" y="1251719"/>
            <a:ext cx="3581450" cy="2016224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97751" y="7178147"/>
            <a:ext cx="822686" cy="941916"/>
          </a:xfrm>
          <a:prstGeom prst="rect">
            <a:avLst/>
          </a:prstGeom>
        </p:spPr>
      </p:pic>
      <p:pic>
        <p:nvPicPr>
          <p:cNvPr id="13" name="Рисунок 12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89839" y="7343035"/>
            <a:ext cx="678670" cy="777028"/>
          </a:xfrm>
          <a:prstGeom prst="rect">
            <a:avLst/>
          </a:prstGeom>
        </p:spPr>
      </p:pic>
      <p:pic>
        <p:nvPicPr>
          <p:cNvPr id="14" name="Рисунок 13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89839" y="6580311"/>
            <a:ext cx="489991" cy="561004"/>
          </a:xfrm>
          <a:prstGeom prst="rect">
            <a:avLst/>
          </a:prstGeom>
        </p:spPr>
      </p:pic>
      <p:pic>
        <p:nvPicPr>
          <p:cNvPr id="9" name="Рисунок 8" descr="SAM_6062.JPG"/>
          <p:cNvPicPr>
            <a:picLocks noChangeAspect="1"/>
          </p:cNvPicPr>
          <p:nvPr/>
        </p:nvPicPr>
        <p:blipFill>
          <a:blip r:embed="rId7" cstate="print">
            <a:lum bright="10000" contrast="20000"/>
          </a:blip>
          <a:stretch>
            <a:fillRect/>
          </a:stretch>
        </p:blipFill>
        <p:spPr>
          <a:xfrm rot="530430">
            <a:off x="336159" y="3146734"/>
            <a:ext cx="3703384" cy="2084867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0887" y="5428183"/>
            <a:ext cx="822686" cy="941916"/>
          </a:xfrm>
          <a:prstGeom prst="rect">
            <a:avLst/>
          </a:prstGeom>
        </p:spPr>
      </p:pic>
      <p:pic>
        <p:nvPicPr>
          <p:cNvPr id="16" name="Рисунок 15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12975" y="7444407"/>
            <a:ext cx="590130" cy="675656"/>
          </a:xfrm>
          <a:prstGeom prst="rect">
            <a:avLst/>
          </a:prstGeom>
        </p:spPr>
      </p:pic>
      <p:pic>
        <p:nvPicPr>
          <p:cNvPr id="17" name="Рисунок 16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168" y="6292279"/>
            <a:ext cx="1011365" cy="1157940"/>
          </a:xfrm>
          <a:prstGeom prst="rect">
            <a:avLst/>
          </a:prstGeom>
        </p:spPr>
      </p:pic>
      <p:pic>
        <p:nvPicPr>
          <p:cNvPr id="18" name="Рисунок 17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25343" y="3267943"/>
            <a:ext cx="822686" cy="941916"/>
          </a:xfrm>
          <a:prstGeom prst="rect">
            <a:avLst/>
          </a:prstGeom>
        </p:spPr>
      </p:pic>
      <p:pic>
        <p:nvPicPr>
          <p:cNvPr id="19" name="Рисунок 18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1247" y="3844007"/>
            <a:ext cx="822686" cy="941916"/>
          </a:xfrm>
          <a:prstGeom prst="rect">
            <a:avLst/>
          </a:prstGeom>
        </p:spPr>
      </p:pic>
      <p:pic>
        <p:nvPicPr>
          <p:cNvPr id="20" name="Рисунок 19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85383" y="4342395"/>
            <a:ext cx="576064" cy="659552"/>
          </a:xfrm>
          <a:prstGeom prst="rect">
            <a:avLst/>
          </a:prstGeom>
        </p:spPr>
      </p:pic>
      <p:pic>
        <p:nvPicPr>
          <p:cNvPr id="21" name="Рисунок 20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08919" y="2187823"/>
            <a:ext cx="822686" cy="9419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3647"/>
            <a:ext cx="108267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Конкурс чтецов «Новогодние поздравления»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8" name="Рисунок 7" descr="SAM_60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823" y="2979911"/>
            <a:ext cx="2716035" cy="4824536"/>
          </a:xfrm>
          <a:prstGeom prst="rect">
            <a:avLst/>
          </a:prstGeom>
        </p:spPr>
      </p:pic>
      <p:pic>
        <p:nvPicPr>
          <p:cNvPr id="9" name="Рисунок 8" descr="SAM_6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3655" y="1323727"/>
            <a:ext cx="2583220" cy="4588614"/>
          </a:xfrm>
          <a:prstGeom prst="rect">
            <a:avLst/>
          </a:prstGeom>
        </p:spPr>
      </p:pic>
      <p:pic>
        <p:nvPicPr>
          <p:cNvPr id="10" name="Рисунок 9" descr="738980duw45bjia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823" y="531639"/>
            <a:ext cx="1080120" cy="1236659"/>
          </a:xfrm>
          <a:prstGeom prst="rect">
            <a:avLst/>
          </a:prstGeom>
        </p:spPr>
      </p:pic>
      <p:pic>
        <p:nvPicPr>
          <p:cNvPr id="6" name="Рисунок 5" descr="SAM_60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09119" y="2547863"/>
            <a:ext cx="2716035" cy="4824536"/>
          </a:xfrm>
          <a:prstGeom prst="rect">
            <a:avLst/>
          </a:prstGeom>
        </p:spPr>
      </p:pic>
      <p:pic>
        <p:nvPicPr>
          <p:cNvPr id="7" name="Рисунок 6" descr="SAM_60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29399" y="2115815"/>
            <a:ext cx="2634959" cy="4680520"/>
          </a:xfrm>
          <a:prstGeom prst="rect">
            <a:avLst/>
          </a:prstGeom>
        </p:spPr>
      </p:pic>
      <p:pic>
        <p:nvPicPr>
          <p:cNvPr id="11" name="Рисунок 10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84983" y="1179711"/>
            <a:ext cx="2063326" cy="1617424"/>
          </a:xfrm>
          <a:prstGeom prst="rect">
            <a:avLst/>
          </a:prstGeom>
        </p:spPr>
      </p:pic>
      <p:pic>
        <p:nvPicPr>
          <p:cNvPr id="12" name="Рисунок 11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69159" y="1298403"/>
            <a:ext cx="1728192" cy="1354715"/>
          </a:xfrm>
          <a:prstGeom prst="rect">
            <a:avLst/>
          </a:prstGeom>
        </p:spPr>
      </p:pic>
      <p:pic>
        <p:nvPicPr>
          <p:cNvPr id="13" name="Рисунок 12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41367" y="1323727"/>
            <a:ext cx="1224136" cy="959590"/>
          </a:xfrm>
          <a:prstGeom prst="rect">
            <a:avLst/>
          </a:prstGeom>
        </p:spPr>
      </p:pic>
      <p:pic>
        <p:nvPicPr>
          <p:cNvPr id="14" name="Рисунок 13" descr="133135723_0_8b13a_5dcea5f3_XL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29399" y="6736686"/>
            <a:ext cx="2952328" cy="13833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43607"/>
            <a:ext cx="108267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Образовательная деятельность на прогулке.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dventure" pitchFamily="2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«Блеснул мороз и рады мы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  Проказам матушки зимы»</a:t>
            </a:r>
            <a:endParaRPr lang="ru-RU" sz="3600" b="1" dirty="0" smtClean="0">
              <a:solidFill>
                <a:srgbClr val="FF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SAM_6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839" y="1827783"/>
            <a:ext cx="4476813" cy="252028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AM_60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9399" y="1827783"/>
            <a:ext cx="4476813" cy="252028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SAM_60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9399" y="4708103"/>
            <a:ext cx="4448389" cy="2504279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SAM_60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839" y="4708103"/>
            <a:ext cx="4532715" cy="255175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738980duw45bjia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807" y="531639"/>
            <a:ext cx="954334" cy="10926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72815" y="7228383"/>
            <a:ext cx="51845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 П/и «Бег на метёлке» </a:t>
            </a: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«Дали в руки нам метёлку, только в этом мало толку»</a:t>
            </a:r>
          </a:p>
          <a:p>
            <a:endParaRPr lang="ru-RU" sz="2400" dirty="0" smtClean="0"/>
          </a:p>
          <a:p>
            <a:r>
              <a:rPr lang="ru-RU" sz="2400" dirty="0" smtClean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29399" y="7156375"/>
            <a:ext cx="41764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Рисунок на снегу (палочкой)</a:t>
            </a:r>
          </a:p>
          <a:p>
            <a:r>
              <a:rPr lang="ru-RU" sz="2400" dirty="0" smtClean="0"/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33055" y="4348063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Рисование на снегу. Выкладываем узор рябиной.</a:t>
            </a:r>
          </a:p>
        </p:txBody>
      </p:sp>
      <p:pic>
        <p:nvPicPr>
          <p:cNvPr id="18" name="Рисунок 17" descr="0009028tyznaeshchtonovjgodbyvaettolkozimojkogdanaulitsemnogo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1727" y="6436295"/>
            <a:ext cx="1105906" cy="1440161"/>
          </a:xfrm>
          <a:prstGeom prst="rect">
            <a:avLst/>
          </a:prstGeom>
        </p:spPr>
      </p:pic>
      <p:pic>
        <p:nvPicPr>
          <p:cNvPr id="19" name="Рисунок 18" descr="0009028tyznaeshchtonovjgodbyvaettolkozimojkogdanaulitsemnogo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9799" y="6247854"/>
            <a:ext cx="1152128" cy="1872209"/>
          </a:xfrm>
          <a:prstGeom prst="rect">
            <a:avLst/>
          </a:prstGeom>
        </p:spPr>
      </p:pic>
      <p:pic>
        <p:nvPicPr>
          <p:cNvPr id="20" name="Рисунок 19" descr="0009028tyznaeshchtonovjgodbyvaettolkozimojkogdanaulitsemnogo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1847" y="5428183"/>
            <a:ext cx="889882" cy="18722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87623"/>
            <a:ext cx="10826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Творческая мастерская «Помощники Деда Мороза»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«Белая снежинка, лёгкая пушинка»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SAM_6073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300807" y="1683767"/>
            <a:ext cx="8355282" cy="4703714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AM_6093.JPG"/>
          <p:cNvPicPr>
            <a:picLocks noChangeAspect="1"/>
          </p:cNvPicPr>
          <p:nvPr/>
        </p:nvPicPr>
        <p:blipFill>
          <a:blip r:embed="rId4" cstate="print"/>
          <a:srcRect b="14600"/>
          <a:stretch>
            <a:fillRect/>
          </a:stretch>
        </p:blipFill>
        <p:spPr>
          <a:xfrm>
            <a:off x="5413375" y="5428183"/>
            <a:ext cx="5000006" cy="2403849"/>
          </a:xfrm>
          <a:prstGeom prst="rect">
            <a:avLst/>
          </a:prstGeom>
        </p:spPr>
      </p:pic>
      <p:pic>
        <p:nvPicPr>
          <p:cNvPr id="8" name="Рисунок 7" descr="10487_5d64081aa83e914ebc29e69483a43c4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4799" y="3916015"/>
            <a:ext cx="2011951" cy="15121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24944" y="6508303"/>
            <a:ext cx="4680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i="1" dirty="0" smtClean="0">
                <a:solidFill>
                  <a:srgbClr val="002060"/>
                </a:solidFill>
              </a:rPr>
              <a:t>Красиво вырежем снежинки.</a:t>
            </a:r>
          </a:p>
          <a:p>
            <a:pPr algn="ctr"/>
            <a:r>
              <a:rPr lang="ru-RU" sz="1800" b="1" i="1" dirty="0" smtClean="0">
                <a:solidFill>
                  <a:srgbClr val="002060"/>
                </a:solidFill>
              </a:rPr>
              <a:t>С узором белые пушинки.</a:t>
            </a:r>
          </a:p>
          <a:p>
            <a:pPr algn="ctr"/>
            <a:r>
              <a:rPr lang="ru-RU" sz="1800" b="1" i="1" dirty="0" smtClean="0">
                <a:solidFill>
                  <a:srgbClr val="002060"/>
                </a:solidFill>
              </a:rPr>
              <a:t>Развесим их на все иголки.</a:t>
            </a:r>
          </a:p>
          <a:p>
            <a:pPr algn="ctr"/>
            <a:r>
              <a:rPr lang="ru-RU" sz="1800" b="1" i="1" dirty="0" smtClean="0">
                <a:solidFill>
                  <a:srgbClr val="002060"/>
                </a:solidFill>
              </a:rPr>
              <a:t>Мы сделаем подарок ёлке.</a:t>
            </a:r>
          </a:p>
        </p:txBody>
      </p:sp>
      <p:pic>
        <p:nvPicPr>
          <p:cNvPr id="10" name="Рисунок 9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807" y="819671"/>
            <a:ext cx="1080120" cy="1236659"/>
          </a:xfrm>
          <a:prstGeom prst="rect">
            <a:avLst/>
          </a:prstGeom>
        </p:spPr>
      </p:pic>
      <p:pic>
        <p:nvPicPr>
          <p:cNvPr id="11" name="Рисунок 10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943" y="5644207"/>
            <a:ext cx="653023" cy="747664"/>
          </a:xfrm>
          <a:prstGeom prst="rect">
            <a:avLst/>
          </a:prstGeom>
        </p:spPr>
      </p:pic>
      <p:pic>
        <p:nvPicPr>
          <p:cNvPr id="12" name="Рисунок 11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73815" y="7084367"/>
            <a:ext cx="904595" cy="1035696"/>
          </a:xfrm>
          <a:prstGeom prst="rect">
            <a:avLst/>
          </a:prstGeom>
        </p:spPr>
      </p:pic>
      <p:pic>
        <p:nvPicPr>
          <p:cNvPr id="13" name="Рисунок 12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09719" y="7266826"/>
            <a:ext cx="745232" cy="853237"/>
          </a:xfrm>
          <a:prstGeom prst="rect">
            <a:avLst/>
          </a:prstGeom>
        </p:spPr>
      </p:pic>
      <p:pic>
        <p:nvPicPr>
          <p:cNvPr id="14" name="Рисунок 13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05863" y="2331839"/>
            <a:ext cx="732855" cy="839066"/>
          </a:xfrm>
          <a:prstGeom prst="rect">
            <a:avLst/>
          </a:prstGeom>
        </p:spPr>
      </p:pic>
      <p:pic>
        <p:nvPicPr>
          <p:cNvPr id="15" name="Рисунок 14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57791" y="3483967"/>
            <a:ext cx="702762" cy="804611"/>
          </a:xfrm>
          <a:prstGeom prst="rect">
            <a:avLst/>
          </a:prstGeom>
        </p:spPr>
      </p:pic>
      <p:pic>
        <p:nvPicPr>
          <p:cNvPr id="16" name="Рисунок 15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57791" y="2763887"/>
            <a:ext cx="576975" cy="660595"/>
          </a:xfrm>
          <a:prstGeom prst="rect">
            <a:avLst/>
          </a:prstGeom>
        </p:spPr>
      </p:pic>
      <p:pic>
        <p:nvPicPr>
          <p:cNvPr id="17" name="Рисунок 16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29799" y="1611759"/>
            <a:ext cx="765655" cy="876619"/>
          </a:xfrm>
          <a:prstGeom prst="rect">
            <a:avLst/>
          </a:prstGeom>
        </p:spPr>
      </p:pic>
      <p:pic>
        <p:nvPicPr>
          <p:cNvPr id="18" name="Рисунок 17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46630" y="891679"/>
            <a:ext cx="1080120" cy="12366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43607"/>
            <a:ext cx="108267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Творческая мастерская «Помощники Деда Мороза»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SAM_6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863" y="882080"/>
            <a:ext cx="5005504" cy="28179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AM_6077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l="16452" r="24111"/>
          <a:stretch>
            <a:fillRect/>
          </a:stretch>
        </p:blipFill>
        <p:spPr>
          <a:xfrm>
            <a:off x="5485383" y="891679"/>
            <a:ext cx="2376060" cy="28083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SAM_6078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rcRect l="27775" r="21303"/>
          <a:stretch>
            <a:fillRect/>
          </a:stretch>
        </p:blipFill>
        <p:spPr>
          <a:xfrm>
            <a:off x="8005663" y="891679"/>
            <a:ext cx="2499656" cy="27634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AM_61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86337">
            <a:off x="5621743" y="4672585"/>
            <a:ext cx="3152086" cy="177450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SAM_61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807" y="4636095"/>
            <a:ext cx="5040560" cy="28376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738980duw45bjia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73815" y="5140151"/>
            <a:ext cx="828548" cy="94862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36911" y="3916015"/>
            <a:ext cx="8712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800" b="1" i="1" dirty="0" smtClean="0">
                <a:solidFill>
                  <a:srgbClr val="002060"/>
                </a:solidFill>
              </a:rPr>
              <a:t> Сенсорное развитие: </a:t>
            </a:r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«Снеговик я не простой, любопытный, озорной»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65302" y="7516415"/>
            <a:ext cx="3960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Игра «Ищем Снеговика» (в манке)</a:t>
            </a:r>
          </a:p>
        </p:txBody>
      </p:sp>
      <p:pic>
        <p:nvPicPr>
          <p:cNvPr id="15" name="Рисунок 14" descr="738980duw45bjia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05863" y="4564087"/>
            <a:ext cx="584299" cy="668980"/>
          </a:xfrm>
          <a:prstGeom prst="rect">
            <a:avLst/>
          </a:prstGeom>
        </p:spPr>
      </p:pic>
      <p:pic>
        <p:nvPicPr>
          <p:cNvPr id="16" name="Рисунок 15" descr="738980duw45bjia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3575" y="6652319"/>
            <a:ext cx="664840" cy="761194"/>
          </a:xfrm>
          <a:prstGeom prst="rect">
            <a:avLst/>
          </a:prstGeom>
        </p:spPr>
      </p:pic>
      <p:pic>
        <p:nvPicPr>
          <p:cNvPr id="17" name="Рисунок 16" descr="738980duw45bjia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165903" y="3916015"/>
            <a:ext cx="432048" cy="494664"/>
          </a:xfrm>
          <a:prstGeom prst="rect">
            <a:avLst/>
          </a:prstGeom>
        </p:spPr>
      </p:pic>
      <p:pic>
        <p:nvPicPr>
          <p:cNvPr id="18" name="Рисунок 17" descr="738980duw45bjia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85783" y="4276055"/>
            <a:ext cx="576975" cy="660595"/>
          </a:xfrm>
          <a:prstGeom prst="rect">
            <a:avLst/>
          </a:prstGeom>
        </p:spPr>
      </p:pic>
      <p:pic>
        <p:nvPicPr>
          <p:cNvPr id="19" name="Рисунок 18" descr="738980duw45bjia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77471" y="6220271"/>
            <a:ext cx="1080120" cy="1236659"/>
          </a:xfrm>
          <a:prstGeom prst="rect">
            <a:avLst/>
          </a:prstGeom>
        </p:spPr>
      </p:pic>
      <p:pic>
        <p:nvPicPr>
          <p:cNvPr id="20" name="Рисунок 19" descr="738980duw45bjia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13375" y="4420071"/>
            <a:ext cx="648072" cy="741995"/>
          </a:xfrm>
          <a:prstGeom prst="rect">
            <a:avLst/>
          </a:prstGeom>
        </p:spPr>
      </p:pic>
      <p:pic>
        <p:nvPicPr>
          <p:cNvPr id="21" name="Рисунок 20" descr="738980duw45bjia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52935" y="7084367"/>
            <a:ext cx="904595" cy="1035696"/>
          </a:xfrm>
          <a:prstGeom prst="rect">
            <a:avLst/>
          </a:prstGeom>
        </p:spPr>
      </p:pic>
      <p:pic>
        <p:nvPicPr>
          <p:cNvPr id="22" name="Рисунок 21" descr="738980duw45bjia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847" y="3555975"/>
            <a:ext cx="702762" cy="8046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6911" y="459631"/>
            <a:ext cx="820891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Образовательная деятельность на прогулке.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 </a:t>
            </a:r>
            <a:endParaRPr lang="ru-RU" sz="28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SAM_6206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tretch>
            <a:fillRect/>
          </a:stretch>
        </p:blipFill>
        <p:spPr>
          <a:xfrm>
            <a:off x="2101007" y="5284167"/>
            <a:ext cx="2854250" cy="16068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AM_6214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tretch>
            <a:fillRect/>
          </a:stretch>
        </p:blipFill>
        <p:spPr>
          <a:xfrm rot="16200000" flipH="1">
            <a:off x="4485323" y="5348124"/>
            <a:ext cx="2599379" cy="14633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SAM_6213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6637511" y="3945609"/>
            <a:ext cx="3784700" cy="213064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SAM_6215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324951" y="1251719"/>
            <a:ext cx="4220996" cy="23762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AM_6207.JPG"/>
          <p:cNvPicPr>
            <a:picLocks noChangeAspect="1"/>
          </p:cNvPicPr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3757191" y="2417182"/>
            <a:ext cx="3685673" cy="20748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SAM_6219.JPG"/>
          <p:cNvPicPr>
            <a:picLocks noChangeAspect="1"/>
          </p:cNvPicPr>
          <p:nvPr/>
        </p:nvPicPr>
        <p:blipFill>
          <a:blip r:embed="rId8" cstate="print">
            <a:lum bright="20000" contrast="40000"/>
          </a:blip>
          <a:stretch>
            <a:fillRect/>
          </a:stretch>
        </p:blipFill>
        <p:spPr>
          <a:xfrm>
            <a:off x="372815" y="4076291"/>
            <a:ext cx="2880320" cy="162151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SAM_6220.JPG"/>
          <p:cNvPicPr>
            <a:picLocks noChangeAspect="1"/>
          </p:cNvPicPr>
          <p:nvPr/>
        </p:nvPicPr>
        <p:blipFill>
          <a:blip r:embed="rId9" cstate="print">
            <a:lum bright="30000" contrast="30000"/>
          </a:blip>
          <a:stretch>
            <a:fillRect/>
          </a:stretch>
        </p:blipFill>
        <p:spPr>
          <a:xfrm>
            <a:off x="7285582" y="1126905"/>
            <a:ext cx="3168353" cy="2429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738980duw45bjia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4823" y="459631"/>
            <a:ext cx="678670" cy="7770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706688" y="7444406"/>
            <a:ext cx="5413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Волшебная вода» (рисование цветной водой)</a:t>
            </a:r>
            <a:endParaRPr lang="ru-RU" sz="1800" i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5d7e855ea5a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934909">
            <a:off x="6484482" y="5955131"/>
            <a:ext cx="1656184" cy="1298269"/>
          </a:xfrm>
          <a:prstGeom prst="rect">
            <a:avLst/>
          </a:prstGeom>
        </p:spPr>
      </p:pic>
      <p:pic>
        <p:nvPicPr>
          <p:cNvPr id="17" name="Рисунок 16" descr="5d7e855ea5a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97351" y="1107703"/>
            <a:ext cx="1487262" cy="1165853"/>
          </a:xfrm>
          <a:prstGeom prst="rect">
            <a:avLst/>
          </a:prstGeom>
        </p:spPr>
      </p:pic>
      <p:pic>
        <p:nvPicPr>
          <p:cNvPr id="18" name="Рисунок 17" descr="5d7e855ea5a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21087" y="4276055"/>
            <a:ext cx="1695887" cy="1329392"/>
          </a:xfrm>
          <a:prstGeom prst="rect">
            <a:avLst/>
          </a:prstGeom>
        </p:spPr>
      </p:pic>
      <p:pic>
        <p:nvPicPr>
          <p:cNvPr id="19" name="Рисунок 18" descr="5d7e855ea5a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931250">
            <a:off x="2605064" y="3411959"/>
            <a:ext cx="961010" cy="7533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6911" y="0"/>
            <a:ext cx="820891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  <a:endParaRPr lang="ru-RU" sz="3200" b="1" dirty="0" smtClean="0">
              <a:solidFill>
                <a:srgbClr val="FF0000"/>
              </a:solidFill>
              <a:latin typeface="Adventure" pitchFamily="2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Художественно – эстетическое развитие</a:t>
            </a:r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.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8" name="Рисунок 7" descr="SAM_6128.JPG"/>
          <p:cNvPicPr>
            <a:picLocks noChangeAspect="1"/>
          </p:cNvPicPr>
          <p:nvPr/>
        </p:nvPicPr>
        <p:blipFill>
          <a:blip r:embed="rId3" cstate="print">
            <a:lum bright="20000" contrast="10000"/>
          </a:blip>
          <a:stretch>
            <a:fillRect/>
          </a:stretch>
        </p:blipFill>
        <p:spPr>
          <a:xfrm>
            <a:off x="5413375" y="1251719"/>
            <a:ext cx="5152362" cy="29005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AM_6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40758">
            <a:off x="5191764" y="5429267"/>
            <a:ext cx="3204536" cy="180403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SAM_61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799" y="4996135"/>
            <a:ext cx="4977568" cy="28021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SAM_6053.JPG"/>
          <p:cNvPicPr>
            <a:picLocks noChangeAspect="1"/>
          </p:cNvPicPr>
          <p:nvPr/>
        </p:nvPicPr>
        <p:blipFill>
          <a:blip r:embed="rId6" cstate="print">
            <a:lum bright="20000" contrast="20000"/>
          </a:blip>
          <a:stretch>
            <a:fillRect/>
          </a:stretch>
        </p:blipFill>
        <p:spPr>
          <a:xfrm>
            <a:off x="228800" y="1283191"/>
            <a:ext cx="5060458" cy="28488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draw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7711" y="0"/>
            <a:ext cx="2389039" cy="238904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72814" y="4204047"/>
            <a:ext cx="5832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Рисование: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«От зари и до зари славят зиму снегири»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485383" y="4204047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Аппликация: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«Всюду снег, в снегу дома – привезла его зима»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41367" y="7444407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Лепка: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«Мышка» (грецкий орех, пластилин)</a:t>
            </a:r>
          </a:p>
        </p:txBody>
      </p:sp>
      <p:pic>
        <p:nvPicPr>
          <p:cNvPr id="21" name="Рисунок 20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994455">
            <a:off x="9755721" y="7197717"/>
            <a:ext cx="953785" cy="747664"/>
          </a:xfrm>
          <a:prstGeom prst="rect">
            <a:avLst/>
          </a:prstGeom>
        </p:spPr>
      </p:pic>
      <p:pic>
        <p:nvPicPr>
          <p:cNvPr id="22" name="Рисунок 21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11129">
            <a:off x="6841408" y="4887906"/>
            <a:ext cx="1695887" cy="1329392"/>
          </a:xfrm>
          <a:prstGeom prst="rect">
            <a:avLst/>
          </a:prstGeom>
        </p:spPr>
      </p:pic>
      <p:pic>
        <p:nvPicPr>
          <p:cNvPr id="23" name="Рисунок 22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104206">
            <a:off x="8578340" y="5168540"/>
            <a:ext cx="1048499" cy="821910"/>
          </a:xfrm>
          <a:prstGeom prst="rect">
            <a:avLst/>
          </a:prstGeom>
        </p:spPr>
      </p:pic>
      <p:pic>
        <p:nvPicPr>
          <p:cNvPr id="24" name="Рисунок 23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989906">
            <a:off x="9452945" y="4940163"/>
            <a:ext cx="1334032" cy="10457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6911" y="315615"/>
            <a:ext cx="820891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  <a:endParaRPr lang="ru-RU" sz="2800" b="1" dirty="0" smtClean="0">
              <a:solidFill>
                <a:srgbClr val="FF0000"/>
              </a:solidFill>
              <a:latin typeface="Adventure" pitchFamily="2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Художественно – эстетическое развитие.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16" name="Рисунок 15" descr="SAM_6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93313">
            <a:off x="7800796" y="2564206"/>
            <a:ext cx="2664296" cy="14999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SAM_6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815" y="1467743"/>
            <a:ext cx="4909319" cy="27637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0009028tyznaeshchtonovjgodbyvaettolkozimojkogdanaulitsemnogo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4581" y="3699991"/>
            <a:ext cx="1512169" cy="24482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33055" y="7588423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Рисование «Украсим шапку»</a:t>
            </a:r>
          </a:p>
        </p:txBody>
      </p:sp>
      <p:pic>
        <p:nvPicPr>
          <p:cNvPr id="11" name="Рисунок 10" descr="SAM_60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29399" y="4852119"/>
            <a:ext cx="1840825" cy="27582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SAM_60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2815" y="4852119"/>
            <a:ext cx="4863382" cy="27379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rawi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37711" y="315615"/>
            <a:ext cx="2389039" cy="238904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92894" y="4204047"/>
            <a:ext cx="7260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Аппликация: «В лесу родилась ёлочка» (клеим водой </a:t>
            </a: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15" name="Рисунок 14" descr="SAM_615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13375" y="1467743"/>
            <a:ext cx="3152245" cy="17745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0009028tyznaeshchtonovjgodbyvaettolkozimojkogdanaulitsemnogo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3655" y="4348063"/>
            <a:ext cx="1440160" cy="1656184"/>
          </a:xfrm>
          <a:prstGeom prst="rect">
            <a:avLst/>
          </a:prstGeom>
        </p:spPr>
      </p:pic>
      <p:pic>
        <p:nvPicPr>
          <p:cNvPr id="21" name="Рисунок 20" descr="0009028tyznaeshchtonovjgodbyvaettolkozimojkogdanaulitsemnogo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9519" y="2763887"/>
            <a:ext cx="1512168" cy="20985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1047" y="0"/>
            <a:ext cx="698477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 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Как- то раз под Новый год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У ребят возник вопрос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Почему же Дед Мороз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Всем подарки нам принёс.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 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А себе он никогда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Не подарит и снежка.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И решили дети сами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Сделать подарок своими руками.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.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7431" y="2619871"/>
            <a:ext cx="1512168" cy="1185376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90100"/>
            <a:ext cx="2231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besplatnye-ramki-na-novyj-god-2018-dlya-photoshop-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6911" y="459631"/>
            <a:ext cx="8208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Творческая мастерская «Помощники Деда Мороза»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SAM_6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839" y="1107703"/>
            <a:ext cx="4392488" cy="247280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AM_6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22699">
            <a:off x="4041308" y="5122136"/>
            <a:ext cx="3965178" cy="223224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SAM_6058.JPG"/>
          <p:cNvPicPr>
            <a:picLocks noChangeAspect="1"/>
          </p:cNvPicPr>
          <p:nvPr/>
        </p:nvPicPr>
        <p:blipFill>
          <a:blip r:embed="rId5" cstate="print"/>
          <a:srcRect t="5000"/>
          <a:stretch>
            <a:fillRect/>
          </a:stretch>
        </p:blipFill>
        <p:spPr>
          <a:xfrm>
            <a:off x="8293694" y="4708103"/>
            <a:ext cx="2118551" cy="309634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SAM_60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72239">
            <a:off x="1316165" y="2845593"/>
            <a:ext cx="4070237" cy="2291392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AM_60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2815" y="4699035"/>
            <a:ext cx="3744416" cy="2107968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SAM_60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21606">
            <a:off x="5548523" y="3389589"/>
            <a:ext cx="3672408" cy="206743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738980duw45bjia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17831" y="387623"/>
            <a:ext cx="1080120" cy="1236659"/>
          </a:xfrm>
          <a:prstGeom prst="rect">
            <a:avLst/>
          </a:prstGeom>
        </p:spPr>
      </p:pic>
      <p:pic>
        <p:nvPicPr>
          <p:cNvPr id="13" name="Рисунок 12" descr="SAM_605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5383" y="1107703"/>
            <a:ext cx="4392488" cy="247280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33055" y="7300392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Изготовление книжки - малышки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«Зима волшебница пришла, и много снега принесла»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6911" y="675655"/>
            <a:ext cx="8208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Творческая мастерская «Помощники Деда Мороза»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12" name="Рисунок 11" descr="SAM_6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2815" y="1395735"/>
            <a:ext cx="2261052" cy="4248472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SAM_6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3095" y="2331839"/>
            <a:ext cx="2391733" cy="4248472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SAM_6113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5485383" y="2331839"/>
            <a:ext cx="2376264" cy="4220995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SAM_6114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tretch>
            <a:fillRect/>
          </a:stretch>
        </p:blipFill>
        <p:spPr>
          <a:xfrm>
            <a:off x="8149679" y="1467743"/>
            <a:ext cx="2351195" cy="4248472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7461b3as-480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5503" y="4852119"/>
            <a:ext cx="1740968" cy="326794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117231" y="6796335"/>
            <a:ext cx="3447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Книжка – малышка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«Сохраним ёлочку»</a:t>
            </a:r>
          </a:p>
        </p:txBody>
      </p:sp>
      <p:pic>
        <p:nvPicPr>
          <p:cNvPr id="23" name="Рисунок 22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2815" y="5428183"/>
            <a:ext cx="1512168" cy="1185376"/>
          </a:xfrm>
          <a:prstGeom prst="rect">
            <a:avLst/>
          </a:prstGeom>
        </p:spPr>
      </p:pic>
      <p:pic>
        <p:nvPicPr>
          <p:cNvPr id="24" name="Рисунок 23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89039" y="6508303"/>
            <a:ext cx="1512168" cy="1185376"/>
          </a:xfrm>
          <a:prstGeom prst="rect">
            <a:avLst/>
          </a:prstGeom>
        </p:spPr>
      </p:pic>
      <p:pic>
        <p:nvPicPr>
          <p:cNvPr id="25" name="Рисунок 24" descr="5d7e855ea5a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05463" y="1169949"/>
            <a:ext cx="1340902" cy="10511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6911" y="675655"/>
            <a:ext cx="8208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Творческая мастерская «Помощники Деда Мороза»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9" name="Рисунок 8" descr="SAM_6138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rcRect l="1362" t="14520" b="22560"/>
          <a:stretch>
            <a:fillRect/>
          </a:stretch>
        </p:blipFill>
        <p:spPr>
          <a:xfrm>
            <a:off x="2188521" y="5572199"/>
            <a:ext cx="5413977" cy="1944216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AM_6139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rcRect t="53160"/>
          <a:stretch>
            <a:fillRect/>
          </a:stretch>
        </p:blipFill>
        <p:spPr>
          <a:xfrm rot="21091179">
            <a:off x="1050386" y="3410756"/>
            <a:ext cx="3104959" cy="2583426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738980duw45bjia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7831" y="387623"/>
            <a:ext cx="1080120" cy="1236659"/>
          </a:xfrm>
          <a:prstGeom prst="rect">
            <a:avLst/>
          </a:prstGeom>
        </p:spPr>
      </p:pic>
      <p:pic>
        <p:nvPicPr>
          <p:cNvPr id="12" name="Рисунок 11" descr="738980duw45bjia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69759" y="1323727"/>
            <a:ext cx="648072" cy="741995"/>
          </a:xfrm>
          <a:prstGeom prst="rect">
            <a:avLst/>
          </a:prstGeom>
        </p:spPr>
      </p:pic>
      <p:pic>
        <p:nvPicPr>
          <p:cNvPr id="13" name="Рисунок 12" descr="738980duw45bjia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73815" y="2259831"/>
            <a:ext cx="828548" cy="94862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21087" y="7516415"/>
            <a:ext cx="4222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Книжка – малышка «Зимушка – зима!»</a:t>
            </a:r>
          </a:p>
        </p:txBody>
      </p:sp>
      <p:pic>
        <p:nvPicPr>
          <p:cNvPr id="15" name="Рисунок 14" descr="SAM_6139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rcRect b="46840"/>
          <a:stretch>
            <a:fillRect/>
          </a:stretch>
        </p:blipFill>
        <p:spPr>
          <a:xfrm>
            <a:off x="2101007" y="1323727"/>
            <a:ext cx="2745242" cy="2592288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SAM_6140.JPG"/>
          <p:cNvPicPr>
            <a:picLocks noChangeAspect="1"/>
          </p:cNvPicPr>
          <p:nvPr/>
        </p:nvPicPr>
        <p:blipFill>
          <a:blip r:embed="rId6" cstate="print">
            <a:lum bright="10000" contrast="40000"/>
          </a:blip>
          <a:srcRect t="56755"/>
          <a:stretch>
            <a:fillRect/>
          </a:stretch>
        </p:blipFill>
        <p:spPr>
          <a:xfrm rot="524689">
            <a:off x="6529613" y="3297040"/>
            <a:ext cx="3425783" cy="2631598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SAM_6140.JPG"/>
          <p:cNvPicPr>
            <a:picLocks noChangeAspect="1"/>
          </p:cNvPicPr>
          <p:nvPr/>
        </p:nvPicPr>
        <p:blipFill>
          <a:blip r:embed="rId6" cstate="print">
            <a:lum bright="10000" contrast="30000"/>
          </a:blip>
          <a:srcRect b="45019"/>
          <a:stretch>
            <a:fillRect/>
          </a:stretch>
        </p:blipFill>
        <p:spPr>
          <a:xfrm>
            <a:off x="5629399" y="1251719"/>
            <a:ext cx="2664296" cy="260204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7" name="Рисунок 16" descr="479-becefe2821c84104f526ea3a351b32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05264" y="4317080"/>
            <a:ext cx="1800200" cy="13316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315615"/>
            <a:ext cx="108267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Социально – коммуникативное развитие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 Самостоятельные игры в группе</a:t>
            </a:r>
            <a:endParaRPr lang="ru-RU" sz="2800" dirty="0" smtClean="0">
              <a:solidFill>
                <a:schemeClr val="tx2"/>
              </a:solidFill>
              <a:latin typeface="Calibri" pitchFamily="34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738980duw45bjia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17831" y="387623"/>
            <a:ext cx="1080120" cy="1236659"/>
          </a:xfrm>
          <a:prstGeom prst="rect">
            <a:avLst/>
          </a:prstGeom>
        </p:spPr>
      </p:pic>
      <p:pic>
        <p:nvPicPr>
          <p:cNvPr id="7" name="Рисунок 6" descr="SAM_61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908" y="1323727"/>
            <a:ext cx="3366863" cy="1895419"/>
          </a:xfrm>
          <a:prstGeom prst="rect">
            <a:avLst/>
          </a:prstGeom>
        </p:spPr>
      </p:pic>
      <p:pic>
        <p:nvPicPr>
          <p:cNvPr id="8" name="Рисунок 7" descr="SAM_61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3175" y="4492079"/>
            <a:ext cx="3494742" cy="1967410"/>
          </a:xfrm>
          <a:prstGeom prst="rect">
            <a:avLst/>
          </a:prstGeom>
        </p:spPr>
      </p:pic>
      <p:pic>
        <p:nvPicPr>
          <p:cNvPr id="9" name="Рисунок 8" descr="SAM_6199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tretch>
            <a:fillRect/>
          </a:stretch>
        </p:blipFill>
        <p:spPr>
          <a:xfrm rot="21262982">
            <a:off x="4045223" y="6220271"/>
            <a:ext cx="2430270" cy="1368152"/>
          </a:xfrm>
          <a:prstGeom prst="rect">
            <a:avLst/>
          </a:prstGeom>
        </p:spPr>
      </p:pic>
      <p:pic>
        <p:nvPicPr>
          <p:cNvPr id="10" name="Рисунок 9" descr="SAM_60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1118" y="3900803"/>
            <a:ext cx="3096833" cy="1743403"/>
          </a:xfrm>
          <a:prstGeom prst="rect">
            <a:avLst/>
          </a:prstGeom>
        </p:spPr>
      </p:pic>
      <p:pic>
        <p:nvPicPr>
          <p:cNvPr id="12" name="Рисунок 11" descr="SAM_61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5582" y="1323724"/>
            <a:ext cx="3453546" cy="1944219"/>
          </a:xfrm>
          <a:prstGeom prst="rect">
            <a:avLst/>
          </a:prstGeom>
        </p:spPr>
      </p:pic>
      <p:pic>
        <p:nvPicPr>
          <p:cNvPr id="13" name="Рисунок 12" descr="SAM_61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034" y="3771999"/>
            <a:ext cx="3298125" cy="1856722"/>
          </a:xfrm>
          <a:prstGeom prst="rect">
            <a:avLst/>
          </a:prstGeom>
        </p:spPr>
      </p:pic>
      <p:pic>
        <p:nvPicPr>
          <p:cNvPr id="14" name="Рисунок 13" descr="SAM_60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85183" y="1683767"/>
            <a:ext cx="3456385" cy="19458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0807" y="3195935"/>
            <a:ext cx="3088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Настольная игра «Подиум</a:t>
            </a: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65103" y="7660431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Рисование «Моделируем платья для Нового года»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069559" y="5572199"/>
            <a:ext cx="3312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Игра – забава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«Подуй на снежинку</a:t>
            </a: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357591" y="3267943"/>
            <a:ext cx="3476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Д/и «Чудесный мешочек»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189239" y="3267943"/>
            <a:ext cx="49813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Настольная игра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«В гостях у сказки»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5572199"/>
            <a:ext cx="4850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Строительная игра </a:t>
            </a:r>
          </a:p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«Дом для Деда Мороза и друзей»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387622"/>
            <a:ext cx="108267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Социально – коммуникативное развитие</a:t>
            </a:r>
            <a:r>
              <a:rPr lang="ru-RU" sz="2800" b="1" dirty="0" smtClean="0">
                <a:solidFill>
                  <a:srgbClr val="FF0000"/>
                </a:solidFill>
                <a:latin typeface="Adventure" pitchFamily="2" charset="0"/>
              </a:rPr>
              <a:t>.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07383">
            <a:off x="7726937" y="3930907"/>
            <a:ext cx="1217194" cy="954148"/>
          </a:xfrm>
          <a:prstGeom prst="rect">
            <a:avLst/>
          </a:prstGeom>
        </p:spPr>
      </p:pic>
      <p:pic>
        <p:nvPicPr>
          <p:cNvPr id="10" name="Рисунок 9" descr="SAM_6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807" y="1179711"/>
            <a:ext cx="4901740" cy="27594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SAM_60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8839" y="4132039"/>
            <a:ext cx="2056823" cy="365356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SAM_6101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tretch>
            <a:fillRect/>
          </a:stretch>
        </p:blipFill>
        <p:spPr>
          <a:xfrm>
            <a:off x="3037111" y="4132039"/>
            <a:ext cx="2029086" cy="36042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341367" y="7444407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</a:rPr>
              <a:t>Конструктор  «ТИКО»</a:t>
            </a:r>
          </a:p>
        </p:txBody>
      </p:sp>
      <p:pic>
        <p:nvPicPr>
          <p:cNvPr id="17" name="Рисунок 16" descr="SAM_61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57391" y="1139173"/>
            <a:ext cx="4896544" cy="275657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0009028tyznaeshchtonovjgodbyvaettolkozimojkogdanaulitsemnogo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767" y="2259831"/>
            <a:ext cx="1884983" cy="3312369"/>
          </a:xfrm>
          <a:prstGeom prst="rect">
            <a:avLst/>
          </a:prstGeom>
        </p:spPr>
      </p:pic>
      <p:pic>
        <p:nvPicPr>
          <p:cNvPr id="9" name="Рисунок 8" descr="SAM_6103.JPG"/>
          <p:cNvPicPr>
            <a:picLocks noChangeAspect="1"/>
          </p:cNvPicPr>
          <p:nvPr/>
        </p:nvPicPr>
        <p:blipFill>
          <a:blip r:embed="rId9" cstate="print">
            <a:lum bright="30000" contrast="40000"/>
          </a:blip>
          <a:stretch>
            <a:fillRect/>
          </a:stretch>
        </p:blipFill>
        <p:spPr>
          <a:xfrm rot="813946">
            <a:off x="5023529" y="4481673"/>
            <a:ext cx="3553693" cy="20005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7391" y="6220271"/>
            <a:ext cx="1512168" cy="1185376"/>
          </a:xfrm>
          <a:prstGeom prst="rect">
            <a:avLst/>
          </a:prstGeom>
        </p:spPr>
      </p:pic>
      <p:pic>
        <p:nvPicPr>
          <p:cNvPr id="13" name="Рисунок 12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4582" y="4924127"/>
            <a:ext cx="1512168" cy="118537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59631"/>
            <a:ext cx="1082674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Социально – коммуникативное развитие.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3647"/>
            <a:ext cx="1512168" cy="1185376"/>
          </a:xfrm>
          <a:prstGeom prst="rect">
            <a:avLst/>
          </a:prstGeom>
        </p:spPr>
      </p:pic>
      <p:pic>
        <p:nvPicPr>
          <p:cNvPr id="9" name="Рисунок 8" descr="SAM_6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815" y="1107703"/>
            <a:ext cx="4732633" cy="26642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AM_61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3415" y="1137314"/>
            <a:ext cx="4608512" cy="259442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SAM_6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17031" y="3916015"/>
            <a:ext cx="6011721" cy="338437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706688" y="7479986"/>
            <a:ext cx="5413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Театрализация: Сказка «</a:t>
            </a:r>
            <a:r>
              <a:rPr lang="ru-RU" sz="1800" b="1" i="1" dirty="0" err="1" smtClean="0">
                <a:solidFill>
                  <a:srgbClr val="002060"/>
                </a:solidFill>
                <a:latin typeface="Calibri" pitchFamily="34" charset="0"/>
              </a:rPr>
              <a:t>Морозко</a:t>
            </a:r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» (с прищепками)</a:t>
            </a:r>
          </a:p>
        </p:txBody>
      </p:sp>
      <p:pic>
        <p:nvPicPr>
          <p:cNvPr id="11" name="Рисунок 10" descr="SAM_61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443517">
            <a:off x="177143" y="4539534"/>
            <a:ext cx="2729901" cy="153683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SAM_61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936616">
            <a:off x="7708248" y="4405759"/>
            <a:ext cx="2784450" cy="156754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1082674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ООД Познавательное развитие «Письмо для Деда Мороза»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9" name="Рисунок 8" descr="SAM_6137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tretch>
            <a:fillRect/>
          </a:stretch>
        </p:blipFill>
        <p:spPr>
          <a:xfrm>
            <a:off x="228799" y="1323727"/>
            <a:ext cx="4895138" cy="275578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AM_6170.JPG"/>
          <p:cNvPicPr>
            <a:picLocks noChangeAspect="1"/>
          </p:cNvPicPr>
          <p:nvPr/>
        </p:nvPicPr>
        <p:blipFill>
          <a:blip r:embed="rId4" cstate="print"/>
          <a:srcRect l="27873" r="34517"/>
          <a:stretch>
            <a:fillRect/>
          </a:stretch>
        </p:blipFill>
        <p:spPr>
          <a:xfrm flipH="1">
            <a:off x="8077671" y="4276055"/>
            <a:ext cx="2232248" cy="351719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SAM_61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1284" y="1323727"/>
            <a:ext cx="4933006" cy="277709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SAM_61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807" y="4636095"/>
            <a:ext cx="4896544" cy="275657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738980duw45bjia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52935" y="7130736"/>
            <a:ext cx="864096" cy="989327"/>
          </a:xfrm>
          <a:prstGeom prst="rect">
            <a:avLst/>
          </a:prstGeom>
        </p:spPr>
      </p:pic>
      <p:pic>
        <p:nvPicPr>
          <p:cNvPr id="15" name="Рисунок 14" descr="imag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413375" y="4303879"/>
            <a:ext cx="2232248" cy="3816184"/>
          </a:xfrm>
          <a:prstGeom prst="rect">
            <a:avLst/>
          </a:prstGeom>
        </p:spPr>
      </p:pic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3575" y="4204047"/>
            <a:ext cx="832174" cy="897344"/>
          </a:xfrm>
          <a:prstGeom prst="rect">
            <a:avLst/>
          </a:prstGeom>
        </p:spPr>
      </p:pic>
      <p:pic>
        <p:nvPicPr>
          <p:cNvPr id="16" name="Рисунок 15" descr="5d7e855ea5a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01807" y="6955356"/>
            <a:ext cx="1080120" cy="1164707"/>
          </a:xfrm>
          <a:prstGeom prst="rect">
            <a:avLst/>
          </a:prstGeom>
        </p:spPr>
      </p:pic>
      <p:pic>
        <p:nvPicPr>
          <p:cNvPr id="17" name="Рисунок 16" descr="5d7e855ea5a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65975" y="4356447"/>
            <a:ext cx="832174" cy="897344"/>
          </a:xfrm>
          <a:prstGeom prst="rect">
            <a:avLst/>
          </a:prstGeom>
        </p:spPr>
      </p:pic>
      <p:pic>
        <p:nvPicPr>
          <p:cNvPr id="18" name="Рисунок 17" descr="5d7e855ea5a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01607" y="5500191"/>
            <a:ext cx="544142" cy="586755"/>
          </a:xfrm>
          <a:prstGeom prst="rect">
            <a:avLst/>
          </a:prstGeom>
        </p:spPr>
      </p:pic>
      <p:pic>
        <p:nvPicPr>
          <p:cNvPr id="19" name="Рисунок 18" descr="738980duw45bjia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7031" y="7444407"/>
            <a:ext cx="590130" cy="6756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-260449"/>
            <a:ext cx="108267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Конструктивно – модельная деятельность.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823" y="6004247"/>
            <a:ext cx="1512168" cy="1185376"/>
          </a:xfrm>
          <a:prstGeom prst="rect">
            <a:avLst/>
          </a:prstGeom>
        </p:spPr>
      </p:pic>
      <p:pic>
        <p:nvPicPr>
          <p:cNvPr id="7" name="Рисунок 6" descr="0009028tyznaeshchtonovjgodbyvaettolkozimojkogdanaulitsemnogo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99" y="5932239"/>
            <a:ext cx="1080120" cy="2187824"/>
          </a:xfrm>
          <a:prstGeom prst="rect">
            <a:avLst/>
          </a:prstGeom>
        </p:spPr>
      </p:pic>
      <p:pic>
        <p:nvPicPr>
          <p:cNvPr id="13" name="Рисунок 12" descr="SAM_6203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444823" y="819671"/>
            <a:ext cx="4604725" cy="25922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SAM_62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01407" y="819671"/>
            <a:ext cx="4732632" cy="26642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SAM_61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92904">
            <a:off x="372424" y="3476541"/>
            <a:ext cx="4093086" cy="230425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SAM_6141.JPG"/>
          <p:cNvPicPr>
            <a:picLocks noChangeAspect="1"/>
          </p:cNvPicPr>
          <p:nvPr/>
        </p:nvPicPr>
        <p:blipFill>
          <a:blip r:embed="rId8" cstate="print"/>
          <a:srcRect b="5493"/>
          <a:stretch>
            <a:fillRect/>
          </a:stretch>
        </p:blipFill>
        <p:spPr>
          <a:xfrm rot="20996055" flipH="1">
            <a:off x="6265989" y="3484978"/>
            <a:ext cx="4248472" cy="226034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413375" y="7658398"/>
            <a:ext cx="54133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53135" y="7750731"/>
            <a:ext cx="5413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 «Ёлочки на лесной полянке»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973215" y="3411959"/>
            <a:ext cx="3757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  «Новогодние маски»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 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285583" y="5860231"/>
            <a:ext cx="4348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«Дедушка Мороз»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8839" y="5860231"/>
            <a:ext cx="2640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«Мышка –символ года»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pic>
        <p:nvPicPr>
          <p:cNvPr id="26" name="Рисунок 25" descr="-upload_files-news-4590_1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7271" y="4492079"/>
            <a:ext cx="2016224" cy="1250059"/>
          </a:xfrm>
          <a:prstGeom prst="rect">
            <a:avLst/>
          </a:prstGeom>
        </p:spPr>
      </p:pic>
      <p:pic>
        <p:nvPicPr>
          <p:cNvPr id="27" name="Рисунок 26" descr="738980duw45bjia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61247" y="4132039"/>
            <a:ext cx="648072" cy="741995"/>
          </a:xfrm>
          <a:prstGeom prst="rect">
            <a:avLst/>
          </a:prstGeom>
        </p:spPr>
      </p:pic>
      <p:pic>
        <p:nvPicPr>
          <p:cNvPr id="28" name="Рисунок 27" descr="738980duw45bjia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77871" y="5140151"/>
            <a:ext cx="648072" cy="741995"/>
          </a:xfrm>
          <a:prstGeom prst="rect">
            <a:avLst/>
          </a:prstGeom>
        </p:spPr>
      </p:pic>
      <p:pic>
        <p:nvPicPr>
          <p:cNvPr id="29" name="Рисунок 28" descr="738980duw45bjia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72029" y="6652319"/>
            <a:ext cx="817610" cy="936104"/>
          </a:xfrm>
          <a:prstGeom prst="rect">
            <a:avLst/>
          </a:prstGeom>
        </p:spPr>
      </p:pic>
      <p:pic>
        <p:nvPicPr>
          <p:cNvPr id="30" name="Рисунок 29" descr="738980duw45bjia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7631" y="6292279"/>
            <a:ext cx="648072" cy="741995"/>
          </a:xfrm>
          <a:prstGeom prst="rect">
            <a:avLst/>
          </a:prstGeom>
        </p:spPr>
      </p:pic>
      <p:pic>
        <p:nvPicPr>
          <p:cNvPr id="31" name="Рисунок 30" descr="738980duw45bjia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61647" y="7300391"/>
            <a:ext cx="333606" cy="381955"/>
          </a:xfrm>
          <a:prstGeom prst="rect">
            <a:avLst/>
          </a:prstGeom>
        </p:spPr>
      </p:pic>
      <p:pic>
        <p:nvPicPr>
          <p:cNvPr id="12" name="Рисунок 11" descr="SAM_6046.JPG"/>
          <p:cNvPicPr>
            <a:picLocks noChangeAspect="1"/>
          </p:cNvPicPr>
          <p:nvPr/>
        </p:nvPicPr>
        <p:blipFill>
          <a:blip r:embed="rId11" cstate="print">
            <a:lum bright="20000" contrast="30000"/>
          </a:blip>
          <a:stretch>
            <a:fillRect/>
          </a:stretch>
        </p:blipFill>
        <p:spPr>
          <a:xfrm>
            <a:off x="3181127" y="5711397"/>
            <a:ext cx="3816424" cy="206742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-1"/>
            <a:ext cx="108267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 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Конструктивно – модельная деятельность.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3735" y="4636095"/>
            <a:ext cx="1512168" cy="1185376"/>
          </a:xfrm>
          <a:prstGeom prst="rect">
            <a:avLst/>
          </a:prstGeom>
        </p:spPr>
      </p:pic>
      <p:pic>
        <p:nvPicPr>
          <p:cNvPr id="9" name="Рисунок 8" descr="SAM_6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807" y="4924127"/>
            <a:ext cx="4860542" cy="27363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AM_6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7431" y="4924127"/>
            <a:ext cx="1538365" cy="273262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SAM_61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326" y="1251719"/>
            <a:ext cx="4860541" cy="27363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SAM_6110.JPG"/>
          <p:cNvPicPr>
            <a:picLocks noChangeAspect="1"/>
          </p:cNvPicPr>
          <p:nvPr/>
        </p:nvPicPr>
        <p:blipFill>
          <a:blip r:embed="rId7" cstate="print">
            <a:lum bright="10000" contrast="20000"/>
          </a:blip>
          <a:stretch>
            <a:fillRect/>
          </a:stretch>
        </p:blipFill>
        <p:spPr>
          <a:xfrm>
            <a:off x="5413375" y="1251719"/>
            <a:ext cx="5126527" cy="27363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397151" y="4276055"/>
            <a:ext cx="5413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 «Все деревья в серебре»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7516415"/>
            <a:ext cx="5413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668959" y="6364287"/>
            <a:ext cx="541337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  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 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893095" y="7750731"/>
            <a:ext cx="3827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«У нас в гостях </a:t>
            </a:r>
            <a:r>
              <a:rPr lang="ru-RU" sz="1800" b="1" i="1" dirty="0" err="1" smtClean="0">
                <a:solidFill>
                  <a:srgbClr val="002060"/>
                </a:solidFill>
                <a:latin typeface="Calibri" pitchFamily="34" charset="0"/>
              </a:rPr>
              <a:t>Снеговичок</a:t>
            </a:r>
            <a:r>
              <a:rPr lang="ru-RU" sz="1800" b="1" i="1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pic>
        <p:nvPicPr>
          <p:cNvPr id="21" name="Рисунок 20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739354">
            <a:off x="7429599" y="5212159"/>
            <a:ext cx="1512168" cy="1185376"/>
          </a:xfrm>
          <a:prstGeom prst="rect">
            <a:avLst/>
          </a:prstGeom>
        </p:spPr>
      </p:pic>
      <p:pic>
        <p:nvPicPr>
          <p:cNvPr id="26" name="Рисунок 25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89839" y="4276055"/>
            <a:ext cx="619836" cy="485885"/>
          </a:xfrm>
          <a:prstGeom prst="rect">
            <a:avLst/>
          </a:prstGeom>
        </p:spPr>
      </p:pic>
      <p:pic>
        <p:nvPicPr>
          <p:cNvPr id="27" name="Рисунок 26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71038" y="5860231"/>
            <a:ext cx="855712" cy="670786"/>
          </a:xfrm>
          <a:prstGeom prst="rect">
            <a:avLst/>
          </a:prstGeom>
        </p:spPr>
      </p:pic>
      <p:pic>
        <p:nvPicPr>
          <p:cNvPr id="28" name="Рисунок 27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4983" y="3771999"/>
            <a:ext cx="1512168" cy="1185376"/>
          </a:xfrm>
          <a:prstGeom prst="rect">
            <a:avLst/>
          </a:prstGeom>
        </p:spPr>
      </p:pic>
      <p:pic>
        <p:nvPicPr>
          <p:cNvPr id="29" name="Рисунок 28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3695" y="3411959"/>
            <a:ext cx="1512168" cy="1185376"/>
          </a:xfrm>
          <a:prstGeom prst="rect">
            <a:avLst/>
          </a:prstGeom>
        </p:spPr>
      </p:pic>
      <p:pic>
        <p:nvPicPr>
          <p:cNvPr id="30" name="Рисунок 29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40713">
            <a:off x="6527281" y="4152659"/>
            <a:ext cx="1158370" cy="9080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6911" y="0"/>
            <a:ext cx="820891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Работа с родителями.</a:t>
            </a: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823" y="4492079"/>
            <a:ext cx="1512168" cy="1185376"/>
          </a:xfrm>
          <a:prstGeom prst="rect">
            <a:avLst/>
          </a:prstGeom>
        </p:spPr>
      </p:pic>
      <p:pic>
        <p:nvPicPr>
          <p:cNvPr id="12" name="Рисунок 11" descr="SAM_6130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rcRect t="7723" b="18907"/>
          <a:stretch>
            <a:fillRect/>
          </a:stretch>
        </p:blipFill>
        <p:spPr>
          <a:xfrm>
            <a:off x="588839" y="5999551"/>
            <a:ext cx="3744416" cy="1516864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SAM_6030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tretch>
            <a:fillRect/>
          </a:stretch>
        </p:blipFill>
        <p:spPr>
          <a:xfrm>
            <a:off x="588839" y="882611"/>
            <a:ext cx="3744416" cy="2107968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SAM_6066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tretch>
            <a:fillRect/>
          </a:stretch>
        </p:blipFill>
        <p:spPr>
          <a:xfrm>
            <a:off x="7789639" y="603647"/>
            <a:ext cx="2765108" cy="4655886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SAM_60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4102" y="3461565"/>
            <a:ext cx="3749153" cy="2110634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SAM_6065.JPG"/>
          <p:cNvPicPr>
            <a:picLocks noChangeAspect="1"/>
          </p:cNvPicPr>
          <p:nvPr/>
        </p:nvPicPr>
        <p:blipFill>
          <a:blip r:embed="rId8" cstate="print">
            <a:lum bright="10000" contrast="10000"/>
          </a:blip>
          <a:stretch>
            <a:fillRect/>
          </a:stretch>
        </p:blipFill>
        <p:spPr>
          <a:xfrm>
            <a:off x="4693295" y="1755775"/>
            <a:ext cx="2797110" cy="4968552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44823" y="2979911"/>
            <a:ext cx="7675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Фото – выставка «Зима волшебница»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92895" y="7444407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Папка – передвижка</a:t>
            </a: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«Гуляй да присматривай»</a:t>
            </a:r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7933653" y="5284167"/>
            <a:ext cx="28930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1800" b="1" i="1" dirty="0" smtClean="0">
                <a:solidFill>
                  <a:srgbClr val="002060"/>
                </a:solidFill>
              </a:rPr>
              <a:t>«Новогодняя карусель»  Воспитатель: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Ускова</a:t>
            </a:r>
            <a:r>
              <a:rPr lang="ru-RU" sz="1800" b="1" i="1" dirty="0" smtClean="0">
                <a:solidFill>
                  <a:srgbClr val="002060"/>
                </a:solidFill>
              </a:rPr>
              <a:t> Т.Г.</a:t>
            </a:r>
            <a:endParaRPr lang="ru-RU" sz="2000" b="1" i="1" dirty="0" smtClean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4823" y="5572199"/>
            <a:ext cx="4464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«Наши сани едут сами»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Кокорина</a:t>
            </a:r>
            <a:r>
              <a:rPr lang="ru-RU" sz="1800" b="1" i="1" dirty="0" smtClean="0">
                <a:solidFill>
                  <a:srgbClr val="002060"/>
                </a:solidFill>
              </a:rPr>
              <a:t> М.П.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09320" y="6868343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 «Рождественская звезда»  Трифонова Е.В.</a:t>
            </a:r>
          </a:p>
        </p:txBody>
      </p:sp>
      <p:pic>
        <p:nvPicPr>
          <p:cNvPr id="22" name="Рисунок 21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9399" y="953926"/>
            <a:ext cx="1656184" cy="1298270"/>
          </a:xfrm>
          <a:prstGeom prst="rect">
            <a:avLst/>
          </a:prstGeom>
        </p:spPr>
      </p:pic>
      <p:pic>
        <p:nvPicPr>
          <p:cNvPr id="23" name="Рисунок 22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5543" y="5716215"/>
            <a:ext cx="1487262" cy="11658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8879" y="1107703"/>
            <a:ext cx="914501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94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  <a:ea typeface="Calibri" pitchFamily="34" charset="0"/>
                <a:cs typeface="Times New Roman" pitchFamily="18" charset="0"/>
              </a:rPr>
              <a:t> Актуальность:</a:t>
            </a:r>
            <a:endParaRPr lang="ru-RU" sz="3200" b="1" dirty="0" smtClean="0">
              <a:solidFill>
                <a:srgbClr val="FF0000"/>
              </a:solidFill>
              <a:latin typeface="Adventure" pitchFamily="2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Проект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направлен приобщить детей к народным праздникам, их особенностям проведения.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Новый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год является самым любимым праздником и детей и взрослых, все  готовятся к нему, ждут чудес и волшебства и стараются сделать так, чтобы этот праздник был самым запоминающимся.</a:t>
            </a:r>
            <a:endParaRPr lang="ru-RU" sz="24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just"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Поделки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из бумаги и других материалов способствуют</a:t>
            </a:r>
          </a:p>
          <a:p>
            <a:pPr algn="just"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развитию мелкой моторики и творческих способностей детей.</a:t>
            </a:r>
            <a:endParaRPr lang="ru-RU" sz="24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just"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Проектная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деятельность направлена на совместное         сотрудничество детей, родителей, педагогов.</a:t>
            </a:r>
            <a:endParaRPr lang="ru-RU" sz="24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7" name="Рисунок 6" descr="738980duw45bjia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89840" y="3446991"/>
            <a:ext cx="648072" cy="741996"/>
          </a:xfrm>
          <a:prstGeom prst="rect">
            <a:avLst/>
          </a:prstGeom>
        </p:spPr>
      </p:pic>
      <p:pic>
        <p:nvPicPr>
          <p:cNvPr id="8" name="Рисунок 7" descr="738980duw45bjia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01807" y="4924127"/>
            <a:ext cx="1080120" cy="1236659"/>
          </a:xfrm>
          <a:prstGeom prst="rect">
            <a:avLst/>
          </a:prstGeom>
        </p:spPr>
      </p:pic>
      <p:pic>
        <p:nvPicPr>
          <p:cNvPr id="9" name="Рисунок 8" descr="738980duw45bjia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5743" y="4636095"/>
            <a:ext cx="576976" cy="660595"/>
          </a:xfrm>
          <a:prstGeom prst="rect">
            <a:avLst/>
          </a:prstGeom>
        </p:spPr>
      </p:pic>
      <p:pic>
        <p:nvPicPr>
          <p:cNvPr id="10" name="Рисунок 9" descr="7461b3as-48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871" y="5428183"/>
            <a:ext cx="1534267" cy="2691880"/>
          </a:xfrm>
          <a:prstGeom prst="rect">
            <a:avLst/>
          </a:prstGeom>
        </p:spPr>
      </p:pic>
      <p:pic>
        <p:nvPicPr>
          <p:cNvPr id="11" name="Рисунок 10" descr="SAM_61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24494">
            <a:off x="5925287" y="5784569"/>
            <a:ext cx="2274535" cy="128047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SAM_61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15246">
            <a:off x="2605063" y="5500191"/>
            <a:ext cx="2592288" cy="14593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SAM_61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186292">
            <a:off x="4509845" y="6568219"/>
            <a:ext cx="2191236" cy="12335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108267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Наши достижения</a:t>
            </a:r>
          </a:p>
          <a:p>
            <a:endParaRPr lang="ru-RU" sz="2800" b="1" dirty="0" smtClean="0">
              <a:solidFill>
                <a:srgbClr val="FF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74" y="2691879"/>
            <a:ext cx="1745333" cy="1368152"/>
          </a:xfrm>
          <a:prstGeom prst="rect">
            <a:avLst/>
          </a:prstGeom>
        </p:spPr>
      </p:pic>
      <p:pic>
        <p:nvPicPr>
          <p:cNvPr id="11" name="Рисунок 10" descr="img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65103" y="963687"/>
            <a:ext cx="5006720" cy="6843651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7461b3as-48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115814"/>
            <a:ext cx="3541167" cy="6004249"/>
          </a:xfrm>
          <a:prstGeom prst="rect">
            <a:avLst/>
          </a:prstGeom>
        </p:spPr>
      </p:pic>
      <p:pic>
        <p:nvPicPr>
          <p:cNvPr id="12" name="Рисунок 11" descr="shariki-novyy-god-serpanti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7551" y="0"/>
            <a:ext cx="4680520" cy="2632793"/>
          </a:xfrm>
          <a:prstGeom prst="rect">
            <a:avLst/>
          </a:prstGeom>
        </p:spPr>
      </p:pic>
      <p:pic>
        <p:nvPicPr>
          <p:cNvPr id="13" name="Рисунок 12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436493">
            <a:off x="9402609" y="5249054"/>
            <a:ext cx="1160992" cy="910093"/>
          </a:xfrm>
          <a:prstGeom prst="rect">
            <a:avLst/>
          </a:prstGeom>
        </p:spPr>
      </p:pic>
      <p:pic>
        <p:nvPicPr>
          <p:cNvPr id="14" name="Рисунок 13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5853" y="3411959"/>
            <a:ext cx="1837192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108267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Консультации для родителей</a:t>
            </a:r>
          </a:p>
          <a:p>
            <a:endParaRPr lang="ru-RU" sz="2800" b="1" dirty="0" smtClean="0">
              <a:solidFill>
                <a:srgbClr val="FF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endParaRPr lang="ru-RU" sz="2800" b="1" dirty="0" smtClean="0">
              <a:solidFill>
                <a:srgbClr val="C00000"/>
              </a:solidFill>
              <a:latin typeface="Adventure" pitchFamily="2" charset="0"/>
            </a:endParaRPr>
          </a:p>
        </p:txBody>
      </p:sp>
      <p:pic>
        <p:nvPicPr>
          <p:cNvPr id="6" name="Рисунок 5" descr="5d7e855ea5a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823" y="4492079"/>
            <a:ext cx="1512168" cy="1185376"/>
          </a:xfrm>
          <a:prstGeom prst="rect">
            <a:avLst/>
          </a:prstGeom>
        </p:spPr>
      </p:pic>
      <p:pic>
        <p:nvPicPr>
          <p:cNvPr id="9" name="Рисунок 8" descr="травма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823" y="1107703"/>
            <a:ext cx="4648868" cy="658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vnimaniezima-1024x724травма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3153">
            <a:off x="5047767" y="1635604"/>
            <a:ext cx="5311703" cy="3755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7461b3as-48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9399" y="4852512"/>
            <a:ext cx="2182339" cy="32675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6831" y="1179711"/>
            <a:ext cx="972108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dventure" pitchFamily="2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Adventure" pitchFamily="2" charset="0"/>
              </a:rPr>
              <a:t>Цель: </a:t>
            </a: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Расширять представления детей о государственных праздниках (Новый год).</a:t>
            </a:r>
            <a:r>
              <a:rPr lang="en-US" sz="2400" b="1" i="1" dirty="0" smtClean="0">
                <a:solidFill>
                  <a:srgbClr val="002060"/>
                </a:solidFill>
                <a:latin typeface="Calibri" pitchFamily="34" charset="0"/>
              </a:rPr>
              <a:t>  </a:t>
            </a:r>
          </a:p>
          <a:p>
            <a:endParaRPr lang="ru-RU" sz="12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Adventure" pitchFamily="2" charset="0"/>
              </a:rPr>
              <a:t> Задачи: </a:t>
            </a:r>
            <a:endParaRPr lang="ru-RU" sz="32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Формировать понятие праздник  «Новый год», его характерные особенности, добиться усвоения умения бережно относиться к праздничным народным традициям и обычаям.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 Формировать позитивные, совместные приёмы взаимодействия родителей и детей, основанные на партнёрстве и сотрудничестве друг с другом.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Развивать познавательные и творческие способности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детей.</a:t>
            </a:r>
            <a:endParaRPr lang="ru-RU" sz="24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Способствовать развитию у детей интеллектуальной инициативы, организаторских способностей.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Приучать, активно участвовать в подготовке к празднику.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Совершенствовать технику конструирования и вырезания.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Повысить компетентность  родителей в освоении</a:t>
            </a:r>
          </a:p>
          <a:p>
            <a:pPr algn="just"/>
            <a:r>
              <a:rPr lang="ru-RU" sz="2400" b="1" i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    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различных </a:t>
            </a: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видов творческой деятельности.</a:t>
            </a:r>
          </a:p>
          <a:p>
            <a:pPr defTabSz="914094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7030A0"/>
              </a:solidFill>
              <a:latin typeface="a_RussDecor" pitchFamily="82" charset="-52"/>
            </a:endParaRPr>
          </a:p>
        </p:txBody>
      </p:sp>
      <p:pic>
        <p:nvPicPr>
          <p:cNvPr id="5" name="Рисунок 4" descr="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1167" y="3"/>
            <a:ext cx="3600400" cy="1012613"/>
          </a:xfrm>
          <a:prstGeom prst="rect">
            <a:avLst/>
          </a:prstGeom>
        </p:spPr>
      </p:pic>
      <p:pic>
        <p:nvPicPr>
          <p:cNvPr id="7" name="Рисунок 6" descr="738980duw45bjia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17831" y="387623"/>
            <a:ext cx="1080120" cy="12366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4903" y="1035695"/>
            <a:ext cx="90730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Участники проекта: </a:t>
            </a:r>
            <a:r>
              <a:rPr lang="ru-RU" sz="2400" b="1" i="1" dirty="0" smtClean="0">
                <a:solidFill>
                  <a:srgbClr val="002060"/>
                </a:solidFill>
              </a:rPr>
              <a:t>дети, педагоги, родители.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Тип проекта: </a:t>
            </a:r>
            <a:r>
              <a:rPr lang="ru-RU" sz="2400" b="1" i="1" dirty="0" smtClean="0">
                <a:solidFill>
                  <a:srgbClr val="002060"/>
                </a:solidFill>
              </a:rPr>
              <a:t>познавательно – творческий.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Продолжительность: </a:t>
            </a:r>
            <a:r>
              <a:rPr lang="ru-RU" sz="2400" b="1" i="1" dirty="0" smtClean="0">
                <a:solidFill>
                  <a:srgbClr val="002060"/>
                </a:solidFill>
              </a:rPr>
              <a:t>краткосрочный.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Задачи для детей: </a:t>
            </a:r>
            <a:r>
              <a:rPr lang="ru-RU" sz="2400" b="1" i="1" dirty="0" smtClean="0">
                <a:solidFill>
                  <a:srgbClr val="002060"/>
                </a:solidFill>
              </a:rPr>
              <a:t>Развитие умения использовать  в изобразительной, продуктивной деятельности разнообразные средства и нетрадиционные способы творчества.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</a:rPr>
              <a:t> Развивать познавательные,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лю</a:t>
            </a:r>
            <a:r>
              <a:rPr lang="ru-RU" sz="2400" b="1" i="1" dirty="0" smtClean="0">
                <a:solidFill>
                  <a:srgbClr val="002060"/>
                </a:solidFill>
              </a:rPr>
              <a:t>бознательные </a:t>
            </a:r>
            <a:r>
              <a:rPr lang="ru-RU" sz="2400" b="1" i="1" dirty="0" smtClean="0">
                <a:solidFill>
                  <a:srgbClr val="002060"/>
                </a:solidFill>
              </a:rPr>
              <a:t>и творческие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     </a:t>
            </a:r>
            <a:r>
              <a:rPr lang="ru-RU" sz="2400" b="1" i="1" dirty="0" smtClean="0">
                <a:solidFill>
                  <a:srgbClr val="002060"/>
                </a:solidFill>
              </a:rPr>
              <a:t>способности </a:t>
            </a:r>
            <a:r>
              <a:rPr lang="ru-RU" sz="2400" b="1" i="1" dirty="0" smtClean="0">
                <a:solidFill>
                  <a:srgbClr val="002060"/>
                </a:solidFill>
              </a:rPr>
              <a:t>детей.</a:t>
            </a:r>
            <a:endParaRPr lang="ru-RU" sz="2400" b="1" dirty="0" smtClean="0">
              <a:solidFill>
                <a:srgbClr val="C00000"/>
              </a:solidFill>
              <a:latin typeface="Adventure" pitchFamily="2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Активизация </a:t>
            </a:r>
            <a:r>
              <a:rPr lang="ru-RU" sz="2400" b="1" i="1" dirty="0" smtClean="0">
                <a:solidFill>
                  <a:srgbClr val="002060"/>
                </a:solidFill>
              </a:rPr>
              <a:t>желания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и </a:t>
            </a:r>
            <a:r>
              <a:rPr lang="ru-RU" sz="2400" b="1" i="1" dirty="0" smtClean="0">
                <a:solidFill>
                  <a:srgbClr val="002060"/>
                </a:solidFill>
              </a:rPr>
              <a:t>умения самостоятельно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творить</a:t>
            </a:r>
            <a:r>
              <a:rPr lang="ru-RU" sz="2400" b="1" i="1" dirty="0" smtClean="0">
                <a:solidFill>
                  <a:srgbClr val="002060"/>
                </a:solidFill>
              </a:rPr>
              <a:t>, переживая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радость </a:t>
            </a:r>
            <a:r>
              <a:rPr lang="ru-RU" sz="2400" b="1" i="1" dirty="0" smtClean="0">
                <a:solidFill>
                  <a:srgbClr val="002060"/>
                </a:solidFill>
              </a:rPr>
              <a:t>творчества.</a:t>
            </a:r>
          </a:p>
          <a:p>
            <a:endParaRPr lang="ru-RU" sz="2400" b="1" i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defTabSz="914094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7030A0"/>
              </a:solidFill>
              <a:latin typeface="a_RussDecor" pitchFamily="82" charset="-52"/>
            </a:endParaRPr>
          </a:p>
        </p:txBody>
      </p:sp>
      <p:pic>
        <p:nvPicPr>
          <p:cNvPr id="7" name="Рисунок 6" descr="SAM_6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22175">
            <a:off x="5306874" y="6020270"/>
            <a:ext cx="3003995" cy="1691138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SAM_6076.JPG"/>
          <p:cNvPicPr>
            <a:picLocks noChangeAspect="1"/>
          </p:cNvPicPr>
          <p:nvPr/>
        </p:nvPicPr>
        <p:blipFill>
          <a:blip r:embed="rId4" cstate="print">
            <a:lum bright="20000" contrast="10000"/>
          </a:blip>
          <a:stretch>
            <a:fillRect/>
          </a:stretch>
        </p:blipFill>
        <p:spPr>
          <a:xfrm>
            <a:off x="6565503" y="3916015"/>
            <a:ext cx="3494742" cy="1967410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738980duw45bjia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7431" y="4564087"/>
            <a:ext cx="891441" cy="1020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4903" y="1035695"/>
            <a:ext cx="907300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Задачи для педагогов: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</a:rPr>
              <a:t>Создать условия для проявления в  изобразительной деятельности личного отношения к окружающему миру.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</a:rPr>
              <a:t>Приготовление необходимых материалов для художественного творчества.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</a:rPr>
              <a:t>Вовлечь детей в совместные виды деятельности.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</a:rPr>
              <a:t>Развитие педагогического сотрудничества с семьей в вопросах </a:t>
            </a: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</a:rPr>
              <a:t>     художественно </a:t>
            </a:r>
            <a:r>
              <a:rPr lang="ru-RU" sz="2400" b="1" i="1" dirty="0" smtClean="0">
                <a:solidFill>
                  <a:srgbClr val="002060"/>
                </a:solidFill>
              </a:rPr>
              <a:t>–</a:t>
            </a:r>
          </a:p>
          <a:p>
            <a:pPr algn="just"/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    </a:t>
            </a:r>
            <a:r>
              <a:rPr lang="ru-RU" sz="2400" b="1" i="1" dirty="0" smtClean="0">
                <a:solidFill>
                  <a:srgbClr val="002060"/>
                </a:solidFill>
              </a:rPr>
              <a:t>эстетического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</a:rPr>
              <a:t>     восприятия </a:t>
            </a:r>
            <a:r>
              <a:rPr lang="ru-RU" sz="2400" b="1" i="1" dirty="0" smtClean="0">
                <a:solidFill>
                  <a:srgbClr val="002060"/>
                </a:solidFill>
              </a:rPr>
              <a:t>детей.</a:t>
            </a:r>
            <a:endParaRPr lang="ru-RU" sz="2400" b="1" i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defTabSz="914094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7030A0"/>
              </a:solidFill>
              <a:latin typeface="a_RussDecor" pitchFamily="82" charset="-52"/>
            </a:endParaRPr>
          </a:p>
        </p:txBody>
      </p:sp>
      <p:pic>
        <p:nvPicPr>
          <p:cNvPr id="5" name="Рисунок 4" descr="SAM_6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3255" y="3916015"/>
            <a:ext cx="4660624" cy="2623758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009028tyznaeshchtonovjgodbyvaettolkozimojkogdanaulitsemnogo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895" y="5428183"/>
            <a:ext cx="1872208" cy="2691880"/>
          </a:xfrm>
          <a:prstGeom prst="rect">
            <a:avLst/>
          </a:prstGeom>
        </p:spPr>
      </p:pic>
      <p:pic>
        <p:nvPicPr>
          <p:cNvPr id="7" name="Рисунок 6" descr="133135723_0_8b13a_5dcea5f3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05063" y="7000629"/>
            <a:ext cx="2389038" cy="1119434"/>
          </a:xfrm>
          <a:prstGeom prst="rect">
            <a:avLst/>
          </a:prstGeom>
        </p:spPr>
      </p:pic>
      <p:pic>
        <p:nvPicPr>
          <p:cNvPr id="8" name="Рисунок 7" descr="738980duw45bjia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17831" y="387623"/>
            <a:ext cx="1080120" cy="12366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2895" y="819671"/>
            <a:ext cx="89289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Задачи для детей: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Формировать стремление активно участвовать в совместной деятельности, быть доброжелательными и отзывчивыми.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Осмысленно использовать приобретенные знания и умения в самостоятельной деятельности.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Развивать творческие способности: любознательность, воображение.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Формировать умение взаимодействовать со сверстниками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 и взрослыми. </a:t>
            </a:r>
          </a:p>
          <a:p>
            <a:endParaRPr lang="ru-RU" sz="2400" b="1" i="1" dirty="0" smtClean="0">
              <a:solidFill>
                <a:srgbClr val="002060"/>
              </a:solidFill>
            </a:endParaRPr>
          </a:p>
        </p:txBody>
      </p:sp>
      <p:pic>
        <p:nvPicPr>
          <p:cNvPr id="6" name="Рисунок 5" descr="0009028tyznaeshchtonovjgodbyvaettolkozimojkogdanaulitsemnogo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99" y="4924127"/>
            <a:ext cx="2088232" cy="3195936"/>
          </a:xfrm>
          <a:prstGeom prst="rect">
            <a:avLst/>
          </a:prstGeom>
        </p:spPr>
      </p:pic>
      <p:pic>
        <p:nvPicPr>
          <p:cNvPr id="7" name="Рисунок 6" descr="0009028tyznaeshchtonovjgodbyvaettolkozimojkogdanaulitsemnogo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3017" y="6364287"/>
            <a:ext cx="648072" cy="1188096"/>
          </a:xfrm>
          <a:prstGeom prst="rect">
            <a:avLst/>
          </a:prstGeom>
        </p:spPr>
      </p:pic>
      <p:pic>
        <p:nvPicPr>
          <p:cNvPr id="8" name="Рисунок 7" descr="0009028tyznaeshchtonovjgodbyvaettolkozimojkogdanaulitsemnogo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6911" y="5716215"/>
            <a:ext cx="1584176" cy="2403848"/>
          </a:xfrm>
          <a:prstGeom prst="rect">
            <a:avLst/>
          </a:prstGeom>
        </p:spPr>
      </p:pic>
      <p:pic>
        <p:nvPicPr>
          <p:cNvPr id="9" name="Рисунок 8" descr="0009028tyznaeshchtonovjgodbyvaettolkozimojkogdanaulitsemnogo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4582" y="3844007"/>
            <a:ext cx="1512168" cy="2326311"/>
          </a:xfrm>
          <a:prstGeom prst="rect">
            <a:avLst/>
          </a:prstGeom>
        </p:spPr>
      </p:pic>
      <p:pic>
        <p:nvPicPr>
          <p:cNvPr id="10" name="Рисунок 9" descr="738980duw45bjia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807" y="387623"/>
            <a:ext cx="936104" cy="1071771"/>
          </a:xfrm>
          <a:prstGeom prst="rect">
            <a:avLst/>
          </a:prstGeom>
        </p:spPr>
      </p:pic>
      <p:pic>
        <p:nvPicPr>
          <p:cNvPr id="11" name="Рисунок 10" descr="5d7e855ea5a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5383" y="5284167"/>
            <a:ext cx="1512168" cy="1185376"/>
          </a:xfrm>
          <a:prstGeom prst="rect">
            <a:avLst/>
          </a:prstGeom>
        </p:spPr>
      </p:pic>
      <p:pic>
        <p:nvPicPr>
          <p:cNvPr id="12" name="Рисунок 11" descr="SAM_61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3095" y="4708103"/>
            <a:ext cx="5328592" cy="29998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8919" y="1323727"/>
            <a:ext cx="842493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Задачи для родителей: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</a:rPr>
              <a:t>Создание положительной, эмоциональной атмосферы в совместном творчестве.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</a:rPr>
              <a:t>Активизация творческой, речевой деятельности.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</a:rPr>
              <a:t>Обогащение воспитательских умений родителей, поддержка их уверенности в собственных педагогических возможностях.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</a:rPr>
              <a:t>Установление партнёрских отношений в семье каждого ребёнка, объединение усилий в развитии и воспитании детей.</a:t>
            </a:r>
          </a:p>
        </p:txBody>
      </p:sp>
      <p:pic>
        <p:nvPicPr>
          <p:cNvPr id="5" name="Рисунок 4" descr="738980duw45bjia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847" y="459631"/>
            <a:ext cx="864096" cy="989327"/>
          </a:xfrm>
          <a:prstGeom prst="rect">
            <a:avLst/>
          </a:prstGeom>
        </p:spPr>
      </p:pic>
      <p:pic>
        <p:nvPicPr>
          <p:cNvPr id="6" name="Рисунок 5" descr="0009028tyznaeshchtonovjgodbyvaettolkozimojkogdanaulitsemnogo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887" y="4780111"/>
            <a:ext cx="2160240" cy="3339952"/>
          </a:xfrm>
          <a:prstGeom prst="rect">
            <a:avLst/>
          </a:prstGeom>
        </p:spPr>
      </p:pic>
      <p:pic>
        <p:nvPicPr>
          <p:cNvPr id="7" name="Рисунок 6" descr="ng_podar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943" y="7228383"/>
            <a:ext cx="1321266" cy="891680"/>
          </a:xfrm>
          <a:prstGeom prst="rect">
            <a:avLst/>
          </a:prstGeom>
        </p:spPr>
      </p:pic>
      <p:pic>
        <p:nvPicPr>
          <p:cNvPr id="8" name="Рисунок 7" descr="5d7e855ea5a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55247">
            <a:off x="6349479" y="5212159"/>
            <a:ext cx="2219795" cy="1740079"/>
          </a:xfrm>
          <a:prstGeom prst="rect">
            <a:avLst/>
          </a:prstGeom>
        </p:spPr>
      </p:pic>
      <p:pic>
        <p:nvPicPr>
          <p:cNvPr id="9" name="Рисунок 8" descr="5d7e855ea5a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997235">
            <a:off x="4245751" y="5929588"/>
            <a:ext cx="1512168" cy="1185376"/>
          </a:xfrm>
          <a:prstGeom prst="rect">
            <a:avLst/>
          </a:prstGeom>
        </p:spPr>
      </p:pic>
      <p:pic>
        <p:nvPicPr>
          <p:cNvPr id="10" name="Рисунок 9" descr="133135723_0_8b13a_5dcea5f3_X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77071" y="6940351"/>
            <a:ext cx="2517677" cy="11797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mlimage-1024x7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826750" cy="81200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06688" y="2535744"/>
            <a:ext cx="54133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0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4903" y="819671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dventure" pitchFamily="2" charset="0"/>
              </a:rPr>
              <a:t>Ожидаемый результат: </a:t>
            </a:r>
          </a:p>
          <a:p>
            <a:endParaRPr lang="ru-RU" sz="2400" b="1" i="1" dirty="0" smtClean="0">
              <a:solidFill>
                <a:srgbClr val="002060"/>
              </a:solidFill>
              <a:latin typeface="Adventure" pitchFamily="2" charset="0"/>
            </a:endParaRPr>
          </a:p>
          <a:p>
            <a:pPr defTabSz="914094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</a:rPr>
              <a:t>Создание благоприятных условий для развития ребёнка. Раскрытие творческого потенциала , обогащение знаниями о праздновании Нового года.</a:t>
            </a:r>
          </a:p>
          <a:p>
            <a:pPr defTabSz="914094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</a:rPr>
              <a:t> Умение организовать игры на основе имеющих знаний. Улучшение взаимоотношений в семье через совместную деятельность и праздничную атмосферу, созданную в семье и в детском саду.</a:t>
            </a:r>
          </a:p>
        </p:txBody>
      </p:sp>
      <p:pic>
        <p:nvPicPr>
          <p:cNvPr id="5" name="Рисунок 4" descr="snowman_PNG99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00191"/>
            <a:ext cx="2028999" cy="2230019"/>
          </a:xfrm>
          <a:prstGeom prst="rect">
            <a:avLst/>
          </a:prstGeom>
        </p:spPr>
      </p:pic>
      <p:pic>
        <p:nvPicPr>
          <p:cNvPr id="7" name="Рисунок 6" descr="738980duw45bjia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1607" y="675655"/>
            <a:ext cx="828548" cy="948627"/>
          </a:xfrm>
          <a:prstGeom prst="rect">
            <a:avLst/>
          </a:prstGeom>
        </p:spPr>
      </p:pic>
      <p:pic>
        <p:nvPicPr>
          <p:cNvPr id="9" name="Рисунок 8" descr="SAM_6195.JPG"/>
          <p:cNvPicPr>
            <a:picLocks noChangeAspect="1"/>
          </p:cNvPicPr>
          <p:nvPr/>
        </p:nvPicPr>
        <p:blipFill>
          <a:blip r:embed="rId5" cstate="print"/>
          <a:srcRect l="8042"/>
          <a:stretch>
            <a:fillRect/>
          </a:stretch>
        </p:blipFill>
        <p:spPr>
          <a:xfrm rot="21155956">
            <a:off x="2274438" y="4513812"/>
            <a:ext cx="4117231" cy="2520538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SAM_6132.JPG"/>
          <p:cNvPicPr>
            <a:picLocks noChangeAspect="1"/>
          </p:cNvPicPr>
          <p:nvPr/>
        </p:nvPicPr>
        <p:blipFill>
          <a:blip r:embed="rId6" cstate="print"/>
          <a:srcRect l="27567" r="31739"/>
          <a:stretch>
            <a:fillRect/>
          </a:stretch>
        </p:blipFill>
        <p:spPr>
          <a:xfrm>
            <a:off x="5989439" y="4636095"/>
            <a:ext cx="2232248" cy="3088067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5d7e855ea5a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81727" y="3916015"/>
            <a:ext cx="2063326" cy="16174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3303</TotalTime>
  <Words>1107</Words>
  <Application>Microsoft Office PowerPoint</Application>
  <PresentationFormat>B4 (ISO) (250x353 мм)</PresentationFormat>
  <Paragraphs>213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Садик</cp:lastModifiedBy>
  <cp:revision>379</cp:revision>
  <dcterms:created xsi:type="dcterms:W3CDTF">2017-02-26T16:13:55Z</dcterms:created>
  <dcterms:modified xsi:type="dcterms:W3CDTF">2020-01-20T08:12:29Z</dcterms:modified>
</cp:coreProperties>
</file>