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B109-153C-4850-BC3E-C237FA7550AD}" type="datetimeFigureOut">
              <a:rPr lang="ru-RU" smtClean="0"/>
              <a:pPr/>
              <a:t>12.09.2021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3332-8236-43E1-A81A-BD9655145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6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Проект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38437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«В </a:t>
            </a:r>
            <a:r>
              <a:rPr lang="ru-RU" sz="4400" b="1" i="1" dirty="0" smtClean="0">
                <a:solidFill>
                  <a:srgbClr val="00B050"/>
                </a:solidFill>
              </a:rPr>
              <a:t>семейном кругу мы с  вами </a:t>
            </a:r>
            <a:r>
              <a:rPr lang="ru-RU" sz="4400" b="1" i="1" dirty="0" smtClean="0">
                <a:solidFill>
                  <a:srgbClr val="00B050"/>
                </a:solidFill>
              </a:rPr>
              <a:t>растем».</a:t>
            </a:r>
            <a:endParaRPr lang="ru-RU" sz="4400" b="1" i="1" dirty="0" smtClean="0">
              <a:solidFill>
                <a:srgbClr val="00B050"/>
              </a:solidFill>
            </a:endParaRPr>
          </a:p>
          <a:p>
            <a:pPr algn="r"/>
            <a:endParaRPr lang="ru-RU" sz="4400" b="1" i="1" dirty="0" smtClean="0">
              <a:solidFill>
                <a:srgbClr val="00B050"/>
              </a:solidFill>
            </a:endParaRPr>
          </a:p>
          <a:p>
            <a:pPr algn="r"/>
            <a:r>
              <a:rPr lang="ru-RU" sz="3600" b="1" i="1" dirty="0" smtClean="0">
                <a:solidFill>
                  <a:srgbClr val="00B050"/>
                </a:solidFill>
              </a:rPr>
              <a:t>Выполнила: </a:t>
            </a:r>
          </a:p>
          <a:p>
            <a:pPr algn="r"/>
            <a:r>
              <a:rPr lang="ru-RU" sz="3600" b="1" i="1" dirty="0" smtClean="0">
                <a:solidFill>
                  <a:srgbClr val="00B050"/>
                </a:solidFill>
              </a:rPr>
              <a:t>Курнакова</a:t>
            </a:r>
            <a:r>
              <a:rPr lang="ru-RU" sz="3600" b="1" i="1" dirty="0" smtClean="0">
                <a:solidFill>
                  <a:srgbClr val="00B050"/>
                </a:solidFill>
              </a:rPr>
              <a:t> Н.И.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47ace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3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5832648" cy="49165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Физическое развитие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1"/>
            <a:ext cx="5616624" cy="288032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Физкультминутка «Семья».</a:t>
            </a:r>
          </a:p>
          <a:p>
            <a:r>
              <a:rPr lang="ru-RU" sz="1800" b="1" dirty="0" smtClean="0"/>
              <a:t>Оздоровительная гимнастика после сна, ходьба по массажным дорожкам.</a:t>
            </a:r>
          </a:p>
          <a:p>
            <a:r>
              <a:rPr lang="ru-RU" sz="1800" b="1" dirty="0" smtClean="0"/>
              <a:t>Подвижная игра «Кувшин доброты». «Найди свой домик», «Мяч соседу».</a:t>
            </a:r>
          </a:p>
          <a:p>
            <a:r>
              <a:rPr lang="ru-RU" sz="1800" b="1" dirty="0" smtClean="0"/>
              <a:t>Словесная игра с мячом «Собираем добрые слова».</a:t>
            </a:r>
            <a:br>
              <a:rPr lang="ru-RU" sz="1800" b="1" dirty="0" smtClean="0"/>
            </a:br>
            <a:r>
              <a:rPr lang="ru-RU" sz="1800" b="1" dirty="0" smtClean="0"/>
              <a:t>Психогимнастика</a:t>
            </a:r>
            <a:r>
              <a:rPr lang="ru-RU" sz="1800" b="1" dirty="0" smtClean="0"/>
              <a:t> «Превращение в цветущее дерево».</a:t>
            </a:r>
          </a:p>
          <a:p>
            <a:r>
              <a:rPr lang="ru-RU" sz="1800" b="1" dirty="0" smtClean="0"/>
              <a:t>Пальчиковые игры: «Семья», «Мой дом», «Вместе весело шагать», «Наша бабушка».</a:t>
            </a:r>
            <a:endParaRPr lang="ru-RU" sz="1800" b="1" dirty="0"/>
          </a:p>
        </p:txBody>
      </p:sp>
      <p:pic>
        <p:nvPicPr>
          <p:cNvPr id="6" name="Рисунок 5" descr="IMG_4670.jpg"/>
          <p:cNvPicPr>
            <a:picLocks noChangeAspect="1"/>
          </p:cNvPicPr>
          <p:nvPr/>
        </p:nvPicPr>
        <p:blipFill>
          <a:blip r:embed="rId3" cstate="print"/>
          <a:srcRect l="29629" t="11817" b="7156"/>
          <a:stretch>
            <a:fillRect/>
          </a:stretch>
        </p:blipFill>
        <p:spPr>
          <a:xfrm>
            <a:off x="6084168" y="260648"/>
            <a:ext cx="290740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90459"/>
            <a:ext cx="4032448" cy="306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154.JPG"/>
          <p:cNvPicPr>
            <a:picLocks noChangeAspect="1"/>
          </p:cNvPicPr>
          <p:nvPr/>
        </p:nvPicPr>
        <p:blipFill>
          <a:blip r:embed="rId5" cstate="print"/>
          <a:srcRect l="1219" t="12019" r="6082"/>
          <a:stretch>
            <a:fillRect/>
          </a:stretch>
        </p:blipFill>
        <p:spPr>
          <a:xfrm>
            <a:off x="4932040" y="3861048"/>
            <a:ext cx="384496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47ace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5688632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Работа с родителями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836713"/>
            <a:ext cx="4248472" cy="288032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b="1" dirty="0" smtClean="0"/>
              <a:t>Выставка детских рисунков по теме «Моя дружная семья», «Моя мама», «Мой дом – моя крепость»</a:t>
            </a:r>
            <a:br>
              <a:rPr lang="ru-RU" sz="1900" b="1" dirty="0" smtClean="0"/>
            </a:br>
            <a:r>
              <a:rPr lang="ru-RU" sz="1900" b="1" dirty="0" smtClean="0"/>
              <a:t>Индивидуальные консультации «Как воспитать ребенка или уроки вежливости дома»,</a:t>
            </a:r>
            <a:br>
              <a:rPr lang="ru-RU" sz="1900" b="1" dirty="0" smtClean="0"/>
            </a:br>
            <a:r>
              <a:rPr lang="ru-RU" sz="1900" b="1" dirty="0" smtClean="0"/>
              <a:t> «Права и обязанности в семье».</a:t>
            </a:r>
          </a:p>
          <a:p>
            <a:r>
              <a:rPr lang="ru-RU" sz="1900" b="1" dirty="0" smtClean="0"/>
              <a:t>Беседа «Семейные традиции».</a:t>
            </a:r>
          </a:p>
          <a:p>
            <a:endParaRPr lang="ru-RU" sz="1900" b="1" dirty="0"/>
          </a:p>
        </p:txBody>
      </p:sp>
      <p:pic>
        <p:nvPicPr>
          <p:cNvPr id="7" name="Рисунок 6" descr="IMG_4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348880"/>
            <a:ext cx="4881160" cy="431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435280" cy="5328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Актуальность:</a:t>
            </a:r>
            <a:r>
              <a:rPr lang="ru-RU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b="1" dirty="0" smtClean="0"/>
              <a:t>Содержание нравственного воспитания дошкольников включают в себя решение множества задач, в том числе и воспитание любви к Родине, семье, уважительного отношения к своим родителям. В связи, с этим мало кто из детей знает историю создания семьи, свою родословную. Уходят в прошлое семейные праздники и традиции. Опрос детей показал, что дети недостаточно знают о своей семье, где и кем работают их родители, как зовут их бабушек и дедушек. Чтобы изменить такое положение и появилась идея создать проект «В семейном кругу мы с вами растем». Мы, взрослые, педагоги и родители, должны помочь детям понять значимость семьи, воспитывать у детей любовь и уважение к членам семьи, прививать чувство привязанности к семье и дому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 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20627" y="3501008"/>
            <a:ext cx="123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Проблема:</a:t>
            </a:r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-Утрата семейной функции передачи детям значимых культурных и жизненных ценностей;</a:t>
            </a:r>
            <a:br>
              <a:rPr lang="ru-RU" sz="2700" b="1" dirty="0" smtClean="0"/>
            </a:br>
            <a:r>
              <a:rPr lang="ru-RU" sz="2700" b="1" dirty="0" smtClean="0"/>
              <a:t>- недостаток знаний у дошкольников о своей семье;</a:t>
            </a:r>
            <a:br>
              <a:rPr lang="ru-RU" sz="2700" b="1" dirty="0" smtClean="0"/>
            </a:br>
            <a:r>
              <a:rPr lang="ru-RU" sz="2700" b="1" dirty="0" smtClean="0"/>
              <a:t>-  у детей отсутствуют четкие представления о таких понятиях как «семья», «члены семьи»; </a:t>
            </a:r>
            <a:br>
              <a:rPr lang="ru-RU" sz="2700" b="1" dirty="0" smtClean="0"/>
            </a:br>
            <a:r>
              <a:rPr lang="ru-RU" sz="2700" b="1" dirty="0" smtClean="0"/>
              <a:t>-дети не знают истории своего рода и семьи; </a:t>
            </a:r>
            <a:br>
              <a:rPr lang="ru-RU" sz="2700" b="1" dirty="0" smtClean="0"/>
            </a:br>
            <a:r>
              <a:rPr lang="ru-RU" sz="2700" b="1" dirty="0" smtClean="0"/>
              <a:t> -недооцениваются семейные ценности; </a:t>
            </a:r>
            <a:br>
              <a:rPr lang="ru-RU" sz="2700" b="1" dirty="0" smtClean="0"/>
            </a:br>
            <a:r>
              <a:rPr lang="ru-RU" sz="2700" b="1" dirty="0" smtClean="0"/>
              <a:t>-интерес к изучению и сохранению семейных обычаев и традиций неустойчив; </a:t>
            </a:r>
            <a:br>
              <a:rPr lang="ru-RU" sz="2700" b="1" dirty="0" smtClean="0"/>
            </a:br>
            <a:r>
              <a:rPr lang="ru-RU" sz="2700" b="1" dirty="0" smtClean="0"/>
              <a:t>- многие дети не могут объяснить значимость семьи для человека;</a:t>
            </a:r>
            <a:br>
              <a:rPr lang="ru-RU" sz="2700" b="1" dirty="0" smtClean="0"/>
            </a:br>
            <a:r>
              <a:rPr lang="ru-RU" sz="2700" b="1" dirty="0" smtClean="0"/>
              <a:t>- дети имеют скудные знания о семье, о совместном житье и семейных праздниках, о профессиях родителей </a:t>
            </a:r>
            <a:r>
              <a:rPr lang="ru-RU" sz="2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858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Цель проекта: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формировать у детей понятие «семья»; представление детей о семье, семейных и родственных отношениях;</a:t>
            </a:r>
            <a:br>
              <a:rPr lang="ru-RU" sz="2400" b="1" dirty="0" smtClean="0"/>
            </a:br>
            <a:r>
              <a:rPr lang="ru-RU" sz="2400" b="1" dirty="0" smtClean="0"/>
              <a:t>- расширять представления детей о своей семье, родословной, семейных традициях;</a:t>
            </a:r>
            <a:br>
              <a:rPr lang="ru-RU" sz="2400" b="1" dirty="0" smtClean="0"/>
            </a:br>
            <a:r>
              <a:rPr lang="ru-RU" sz="2400" b="1" dirty="0" smtClean="0"/>
              <a:t>- воспитывать любовь и уважительное отношение к родителям и предкам, развивать партнерские отношения с семьёй</a:t>
            </a:r>
            <a:br>
              <a:rPr lang="ru-RU" sz="24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Задачи проекта: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формировать у детей представления о семье;</a:t>
            </a:r>
            <a:br>
              <a:rPr lang="ru-RU" sz="2400" b="1" dirty="0" smtClean="0"/>
            </a:br>
            <a:r>
              <a:rPr lang="ru-RU" sz="2400" b="1" dirty="0" smtClean="0"/>
              <a:t>- формировать представления о родственных отношениях;</a:t>
            </a:r>
            <a:br>
              <a:rPr lang="ru-RU" sz="2400" b="1" dirty="0" smtClean="0"/>
            </a:br>
            <a:r>
              <a:rPr lang="ru-RU" sz="2400" b="1" dirty="0" smtClean="0"/>
              <a:t>- закреплять знание имён, фамилий родителей, бабушек и дедушек;</a:t>
            </a:r>
            <a:br>
              <a:rPr lang="ru-RU" sz="2400" b="1" dirty="0" smtClean="0"/>
            </a:br>
            <a:r>
              <a:rPr lang="ru-RU" sz="2400" b="1" dirty="0" smtClean="0"/>
              <a:t>- обогащать детско-родительские отношения опытом совместной творческой деятельности;</a:t>
            </a:r>
            <a:br>
              <a:rPr lang="ru-RU" sz="2400" b="1" dirty="0" smtClean="0"/>
            </a:br>
            <a:r>
              <a:rPr lang="ru-RU" sz="2400" b="1" dirty="0" smtClean="0"/>
              <a:t>- воспитывать уважительное отношение и любовь к родным и близким;</a:t>
            </a:r>
            <a:br>
              <a:rPr lang="ru-RU" sz="2400" b="1" dirty="0" smtClean="0"/>
            </a:br>
            <a:r>
              <a:rPr lang="ru-RU" sz="2400" b="1" dirty="0" smtClean="0"/>
              <a:t>- воспитывать уважение к труду и занятиям членов семьи.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47ace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5973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Тип проекта:</a:t>
            </a:r>
            <a:r>
              <a:rPr lang="ru-RU" sz="3200" b="1" dirty="0" smtClean="0"/>
              <a:t> </a:t>
            </a:r>
            <a:r>
              <a:rPr lang="ru-RU" sz="2800" b="1" dirty="0" smtClean="0"/>
              <a:t>краткосрочный.</a:t>
            </a:r>
            <a:br>
              <a:rPr lang="ru-RU" sz="28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B050"/>
                </a:solidFill>
              </a:rPr>
              <a:t>Участники проекта:</a:t>
            </a:r>
            <a:r>
              <a:rPr lang="ru-RU" sz="3200" b="1" dirty="0" smtClean="0"/>
              <a:t> </a:t>
            </a:r>
            <a:r>
              <a:rPr lang="ru-RU" sz="2800" b="1" dirty="0" smtClean="0"/>
              <a:t>воспитатели, воспитанники старшей группы «Гномики», родители.</a:t>
            </a:r>
            <a:br>
              <a:rPr lang="ru-RU" sz="28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Предполагаемый результат: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- владеть понятием «семья»;</a:t>
            </a:r>
            <a:br>
              <a:rPr lang="ru-RU" sz="2800" b="1" dirty="0" smtClean="0"/>
            </a:br>
            <a:r>
              <a:rPr lang="ru-RU" sz="2800" b="1" dirty="0" smtClean="0"/>
              <a:t>- знать информацию о своей семье, профессии родителей;</a:t>
            </a:r>
            <a:br>
              <a:rPr lang="ru-RU" sz="2800" b="1" dirty="0" smtClean="0"/>
            </a:br>
            <a:r>
              <a:rPr lang="ru-RU" sz="2800" b="1" dirty="0" smtClean="0"/>
              <a:t>- иметь представления о родственных отношениях;</a:t>
            </a:r>
            <a:br>
              <a:rPr lang="ru-RU" sz="2800" b="1" dirty="0" smtClean="0"/>
            </a:br>
            <a:r>
              <a:rPr lang="ru-RU" sz="2800" b="1" dirty="0" smtClean="0"/>
              <a:t>- знать свои права и обязанности;</a:t>
            </a:r>
            <a:br>
              <a:rPr lang="ru-RU" sz="2800" b="1" dirty="0" smtClean="0"/>
            </a:br>
            <a:r>
              <a:rPr lang="ru-RU" sz="2800" b="1" dirty="0" smtClean="0"/>
              <a:t>- уметь совместно с родителями составлять родословную семьи.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47ace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6768752" cy="4916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Работа по реализации проекта: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5256584" cy="309634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100" b="1" dirty="0" smtClean="0">
                <a:solidFill>
                  <a:srgbClr val="FF0000"/>
                </a:solidFill>
              </a:rPr>
              <a:t>Познавательное развитие</a:t>
            </a:r>
          </a:p>
          <a:p>
            <a:r>
              <a:rPr lang="ru-RU" sz="2900" b="1" dirty="0" smtClean="0"/>
              <a:t>Рассматривание иллюстраций, картинок с членами семьи.</a:t>
            </a:r>
            <a:br>
              <a:rPr lang="ru-RU" sz="2900" b="1" dirty="0" smtClean="0"/>
            </a:br>
            <a:r>
              <a:rPr lang="ru-RU" sz="2900" b="1" dirty="0" smtClean="0"/>
              <a:t>ООД Беседа - игра на тему, «Моя семья»</a:t>
            </a:r>
          </a:p>
          <a:p>
            <a:r>
              <a:rPr lang="ru-RU" sz="2900" b="1" dirty="0" smtClean="0"/>
              <a:t>Беседы на тему: «Никого роднее мамы и папы в целом мире нет», «Любимый отдых членов семьи», «Как я помогаю дома», «Наш домашний праздник», «Выходной день с мамой и папой», «Моя бабушка и дедушка», «Традиции нашей семьи».</a:t>
            </a:r>
          </a:p>
          <a:p>
            <a:r>
              <a:rPr lang="ru-RU" sz="2900" b="1" dirty="0" smtClean="0"/>
              <a:t>ООД Конструирование «Мы построим дом»</a:t>
            </a:r>
          </a:p>
          <a:p>
            <a:r>
              <a:rPr lang="ru-RU" sz="2900" b="1" dirty="0" smtClean="0"/>
              <a:t>Игра «Назови ласково», «С Днем рождения».</a:t>
            </a:r>
          </a:p>
          <a:p>
            <a:r>
              <a:rPr lang="ru-RU" sz="2900" b="1" dirty="0" smtClean="0"/>
              <a:t>Загадывание загадок о семье.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4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34657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89040"/>
            <a:ext cx="424847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47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836712"/>
            <a:ext cx="302433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47ace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72808" cy="3600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Социально – коммуникативное развитие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5256584" cy="597666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Рассказы детей о семье.</a:t>
            </a:r>
            <a:br>
              <a:rPr lang="ru-RU" sz="1800" b="1" dirty="0" smtClean="0"/>
            </a:br>
            <a:r>
              <a:rPr lang="ru-RU" sz="1800" b="1" dirty="0" smtClean="0"/>
              <a:t>Составление рассказа по пентаграмме на тему: «Расскажи про маму (папу, бабушку, дедушку).</a:t>
            </a:r>
            <a:br>
              <a:rPr lang="ru-RU" sz="1800" b="1" dirty="0" smtClean="0"/>
            </a:br>
            <a:r>
              <a:rPr lang="ru-RU" sz="1800" b="1" dirty="0" smtClean="0"/>
              <a:t>ООД  Чтение и обсуждение рассказов В.Осеевой «Волшебное слово»,«Хорошее».</a:t>
            </a:r>
          </a:p>
          <a:p>
            <a:r>
              <a:rPr lang="ru-RU" sz="1800" b="1" dirty="0" smtClean="0"/>
              <a:t>Чтение стихотворений: Р.Гамзатова «Про дедушку», </a:t>
            </a:r>
            <a:r>
              <a:rPr lang="ru-RU" sz="1800" b="1" dirty="0" smtClean="0"/>
              <a:t>С.Капутикян</a:t>
            </a:r>
            <a:r>
              <a:rPr lang="ru-RU" sz="1800" b="1" dirty="0" smtClean="0"/>
              <a:t> «Моя бабушка»,</a:t>
            </a:r>
            <a:r>
              <a:rPr lang="ru-RU" sz="1800" b="1" dirty="0" smtClean="0"/>
              <a:t>С.Баруздин</a:t>
            </a:r>
            <a:r>
              <a:rPr lang="ru-RU" sz="1800" b="1" dirty="0" smtClean="0"/>
              <a:t> «Мамина работа», Е.Благинина «Посидим в тишине», В.Осеева «Сыновья».</a:t>
            </a:r>
          </a:p>
          <a:p>
            <a:r>
              <a:rPr lang="ru-RU" sz="1800" b="1" dirty="0" smtClean="0"/>
              <a:t>Обсуждение прочитанного материала.</a:t>
            </a:r>
          </a:p>
          <a:p>
            <a:r>
              <a:rPr lang="ru-RU" sz="1800" b="1" dirty="0" smtClean="0"/>
              <a:t>Беседы на темы: «Как росли родители, дедушка, бабушка», «Кто такие родные, </a:t>
            </a:r>
            <a:r>
              <a:rPr lang="ru-RU" sz="1800" b="1" dirty="0" smtClean="0"/>
              <a:t>друзья,соседи</a:t>
            </a:r>
            <a:r>
              <a:rPr lang="ru-RU" sz="1800" b="1" dirty="0" smtClean="0"/>
              <a:t>».</a:t>
            </a:r>
            <a:br>
              <a:rPr lang="ru-RU" sz="1800" b="1" dirty="0" smtClean="0"/>
            </a:br>
            <a:r>
              <a:rPr lang="ru-RU" sz="1800" b="1" dirty="0" smtClean="0"/>
              <a:t>Пальчиковая гимнастика: «Семья»; «Дом».</a:t>
            </a:r>
            <a:br>
              <a:rPr lang="ru-RU" sz="1800" b="1" dirty="0" smtClean="0"/>
            </a:br>
            <a:r>
              <a:rPr lang="ru-RU" sz="1800" b="1" dirty="0" smtClean="0"/>
              <a:t>Дидактические игры: «Домашний труд»,  «Чем можно порадовать маму».</a:t>
            </a:r>
          </a:p>
          <a:p>
            <a:r>
              <a:rPr lang="ru-RU" sz="1800" b="1" dirty="0" smtClean="0"/>
              <a:t>Составление рассказов на тему: «Мои папа, мама, бабушка, дедушка», «моя комната», «Мое любимое занятие», Каким я хочу быть». «Как мы отдыхаем всей семьей».</a:t>
            </a:r>
            <a:endParaRPr lang="ru-RU" sz="1800" b="1" dirty="0"/>
          </a:p>
        </p:txBody>
      </p:sp>
      <p:pic>
        <p:nvPicPr>
          <p:cNvPr id="11" name="Рисунок 10" descr="IMG_3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573016"/>
            <a:ext cx="36724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5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92696"/>
            <a:ext cx="33123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47ace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1104" cy="4196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Художественное – эстетическое развитие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610744" cy="521744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Художественное творчество:</a:t>
            </a:r>
          </a:p>
          <a:p>
            <a:r>
              <a:rPr lang="ru-RU" sz="1800" b="1" dirty="0" smtClean="0"/>
              <a:t>ООД рисование «Моя мама». «Моя дружная семья», «Учимся правильно рисовать человека».</a:t>
            </a:r>
            <a:br>
              <a:rPr lang="ru-RU" sz="1800" b="1" dirty="0" smtClean="0"/>
            </a:br>
            <a:r>
              <a:rPr lang="ru-RU" sz="1800" b="1" dirty="0" smtClean="0"/>
              <a:t>«Мой дом - моя крепость»;</a:t>
            </a:r>
          </a:p>
          <a:p>
            <a:r>
              <a:rPr lang="ru-RU" sz="1800" b="1" dirty="0" smtClean="0"/>
              <a:t>Музыка: слушание музыки и песен о маме и папе.</a:t>
            </a:r>
            <a:endParaRPr lang="ru-RU" sz="1800" b="1" dirty="0"/>
          </a:p>
        </p:txBody>
      </p:sp>
      <p:pic>
        <p:nvPicPr>
          <p:cNvPr id="6" name="Рисунок 5" descr="IMG_4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764704"/>
            <a:ext cx="3960440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89040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m47acec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464496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Речевое развитие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64705"/>
            <a:ext cx="4968552" cy="3888431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ООД Беседы на тему «Моя семья», «Никого роднее мамы и папы в целом мире нет»,  «Работа моих родителей» ,</a:t>
            </a:r>
          </a:p>
          <a:p>
            <a:r>
              <a:rPr lang="ru-RU" sz="1800" b="1" dirty="0" smtClean="0"/>
              <a:t> «С кем я живу»,«На кого ты хочешь быть похож»,«Организация быта в нашей семье в будни»; «Семейный праздник – День рождение».</a:t>
            </a:r>
          </a:p>
          <a:p>
            <a:r>
              <a:rPr lang="ru-RU" sz="1800" b="1" dirty="0" smtClean="0"/>
              <a:t>Показ сюжетных картин:</a:t>
            </a:r>
          </a:p>
          <a:p>
            <a:r>
              <a:rPr lang="ru-RU" sz="1800" b="1" dirty="0" smtClean="0"/>
              <a:t> «У мамы день рождения», </a:t>
            </a:r>
          </a:p>
          <a:p>
            <a:r>
              <a:rPr lang="ru-RU" sz="1800" b="1" dirty="0" smtClean="0"/>
              <a:t>«С папой в магазин».</a:t>
            </a:r>
            <a:br>
              <a:rPr lang="ru-RU" sz="1800" b="1" dirty="0" smtClean="0"/>
            </a:br>
            <a:r>
              <a:rPr lang="ru-RU" sz="1800" b="1" dirty="0" smtClean="0"/>
              <a:t>Чтение поговорок и пословиц о семье.</a:t>
            </a:r>
          </a:p>
          <a:p>
            <a:r>
              <a:rPr lang="ru-RU" sz="1800" b="1" dirty="0" smtClean="0"/>
              <a:t>Подвижная игра «Кувшин доброты». Словесная игра с мячом «Собираем добрые слова».</a:t>
            </a:r>
            <a:endParaRPr lang="ru-RU" sz="1800" b="1" dirty="0"/>
          </a:p>
        </p:txBody>
      </p:sp>
      <p:pic>
        <p:nvPicPr>
          <p:cNvPr id="6" name="Рисунок 5" descr="IMG_3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957.JPG"/>
          <p:cNvPicPr>
            <a:picLocks noChangeAspect="1"/>
          </p:cNvPicPr>
          <p:nvPr/>
        </p:nvPicPr>
        <p:blipFill>
          <a:blip r:embed="rId4" cstate="print"/>
          <a:srcRect l="7644" t="17649" r="9546" b="10395"/>
          <a:stretch>
            <a:fillRect/>
          </a:stretch>
        </p:blipFill>
        <p:spPr>
          <a:xfrm>
            <a:off x="4788024" y="3861048"/>
            <a:ext cx="403554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189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</vt:lpstr>
      <vt:lpstr>Актуальность:  Содержание нравственного воспитания дошкольников включают в себя решение множества задач, в том числе и воспитание любви к Родине, семье, уважительного отношения к своим родителям. В связи, с этим мало кто из детей знает историю создания семьи, свою родословную. Уходят в прошлое семейные праздники и традиции. Опрос детей показал, что дети недостаточно знают о своей семье, где и кем работают их родители, как зовут их бабушек и дедушек. Чтобы изменить такое положение и появилась идея создать проект «В семейном кругу мы с вами растем». Мы, взрослые, педагоги и родители, должны помочь детям понять значимость семьи, воспитывать у детей любовь и уважение к членам семьи, прививать чувство привязанности к семье и дому.   </vt:lpstr>
      <vt:lpstr>Проблема:  -Утрата семейной функции передачи детям значимых культурных и жизненных ценностей; - недостаток знаний у дошкольников о своей семье; -  у детей отсутствуют четкие представления о таких понятиях как «семья», «члены семьи»;  -дети не знают истории своего рода и семьи;   -недооцениваются семейные ценности;  -интерес к изучению и сохранению семейных обычаев и традиций неустойчив;  - многие дети не могут объяснить значимость семьи для человека; - дети имеют скудные знания о семье, о совместном житье и семейных праздниках, о профессиях родителей .  </vt:lpstr>
      <vt:lpstr>Цель проекта: - формировать у детей понятие «семья»; представление детей о семье, семейных и родственных отношениях; - расширять представления детей о своей семье, родословной, семейных традициях; - воспитывать любовь и уважительное отношение к родителям и предкам, развивать партнерские отношения с семьёй  Задачи проекта: - формировать у детей представления о семье; - формировать представления о родственных отношениях; - закреплять знание имён, фамилий родителей, бабушек и дедушек; - обогащать детско-родительские отношения опытом совместной творческой деятельности; - воспитывать уважительное отношение и любовь к родным и близким; - воспитывать уважение к труду и занятиям членов семьи. </vt:lpstr>
      <vt:lpstr>Тип проекта: краткосрочный.  Участники проекта: воспитатели, воспитанники старшей группы «Гномики», родители.   Предполагаемый результат: - владеть понятием «семья»; - знать информацию о своей семье, профессии родителей; - иметь представления о родственных отношениях; - знать свои права и обязанности; - уметь совместно с родителями составлять родословную семьи. </vt:lpstr>
      <vt:lpstr>Работа по реализации проекта:</vt:lpstr>
      <vt:lpstr>Социально – коммуникативное развитие</vt:lpstr>
      <vt:lpstr>Художественное – эстетическое развитие</vt:lpstr>
      <vt:lpstr>Речевое развитие</vt:lpstr>
      <vt:lpstr>Физическое развитие</vt:lpstr>
      <vt:lpstr>Работа с родителями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36</cp:revision>
  <dcterms:created xsi:type="dcterms:W3CDTF">2021-09-08T17:48:20Z</dcterms:created>
  <dcterms:modified xsi:type="dcterms:W3CDTF">2021-09-12T16:17:43Z</dcterms:modified>
</cp:coreProperties>
</file>