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27"/>
  </p:notesMasterIdLst>
  <p:sldIdLst>
    <p:sldId id="268" r:id="rId2"/>
    <p:sldId id="259" r:id="rId3"/>
    <p:sldId id="271" r:id="rId4"/>
    <p:sldId id="273" r:id="rId5"/>
    <p:sldId id="284" r:id="rId6"/>
    <p:sldId id="274" r:id="rId7"/>
    <p:sldId id="260" r:id="rId8"/>
    <p:sldId id="272" r:id="rId9"/>
    <p:sldId id="270" r:id="rId10"/>
    <p:sldId id="288" r:id="rId11"/>
    <p:sldId id="286" r:id="rId12"/>
    <p:sldId id="281" r:id="rId13"/>
    <p:sldId id="289" r:id="rId14"/>
    <p:sldId id="280" r:id="rId15"/>
    <p:sldId id="277" r:id="rId16"/>
    <p:sldId id="279" r:id="rId17"/>
    <p:sldId id="290" r:id="rId18"/>
    <p:sldId id="285" r:id="rId19"/>
    <p:sldId id="276" r:id="rId20"/>
    <p:sldId id="283" r:id="rId21"/>
    <p:sldId id="275" r:id="rId22"/>
    <p:sldId id="278" r:id="rId23"/>
    <p:sldId id="282" r:id="rId24"/>
    <p:sldId id="292" r:id="rId25"/>
    <p:sldId id="269" r:id="rId26"/>
  </p:sldIdLst>
  <p:sldSz cx="9144000" cy="6858000" type="screen4x3"/>
  <p:notesSz cx="6888163" cy="100203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629" autoAdjust="0"/>
  </p:normalViewPr>
  <p:slideViewPr>
    <p:cSldViewPr>
      <p:cViewPr>
        <p:scale>
          <a:sx n="75" d="100"/>
          <a:sy n="75" d="100"/>
        </p:scale>
        <p:origin x="-123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1650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4500" cy="501650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pPr>
              <a:defRPr/>
            </a:pPr>
            <a:fld id="{E46B3BE8-795D-45E9-AF5B-786239D7BB86}" type="datetimeFigureOut">
              <a:rPr lang="ru-RU"/>
              <a:pPr>
                <a:defRPr/>
              </a:pPr>
              <a:t>17.10.2017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0888"/>
            <a:ext cx="500856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975" y="4759325"/>
            <a:ext cx="5510213" cy="4510088"/>
          </a:xfrm>
          <a:prstGeom prst="rect">
            <a:avLst/>
          </a:prstGeom>
        </p:spPr>
        <p:txBody>
          <a:bodyPr vert="horz" lIns="96616" tIns="48308" rIns="96616" bIns="48308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7063"/>
            <a:ext cx="2984500" cy="501650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2075" y="9517063"/>
            <a:ext cx="2984500" cy="501650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pPr>
              <a:defRPr/>
            </a:pPr>
            <a:fld id="{50F787C7-154A-4914-A734-AF1546CE28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359196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174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17AC425-D4ED-4173-B3CC-8C4E34E45E72}" type="slidenum">
              <a:rPr lang="ru-RU" smtClean="0"/>
              <a:pPr/>
              <a:t>1</a:t>
            </a:fld>
            <a:endParaRPr lang="ru-RU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smtClean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18B66D1-69B2-4F4E-89C4-E57D2A746DFA}" type="slidenum">
              <a:rPr lang="ru-RU" smtClean="0"/>
              <a:pPr/>
              <a:t>14</a:t>
            </a:fld>
            <a:endParaRPr lang="ru-RU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smtClean="0"/>
          </a:p>
        </p:txBody>
      </p:sp>
      <p:sp>
        <p:nvSpPr>
          <p:cNvPr id="4198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5838002-CDA4-405A-BF90-08A88E845888}" type="slidenum">
              <a:rPr lang="ru-RU" smtClean="0"/>
              <a:pPr/>
              <a:t>15</a:t>
            </a:fld>
            <a:endParaRPr lang="ru-RU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smtClean="0"/>
          </a:p>
        </p:txBody>
      </p:sp>
      <p:sp>
        <p:nvSpPr>
          <p:cNvPr id="4301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085D3B-96F9-4CF7-B7BA-3A70A6061668}" type="slidenum">
              <a:rPr lang="ru-RU" smtClean="0"/>
              <a:pPr/>
              <a:t>16</a:t>
            </a:fld>
            <a:endParaRPr lang="ru-RU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smtClean="0"/>
          </a:p>
        </p:txBody>
      </p:sp>
      <p:sp>
        <p:nvSpPr>
          <p:cNvPr id="4403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522AA29-65EE-4B87-BC68-0A62D9A9CA10}" type="slidenum">
              <a:rPr lang="ru-RU" smtClean="0"/>
              <a:pPr/>
              <a:t>17</a:t>
            </a:fld>
            <a:endParaRPr lang="ru-RU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smtClean="0"/>
          </a:p>
        </p:txBody>
      </p:sp>
      <p:sp>
        <p:nvSpPr>
          <p:cNvPr id="4506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35FE301-C145-4AB6-A629-7C6280BD54CB}" type="slidenum">
              <a:rPr lang="ru-RU" smtClean="0"/>
              <a:pPr/>
              <a:t>18</a:t>
            </a:fld>
            <a:endParaRPr lang="ru-RU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smtClean="0"/>
          </a:p>
        </p:txBody>
      </p:sp>
      <p:sp>
        <p:nvSpPr>
          <p:cNvPr id="4608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B83FFF7-8C83-425F-BF2F-04F0D6BB32E5}" type="slidenum">
              <a:rPr lang="ru-RU" smtClean="0"/>
              <a:pPr/>
              <a:t>19</a:t>
            </a:fld>
            <a:endParaRPr lang="ru-RU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smtClean="0"/>
          </a:p>
        </p:txBody>
      </p:sp>
      <p:sp>
        <p:nvSpPr>
          <p:cNvPr id="4813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70C3631-6B62-4F5E-AEDA-6AAC05829D66}" type="slidenum">
              <a:rPr lang="ru-RU" smtClean="0"/>
              <a:pPr/>
              <a:t>20</a:t>
            </a:fld>
            <a:endParaRPr lang="ru-RU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smtClean="0"/>
          </a:p>
        </p:txBody>
      </p:sp>
      <p:sp>
        <p:nvSpPr>
          <p:cNvPr id="4710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707A822-BAB2-443C-A8EB-4EA2BD6D706F}" type="slidenum">
              <a:rPr lang="ru-RU" smtClean="0"/>
              <a:pPr/>
              <a:t>21</a:t>
            </a:fld>
            <a:endParaRPr lang="ru-RU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smtClean="0"/>
          </a:p>
        </p:txBody>
      </p:sp>
      <p:sp>
        <p:nvSpPr>
          <p:cNvPr id="4915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4087A63-42E7-48F0-BA73-99E63A5CFA53}" type="slidenum">
              <a:rPr lang="ru-RU" smtClean="0"/>
              <a:pPr/>
              <a:t>22</a:t>
            </a:fld>
            <a:endParaRPr lang="ru-RU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smtClean="0"/>
          </a:p>
        </p:txBody>
      </p:sp>
      <p:sp>
        <p:nvSpPr>
          <p:cNvPr id="5018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5D720D5-894F-4E88-A067-69C965FD4D8E}" type="slidenum">
              <a:rPr lang="ru-RU" smtClean="0"/>
              <a:pPr/>
              <a:t>23</a:t>
            </a:fld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27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71B6CF5-F8F3-49FC-9021-7FB0E0BFFA85}" type="slidenum">
              <a:rPr lang="ru-RU" smtClean="0"/>
              <a:pPr/>
              <a:t>2</a:t>
            </a:fld>
            <a:endParaRPr lang="ru-RU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smtClean="0"/>
          </a:p>
        </p:txBody>
      </p:sp>
      <p:sp>
        <p:nvSpPr>
          <p:cNvPr id="5018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5D720D5-894F-4E88-A067-69C965FD4D8E}" type="slidenum">
              <a:rPr lang="ru-RU" smtClean="0"/>
              <a:pPr/>
              <a:t>24</a:t>
            </a:fld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2B7011F-85E5-4D0D-94A1-1110F45400F4}" type="slidenum">
              <a:rPr lang="ru-RU" smtClean="0"/>
              <a:pPr/>
              <a:t>3</a:t>
            </a:fld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smtClean="0"/>
          </a:p>
        </p:txBody>
      </p:sp>
      <p:sp>
        <p:nvSpPr>
          <p:cNvPr id="3482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981996A-7E1A-44D2-9BA4-DF1F23C9B00A}" type="slidenum">
              <a:rPr lang="ru-RU" smtClean="0"/>
              <a:pPr/>
              <a:t>4</a:t>
            </a:fld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smtClean="0"/>
          </a:p>
        </p:txBody>
      </p:sp>
      <p:sp>
        <p:nvSpPr>
          <p:cNvPr id="3584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1F55F74-FFEC-4DB4-ACB0-57451CFB9B4B}" type="slidenum">
              <a:rPr lang="ru-RU" smtClean="0"/>
              <a:pPr/>
              <a:t>5</a:t>
            </a:fld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smtClean="0"/>
          </a:p>
        </p:txBody>
      </p:sp>
      <p:sp>
        <p:nvSpPr>
          <p:cNvPr id="3686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A76FFD8-54C7-4B8A-8763-CFD1A4980720}" type="slidenum">
              <a:rPr lang="ru-RU" smtClean="0"/>
              <a:pPr/>
              <a:t>6</a:t>
            </a:fld>
            <a:endParaRPr 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smtClean="0"/>
          </a:p>
        </p:txBody>
      </p:sp>
      <p:sp>
        <p:nvSpPr>
          <p:cNvPr id="3789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F2A77DD-2BE5-41FB-8B9C-391B9BC6E49E}" type="slidenum">
              <a:rPr lang="ru-RU" smtClean="0"/>
              <a:pPr/>
              <a:t>7</a:t>
            </a:fld>
            <a:endParaRPr 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smtClean="0"/>
          </a:p>
        </p:txBody>
      </p:sp>
      <p:sp>
        <p:nvSpPr>
          <p:cNvPr id="3891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2991C5E-344B-472D-9C87-29FCAD63E168}" type="slidenum">
              <a:rPr lang="ru-RU" smtClean="0"/>
              <a:pPr/>
              <a:t>8</a:t>
            </a:fld>
            <a:endParaRPr lang="ru-RU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smtClean="0"/>
          </a:p>
        </p:txBody>
      </p:sp>
      <p:sp>
        <p:nvSpPr>
          <p:cNvPr id="3994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CEA714C-0F94-442E-A7B7-D045CFD40290}" type="slidenum">
              <a:rPr lang="ru-RU" smtClean="0"/>
              <a:pPr/>
              <a:t>12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1E6F6D-3DBE-43CD-86F6-DA01CEE0393D}" type="datetimeFigureOut">
              <a:rPr lang="ru-RU"/>
              <a:pPr>
                <a:defRPr/>
              </a:pPr>
              <a:t>17.10.2017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EF03A0-1EBF-46DE-88FE-2E4A128648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C21DD5-A0BC-4923-A545-EB3AB2E95FB3}" type="datetimeFigureOut">
              <a:rPr lang="ru-RU"/>
              <a:pPr>
                <a:defRPr/>
              </a:pPr>
              <a:t>17.10.2017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4D0FE8-7F8D-4CED-9A35-BDB4343AFC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BF497E-1AF7-4929-8E5E-7B1A513C0B41}" type="datetimeFigureOut">
              <a:rPr lang="ru-RU"/>
              <a:pPr>
                <a:defRPr/>
              </a:pPr>
              <a:t>17.10.2017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150EF2-C20F-4C6F-948A-FB3C523CF1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6" descr="пр42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-3175" y="0"/>
            <a:ext cx="91503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48B160-F34B-4247-A48A-C9DD74ED50B7}" type="datetimeFigureOut">
              <a:rPr lang="ru-RU"/>
              <a:pPr>
                <a:defRPr/>
              </a:pPr>
              <a:t>17.10.2017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CF757C-0D46-482C-AD30-6F418F3093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1561E3-36AF-4989-AA6F-F635EADED7EB}" type="datetimeFigureOut">
              <a:rPr lang="ru-RU"/>
              <a:pPr>
                <a:defRPr/>
              </a:pPr>
              <a:t>17.10.2017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B25721-7D20-4FDD-8C2B-49462BB403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18073E-995D-4755-ABE1-19811EF31322}" type="datetimeFigureOut">
              <a:rPr lang="ru-RU"/>
              <a:pPr>
                <a:defRPr/>
              </a:pPr>
              <a:t>17.10.2017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2C8610-48D3-4AA9-8DB4-43538E5A4B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8D9F50-6EF3-4D45-9204-4480CB7A4815}" type="datetimeFigureOut">
              <a:rPr lang="ru-RU"/>
              <a:pPr>
                <a:defRPr/>
              </a:pPr>
              <a:t>17.10.2017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6F7A19-7502-412B-A55F-8625138063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3B6B2C-EF8E-4812-824A-F87A5A50FB0E}" type="datetimeFigureOut">
              <a:rPr lang="ru-RU"/>
              <a:pPr>
                <a:defRPr/>
              </a:pPr>
              <a:t>17.10.2017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449717-56BB-45E3-9491-CD98F6C0CF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3E16C7-7901-48BB-B39A-0FD12C8CF152}" type="datetimeFigureOut">
              <a:rPr lang="ru-RU"/>
              <a:pPr>
                <a:defRPr/>
              </a:pPr>
              <a:t>17.10.2017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FEFF6E-6696-42E4-BF52-C843C57CE3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EC9FA7-3304-4063-BEC6-0D7057E5297A}" type="datetimeFigureOut">
              <a:rPr lang="ru-RU"/>
              <a:pPr>
                <a:defRPr/>
              </a:pPr>
              <a:t>17.10.2017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003E30-80C3-4D6C-BC56-842B02612E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70B69D-9D3B-47CE-98F2-93726C09A6E4}" type="datetimeFigureOut">
              <a:rPr lang="ru-RU"/>
              <a:pPr>
                <a:defRPr/>
              </a:pPr>
              <a:t>17.10.2017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71B592-D9AE-4317-BEEE-88EA52DF6E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10136AD-B1B6-45E4-A2CF-118CF0DABDFE}" type="datetimeFigureOut">
              <a:rPr lang="ru-RU"/>
              <a:pPr>
                <a:defRPr/>
              </a:pPr>
              <a:t>17.10.2017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1F7EC7E-44FC-4C19-9EC8-9926984F47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9" r:id="rId1"/>
    <p:sldLayoutId id="2147483840" r:id="rId2"/>
    <p:sldLayoutId id="2147483830" r:id="rId3"/>
    <p:sldLayoutId id="2147483831" r:id="rId4"/>
    <p:sldLayoutId id="2147483832" r:id="rId5"/>
    <p:sldLayoutId id="2147483833" r:id="rId6"/>
    <p:sldLayoutId id="2147483834" r:id="rId7"/>
    <p:sldLayoutId id="2147483835" r:id="rId8"/>
    <p:sldLayoutId id="2147483836" r:id="rId9"/>
    <p:sldLayoutId id="2147483837" r:id="rId10"/>
    <p:sldLayoutId id="214748383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image" Target="../media/image58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12" Type="http://schemas.openxmlformats.org/officeDocument/2006/relationships/image" Target="../media/image57.png"/><Relationship Id="rId17" Type="http://schemas.openxmlformats.org/officeDocument/2006/relationships/image" Target="../media/image62.pn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11" Type="http://schemas.openxmlformats.org/officeDocument/2006/relationships/image" Target="../media/image56.png"/><Relationship Id="rId5" Type="http://schemas.openxmlformats.org/officeDocument/2006/relationships/image" Target="../media/image50.jpeg"/><Relationship Id="rId15" Type="http://schemas.openxmlformats.org/officeDocument/2006/relationships/image" Target="../media/image60.png"/><Relationship Id="rId10" Type="http://schemas.openxmlformats.org/officeDocument/2006/relationships/image" Target="../media/image55.png"/><Relationship Id="rId4" Type="http://schemas.openxmlformats.org/officeDocument/2006/relationships/image" Target="../media/image49.png"/><Relationship Id="rId9" Type="http://schemas.openxmlformats.org/officeDocument/2006/relationships/image" Target="../media/image54.png"/><Relationship Id="rId14" Type="http://schemas.openxmlformats.org/officeDocument/2006/relationships/image" Target="../media/image5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jpeg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2.jpeg"/><Relationship Id="rId5" Type="http://schemas.openxmlformats.org/officeDocument/2006/relationships/image" Target="../media/image71.jpeg"/><Relationship Id="rId4" Type="http://schemas.openxmlformats.org/officeDocument/2006/relationships/image" Target="../media/image70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1928813"/>
            <a:ext cx="7500938" cy="2681287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ru-RU" sz="4800" b="1" i="1" dirty="0" smtClean="0"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Проект </a:t>
            </a:r>
          </a:p>
          <a:p>
            <a:pPr eaLnBrk="1" hangingPunct="1">
              <a:defRPr/>
            </a:pPr>
            <a:r>
              <a:rPr lang="ru-RU" sz="4800" b="1" i="1" dirty="0" smtClean="0"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«Правила дорожного</a:t>
            </a:r>
            <a:r>
              <a:rPr lang="ru-RU" sz="4800" b="1" dirty="0" smtClean="0"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i="1" dirty="0" smtClean="0"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движения».</a:t>
            </a:r>
            <a:r>
              <a:rPr lang="ru-RU" sz="4800" b="1" dirty="0" smtClean="0"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>
              <a:solidFill>
                <a:srgbClr val="0066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3" name="WordArt 2"/>
          <p:cNvSpPr>
            <a:spLocks noChangeArrowheads="1" noChangeShapeType="1" noTextEdit="1"/>
          </p:cNvSpPr>
          <p:nvPr/>
        </p:nvSpPr>
        <p:spPr bwMode="auto">
          <a:xfrm>
            <a:off x="2000250" y="500063"/>
            <a:ext cx="5643563" cy="10001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153"/>
              </a:avLst>
            </a:prstTxWarp>
          </a:bodyPr>
          <a:lstStyle/>
          <a:p>
            <a:pPr algn="ctr"/>
            <a:r>
              <a:rPr lang="ru-RU" sz="36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Подготовительная  группа  «Ягодка» </a:t>
            </a:r>
          </a:p>
        </p:txBody>
      </p:sp>
      <p:sp>
        <p:nvSpPr>
          <p:cNvPr id="5124" name="TextBox 7"/>
          <p:cNvSpPr txBox="1">
            <a:spLocks noChangeArrowheads="1"/>
          </p:cNvSpPr>
          <p:nvPr/>
        </p:nvSpPr>
        <p:spPr bwMode="auto">
          <a:xfrm>
            <a:off x="2214546" y="4500570"/>
            <a:ext cx="4896149" cy="718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Октябрь  2017 – 2018 учебный год</a:t>
            </a:r>
            <a:endParaRPr lang="ru-RU" sz="24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5" name="Rectangle 1"/>
          <p:cNvSpPr>
            <a:spLocks noChangeArrowheads="1"/>
          </p:cNvSpPr>
          <p:nvPr/>
        </p:nvSpPr>
        <p:spPr bwMode="auto">
          <a:xfrm>
            <a:off x="428596" y="142852"/>
            <a:ext cx="8084969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bIns="0" anchor="ctr">
            <a:spAutoFit/>
          </a:bodyPr>
          <a:lstStyle/>
          <a:p>
            <a:pPr algn="ctr" eaLnBrk="0" hangingPunct="0"/>
            <a:r>
              <a:rPr lang="ru-RU" sz="1200" b="1" dirty="0">
                <a:solidFill>
                  <a:srgbClr val="0070C0"/>
                </a:solidFill>
                <a:cs typeface="Times New Roman" pitchFamily="18" charset="0"/>
              </a:rPr>
              <a:t>Муниципальное  автономное дошкольное образовательное учреждение детский сад № 3 «Светлячок</a:t>
            </a:r>
            <a:r>
              <a:rPr lang="ru-RU" sz="1200" b="1" dirty="0" smtClean="0">
                <a:solidFill>
                  <a:srgbClr val="0070C0"/>
                </a:solidFill>
                <a:cs typeface="Times New Roman" pitchFamily="18" charset="0"/>
              </a:rPr>
              <a:t>».</a:t>
            </a:r>
            <a:endParaRPr lang="ru-RU" sz="1400" dirty="0">
              <a:solidFill>
                <a:srgbClr val="0070C0"/>
              </a:solidFill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929322" y="5643578"/>
            <a:ext cx="313502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Подготовили воспитатели: </a:t>
            </a:r>
          </a:p>
          <a:p>
            <a:pPr>
              <a:defRPr/>
            </a:pPr>
            <a:r>
              <a:rPr lang="ru-RU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Шаврина </a:t>
            </a:r>
            <a:r>
              <a:rPr lang="ru-RU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Л. Н</a:t>
            </a:r>
            <a:r>
              <a:rPr lang="ru-RU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I кв. категория</a:t>
            </a:r>
            <a:endParaRPr lang="ru-RU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Дворянинова Е. А.</a:t>
            </a:r>
            <a:endParaRPr lang="ru-RU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8" name="Picture 2" descr="F:\nikon\2016-03-17 Акция Весна дети дорога\Акция Весна дети дорога 034.JPG"/>
          <p:cNvPicPr>
            <a:picLocks noChangeAspect="1" noChangeArrowheads="1"/>
          </p:cNvPicPr>
          <p:nvPr/>
        </p:nvPicPr>
        <p:blipFill>
          <a:blip r:embed="rId2" cstate="email">
            <a:lum bright="20000"/>
          </a:blip>
          <a:srcRect/>
          <a:stretch>
            <a:fillRect/>
          </a:stretch>
        </p:blipFill>
        <p:spPr bwMode="auto">
          <a:xfrm>
            <a:off x="2000250" y="1928813"/>
            <a:ext cx="6500813" cy="4572000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4339" name="Прямоугольник 2"/>
          <p:cNvSpPr>
            <a:spLocks noChangeArrowheads="1"/>
          </p:cNvSpPr>
          <p:nvPr/>
        </p:nvSpPr>
        <p:spPr bwMode="auto">
          <a:xfrm>
            <a:off x="1214414" y="571480"/>
            <a:ext cx="7643815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Чтение художественной литературы: </a:t>
            </a:r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Т.И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Алиева «Ехали медведи»,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Дорожная азбука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»; </a:t>
            </a:r>
          </a:p>
          <a:p>
            <a:pPr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Иванов «Как неразлучные друзья дорогу переходили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»;</a:t>
            </a:r>
          </a:p>
          <a:p>
            <a:pPr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Михалков «Моя улица», «Я еду через дорогу» и др.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714612" y="142852"/>
            <a:ext cx="3441564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Речевое 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развитие</a:t>
            </a:r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Пользователь\Desktop\Картинки по ПДД\c2066-7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528638" y="500063"/>
            <a:ext cx="4186237" cy="2790825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/>
        </p:spPr>
      </p:pic>
      <p:sp>
        <p:nvSpPr>
          <p:cNvPr id="73729" name="Rectangle 1"/>
          <p:cNvSpPr>
            <a:spLocks noChangeArrowheads="1"/>
          </p:cNvSpPr>
          <p:nvPr/>
        </p:nvSpPr>
        <p:spPr bwMode="auto">
          <a:xfrm>
            <a:off x="4857752" y="785794"/>
            <a:ext cx="4071966" cy="53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indent="450850" algn="just" eaLnBrk="0" hangingPunct="0">
              <a:tabLst>
                <a:tab pos="457200" algn="l"/>
              </a:tabLst>
              <a:defRPr/>
            </a:pP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Беседы:</a:t>
            </a:r>
            <a:r>
              <a:rPr lang="ru-RU" sz="20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indent="450850" algn="just" eaLnBrk="0" hangingPunct="0">
              <a:buFont typeface="Arial" pitchFamily="34" charset="0"/>
              <a:buChar char="•"/>
              <a:tabLst>
                <a:tab pos="457200" algn="l"/>
              </a:tabLst>
              <a:defRPr/>
            </a:pPr>
            <a:r>
              <a:rPr lang="ru-RU" sz="20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«Безопасность на дороге</a:t>
            </a:r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»;</a:t>
            </a:r>
          </a:p>
          <a:p>
            <a:pPr indent="450850" algn="just" eaLnBrk="0" hangingPunct="0">
              <a:buFont typeface="Arial" pitchFamily="34" charset="0"/>
              <a:buChar char="•"/>
              <a:tabLst>
                <a:tab pos="457200" algn="l"/>
              </a:tabLst>
              <a:defRPr/>
            </a:pPr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Знаки дорожные помни всегда</a:t>
            </a:r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»;</a:t>
            </a:r>
          </a:p>
          <a:p>
            <a:pPr indent="450850" algn="just" eaLnBrk="0" hangingPunct="0">
              <a:buFont typeface="Arial" pitchFamily="34" charset="0"/>
              <a:buChar char="•"/>
              <a:tabLst>
                <a:tab pos="457200" algn="l"/>
              </a:tabLst>
              <a:defRPr/>
            </a:pPr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Осторожно, дорога</a:t>
            </a:r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!»;</a:t>
            </a:r>
            <a:endParaRPr lang="ru-RU" sz="2000" dirty="0" smtClean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indent="450850" algn="just" eaLnBrk="0" hangingPunct="0">
              <a:buFont typeface="Arial" pitchFamily="34" charset="0"/>
              <a:buChar char="•"/>
              <a:tabLst>
                <a:tab pos="457200" algn="l"/>
              </a:tabLst>
              <a:defRPr/>
            </a:pPr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Транспорт на улицах города</a:t>
            </a:r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»;</a:t>
            </a:r>
          </a:p>
          <a:p>
            <a:pPr indent="450850" algn="just" eaLnBrk="0" hangingPunct="0">
              <a:buFont typeface="Arial" pitchFamily="34" charset="0"/>
              <a:buChar char="•"/>
              <a:tabLst>
                <a:tab pos="457200" algn="l"/>
              </a:tabLst>
              <a:defRPr/>
            </a:pPr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«Правила для </a:t>
            </a:r>
            <a:r>
              <a:rPr lang="ru-RU" sz="20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пассажиров</a:t>
            </a:r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»;</a:t>
            </a:r>
          </a:p>
          <a:p>
            <a:pPr indent="450850" algn="just" eaLnBrk="0" hangingPunct="0">
              <a:buFont typeface="Arial" pitchFamily="34" charset="0"/>
              <a:buChar char="•"/>
              <a:tabLst>
                <a:tab pos="457200" algn="l"/>
              </a:tabLst>
              <a:defRPr/>
            </a:pPr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Правила поведения пешеходов</a:t>
            </a:r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»;</a:t>
            </a:r>
          </a:p>
          <a:p>
            <a:pPr indent="450850" algn="just" eaLnBrk="0" hangingPunct="0">
              <a:buFont typeface="Arial" pitchFamily="34" charset="0"/>
              <a:buChar char="•"/>
              <a:tabLst>
                <a:tab pos="457200" algn="l"/>
              </a:tabLst>
              <a:defRPr/>
            </a:pPr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«Школа пешеходных наук</a:t>
            </a:r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»; </a:t>
            </a:r>
            <a:endParaRPr lang="ru-RU" sz="2000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indent="450850" algn="just" eaLnBrk="0" hangingPunct="0">
              <a:buFont typeface="Arial" pitchFamily="34" charset="0"/>
              <a:buChar char="•"/>
              <a:tabLst>
                <a:tab pos="457200" algn="l"/>
              </a:tabLst>
              <a:defRPr/>
            </a:pPr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Дорожные нарушения</a:t>
            </a:r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»;</a:t>
            </a:r>
          </a:p>
          <a:p>
            <a:pPr indent="450850" algn="just" eaLnBrk="0" hangingPunct="0">
              <a:buFont typeface="Arial" pitchFamily="34" charset="0"/>
              <a:buChar char="•"/>
              <a:tabLst>
                <a:tab pos="457200" algn="l"/>
              </a:tabLst>
              <a:defRPr/>
            </a:pPr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История транспорта</a:t>
            </a:r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»;</a:t>
            </a:r>
            <a:endParaRPr lang="ru-RU" sz="2000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indent="450850" algn="just" eaLnBrk="0" hangingPunct="0">
              <a:buFont typeface="Arial" pitchFamily="34" charset="0"/>
              <a:buChar char="•"/>
              <a:tabLst>
                <a:tab pos="457200" algn="l"/>
              </a:tabLst>
              <a:defRPr/>
            </a:pPr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Труд водителя</a:t>
            </a:r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»; </a:t>
            </a:r>
            <a:endParaRPr lang="ru-RU" sz="2000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indent="450850" algn="just" eaLnBrk="0" hangingPunct="0">
              <a:buFont typeface="Arial" pitchFamily="34" charset="0"/>
              <a:buChar char="•"/>
              <a:tabLst>
                <a:tab pos="457200" algn="l"/>
              </a:tabLst>
              <a:defRPr/>
            </a:pPr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Как вести себя в автобусе</a:t>
            </a:r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»;  </a:t>
            </a:r>
            <a:endParaRPr lang="ru-RU" sz="2000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indent="450850" algn="just" eaLnBrk="0" hangingPunct="0">
              <a:buFont typeface="Arial" pitchFamily="34" charset="0"/>
              <a:buChar char="•"/>
              <a:tabLst>
                <a:tab pos="457200" algn="l"/>
              </a:tabLst>
              <a:defRPr/>
            </a:pPr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Машины специального назначения</a:t>
            </a:r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»;</a:t>
            </a:r>
            <a:endParaRPr lang="ru-RU" sz="2000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indent="450850" algn="just" eaLnBrk="0" hangingPunct="0">
              <a:buFont typeface="Arial" pitchFamily="34" charset="0"/>
              <a:buChar char="•"/>
              <a:tabLst>
                <a:tab pos="457200" algn="l"/>
              </a:tabLst>
              <a:defRPr/>
            </a:pPr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Регулировщик».</a:t>
            </a:r>
          </a:p>
        </p:txBody>
      </p:sp>
      <p:pic>
        <p:nvPicPr>
          <p:cNvPr id="5" name="Picture 2" descr="C:\Users\Пользователь\Desktop\Картинки по ПДД\c2066-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3143248"/>
            <a:ext cx="3429000" cy="3152775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/>
        </p:spPr>
      </p:pic>
      <p:sp>
        <p:nvSpPr>
          <p:cNvPr id="6" name="TextBox 5"/>
          <p:cNvSpPr txBox="1"/>
          <p:nvPr/>
        </p:nvSpPr>
        <p:spPr>
          <a:xfrm>
            <a:off x="1357290" y="0"/>
            <a:ext cx="6455070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Социально- коммуникативное 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развитие</a:t>
            </a:r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Пользователь\Desktop\Картинки по ПДД\c2066-7.jpg"/>
          <p:cNvPicPr>
            <a:picLocks noChangeAspect="1" noChangeArrowheads="1"/>
          </p:cNvPicPr>
          <p:nvPr/>
        </p:nvPicPr>
        <p:blipFill>
          <a:blip r:embed="rId3" cstate="email"/>
          <a:stretch>
            <a:fillRect/>
          </a:stretch>
        </p:blipFill>
        <p:spPr bwMode="auto">
          <a:xfrm>
            <a:off x="285720" y="2428868"/>
            <a:ext cx="4572032" cy="3167111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/>
        </p:spPr>
      </p:pic>
      <p:sp>
        <p:nvSpPr>
          <p:cNvPr id="8" name="TextBox 7"/>
          <p:cNvSpPr txBox="1"/>
          <p:nvPr/>
        </p:nvSpPr>
        <p:spPr>
          <a:xfrm>
            <a:off x="285720" y="357166"/>
            <a:ext cx="8429625" cy="1631216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Организованная образовательная деятельность: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Наши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друзья -  дорожные знаки» с использованием мини роботов «Умная пчелка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»; 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Дорожная математика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»; 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Пешеходы 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 машины».</a:t>
            </a:r>
            <a:endParaRPr lang="ru-RU" sz="2000" b="1" spc="50" dirty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2" descr="C:\Users\Пользователь\Desktop\Картинки по ПДД\c2066-7.jpg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4857751" y="1285860"/>
            <a:ext cx="3964784" cy="2643189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/>
        </p:spPr>
      </p:pic>
      <p:pic>
        <p:nvPicPr>
          <p:cNvPr id="5" name="Picture 2" descr="C:\Users\Пользователь\Desktop\Картинки по ПДД\c2066-7.jpg"/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4857752" y="4071942"/>
            <a:ext cx="3964809" cy="2643206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/>
        </p:spPr>
      </p:pic>
      <p:sp>
        <p:nvSpPr>
          <p:cNvPr id="9" name="TextBox 8"/>
          <p:cNvSpPr txBox="1"/>
          <p:nvPr/>
        </p:nvSpPr>
        <p:spPr>
          <a:xfrm>
            <a:off x="2928926" y="0"/>
            <a:ext cx="4091346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Познавательное 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развитие</a:t>
            </a:r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642910" y="260648"/>
            <a:ext cx="752084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indent="539750" algn="just">
              <a:defRPr/>
            </a:pP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Обучающее занятие «Дорожный этикет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 </a:t>
            </a:r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8" name="Picture 2" descr="G:\nikon\2016-03-17 Акция Весна дети дорога\Акция Весна дети дорога 006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500298" y="928670"/>
            <a:ext cx="2464611" cy="3071834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339" name="Picture 3" descr="G:\nikon\2016-03-17 Акция Весна дети дорога\Акция Весна дети дорога 008.JPG"/>
          <p:cNvPicPr>
            <a:picLocks noChangeAspect="1" noChangeArrowheads="1"/>
          </p:cNvPicPr>
          <p:nvPr/>
        </p:nvPicPr>
        <p:blipFill>
          <a:blip r:embed="rId3" cstate="email"/>
          <a:stretch>
            <a:fillRect/>
          </a:stretch>
        </p:blipFill>
        <p:spPr bwMode="auto">
          <a:xfrm>
            <a:off x="5072066" y="2786058"/>
            <a:ext cx="3750493" cy="2500328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 cstate="email">
            <a:lum bright="20000" contrast="10000"/>
          </a:blip>
          <a:stretch>
            <a:fillRect/>
          </a:stretch>
        </p:blipFill>
        <p:spPr bwMode="auto">
          <a:xfrm>
            <a:off x="5715008" y="1071546"/>
            <a:ext cx="2250297" cy="1500198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7414" name="TextBox 6"/>
          <p:cNvSpPr txBox="1">
            <a:spLocks noChangeArrowheads="1"/>
          </p:cNvSpPr>
          <p:nvPr/>
        </p:nvSpPr>
        <p:spPr bwMode="auto">
          <a:xfrm>
            <a:off x="1214414" y="4000504"/>
            <a:ext cx="2928927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Беседа с рассматриванием пособия «Путешествие на зеленый свет». </a:t>
            </a:r>
          </a:p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Чтение советов доктора Айболита «Как Рита лисенка спасала!»</a:t>
            </a:r>
          </a:p>
        </p:txBody>
      </p:sp>
      <p:sp>
        <p:nvSpPr>
          <p:cNvPr id="17415" name="TextBox 7"/>
          <p:cNvSpPr txBox="1">
            <a:spLocks noChangeArrowheads="1"/>
          </p:cNvSpPr>
          <p:nvPr/>
        </p:nvSpPr>
        <p:spPr bwMode="auto">
          <a:xfrm>
            <a:off x="5286380" y="5429264"/>
            <a:ext cx="364333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«Важные превращения»: пешеходы, пассажиры, водители.</a:t>
            </a:r>
          </a:p>
        </p:txBody>
      </p:sp>
      <p:pic>
        <p:nvPicPr>
          <p:cNvPr id="1026" name="Picture 2" descr="C:\Users\Любовь\Desktop\ИКТ\img159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57158" y="1357298"/>
            <a:ext cx="1985976" cy="1805433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Пользователь\Desktop\Картинки по ПДД\c2066-7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714875" y="3929063"/>
            <a:ext cx="4178300" cy="2786062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/>
        </p:spPr>
      </p:pic>
      <p:pic>
        <p:nvPicPr>
          <p:cNvPr id="10" name="Picture 2" descr="C:\Users\Пользователь\Desktop\Картинки по ПДД\c2066-7.jpg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357188" y="3857625"/>
            <a:ext cx="4251325" cy="2833688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/>
        </p:spPr>
      </p:pic>
      <p:pic>
        <p:nvPicPr>
          <p:cNvPr id="11" name="Picture 2" descr="C:\Users\Пользователь\Desktop\Картинки по ПДД\c2066-7.jpg"/>
          <p:cNvPicPr>
            <a:picLocks noChangeAspect="1" noChangeArrowheads="1"/>
          </p:cNvPicPr>
          <p:nvPr/>
        </p:nvPicPr>
        <p:blipFill>
          <a:blip r:embed="rId5" cstate="email"/>
          <a:stretch>
            <a:fillRect/>
          </a:stretch>
        </p:blipFill>
        <p:spPr bwMode="auto">
          <a:xfrm>
            <a:off x="4714876" y="1643050"/>
            <a:ext cx="4071964" cy="2642730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/>
        </p:spPr>
      </p:pic>
      <p:sp>
        <p:nvSpPr>
          <p:cNvPr id="12" name="TextBox 11"/>
          <p:cNvSpPr txBox="1"/>
          <p:nvPr/>
        </p:nvSpPr>
        <p:spPr>
          <a:xfrm>
            <a:off x="0" y="357166"/>
            <a:ext cx="91440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Игры 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(подвижные, дидактические, сюжетно - ролевые, театрализованные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):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«Зебра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»; 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«Водитель такси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»; 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«Зажги светофор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»; 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«Найди дорожный знак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»; 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«Поезд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»; 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«Воробушки и автомобиль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»; 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«Стоп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!»; 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«Найди свой гараж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»; 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«Цветные автомобили».</a:t>
            </a:r>
          </a:p>
        </p:txBody>
      </p:sp>
      <p:pic>
        <p:nvPicPr>
          <p:cNvPr id="7" name="Picture 2" descr="C:\Users\Пользователь\Desktop\Картинки по ПДД\c2066-7.jpg"/>
          <p:cNvPicPr>
            <a:picLocks noChangeAspect="1" noChangeArrowheads="1"/>
          </p:cNvPicPr>
          <p:nvPr/>
        </p:nvPicPr>
        <p:blipFill>
          <a:blip r:embed="rId6" cstate="email"/>
          <a:stretch>
            <a:fillRect/>
          </a:stretch>
        </p:blipFill>
        <p:spPr bwMode="auto">
          <a:xfrm>
            <a:off x="428596" y="1643050"/>
            <a:ext cx="3786214" cy="2452685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/>
        </p:spPr>
      </p:pic>
      <p:sp>
        <p:nvSpPr>
          <p:cNvPr id="8" name="Прямоугольник 7"/>
          <p:cNvSpPr/>
          <p:nvPr/>
        </p:nvSpPr>
        <p:spPr>
          <a:xfrm>
            <a:off x="2643174" y="0"/>
            <a:ext cx="3585010" cy="46166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Физическое 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развитие</a:t>
            </a:r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Пользователь\Desktop\Картинки по ПДД\c2066-7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285720" y="2357430"/>
            <a:ext cx="5251450" cy="3500438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/>
        </p:spPr>
      </p:pic>
      <p:sp>
        <p:nvSpPr>
          <p:cNvPr id="8" name="TextBox 7"/>
          <p:cNvSpPr txBox="1"/>
          <p:nvPr/>
        </p:nvSpPr>
        <p:spPr>
          <a:xfrm>
            <a:off x="214313" y="0"/>
            <a:ext cx="8929687" cy="2308324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Целевая прогулка к светофору, к остановке городского транспорта. </a:t>
            </a:r>
            <a:endParaRPr lang="ru-RU" sz="24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Закрепление 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частей улицы, дорожных 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знаков. </a:t>
            </a:r>
          </a:p>
          <a:p>
            <a:pPr algn="ctr">
              <a:defRPr/>
            </a:pP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Наблюдения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видами транспорта,  за трудом водителя,  за пешеходной дорожкой</a:t>
            </a:r>
          </a:p>
          <a:p>
            <a:pPr algn="ctr">
              <a:defRPr/>
            </a:pPr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2" descr="C:\Users\Пользователь\Desktop\Картинки по ПДД\c2066-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86314" y="2000240"/>
            <a:ext cx="4089400" cy="3643312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Пользователь\Desktop\Картинки по ПДД\c2066-7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357158" y="2928934"/>
            <a:ext cx="5072098" cy="3500437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/>
        </p:spPr>
      </p:pic>
      <p:sp>
        <p:nvSpPr>
          <p:cNvPr id="8" name="TextBox 7"/>
          <p:cNvSpPr txBox="1"/>
          <p:nvPr/>
        </p:nvSpPr>
        <p:spPr>
          <a:xfrm>
            <a:off x="714348" y="500042"/>
            <a:ext cx="8429652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Просмотр обучающих 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мультфильмов и диафильмов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для ознакомления детей с правилами дорожного движения: 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«Уроки 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тетушки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Совы»;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Азбука безопасности на дороге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»;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Смешарики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Азбука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безопасности»; </a:t>
            </a:r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Мультипликационный фильм ППД; 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«Братья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Пилоты: 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безопасность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ДД».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2" descr="C:\Users\Пользователь\Desktop\Картинки по ПДД\c2066-7.jpg"/>
          <p:cNvPicPr>
            <a:picLocks noChangeAspect="1" noChangeArrowheads="1"/>
          </p:cNvPicPr>
          <p:nvPr/>
        </p:nvPicPr>
        <p:blipFill>
          <a:blip r:embed="rId4" cstate="email"/>
          <a:stretch>
            <a:fillRect/>
          </a:stretch>
        </p:blipFill>
        <p:spPr bwMode="auto">
          <a:xfrm>
            <a:off x="5143504" y="2357430"/>
            <a:ext cx="3884611" cy="2589265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/>
        </p:spPr>
      </p:pic>
      <p:sp>
        <p:nvSpPr>
          <p:cNvPr id="5" name="TextBox 4"/>
          <p:cNvSpPr txBox="1"/>
          <p:nvPr/>
        </p:nvSpPr>
        <p:spPr>
          <a:xfrm>
            <a:off x="1142976" y="0"/>
            <a:ext cx="6099170" cy="46166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Социально- коммуникативное 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развитие</a:t>
            </a:r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Пользователь\Desktop\Картинки по ПДД\c2066-7.jpg"/>
          <p:cNvPicPr>
            <a:picLocks noChangeAspect="1" noChangeArrowheads="1"/>
          </p:cNvPicPr>
          <p:nvPr/>
        </p:nvPicPr>
        <p:blipFill>
          <a:blip r:embed="rId3" cstate="email"/>
          <a:stretch>
            <a:fillRect/>
          </a:stretch>
        </p:blipFill>
        <p:spPr bwMode="auto">
          <a:xfrm>
            <a:off x="714348" y="1571612"/>
            <a:ext cx="2792412" cy="4189413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/>
        </p:spPr>
      </p:pic>
      <p:sp>
        <p:nvSpPr>
          <p:cNvPr id="8" name="TextBox 7"/>
          <p:cNvSpPr txBox="1"/>
          <p:nvPr/>
        </p:nvSpPr>
        <p:spPr>
          <a:xfrm>
            <a:off x="142845" y="571480"/>
            <a:ext cx="400052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Игра- инсценировка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«Как безопасно переходить дорогу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».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2" descr="C:\Users\Пользователь\Desktop\Картинки по ПДД\c2066-7.jpg"/>
          <p:cNvPicPr>
            <a:picLocks noChangeAspect="1" noChangeArrowheads="1"/>
          </p:cNvPicPr>
          <p:nvPr/>
        </p:nvPicPr>
        <p:blipFill>
          <a:blip r:embed="rId4" cstate="email"/>
          <a:stretch>
            <a:fillRect/>
          </a:stretch>
        </p:blipFill>
        <p:spPr bwMode="auto">
          <a:xfrm>
            <a:off x="4786314" y="857232"/>
            <a:ext cx="3429001" cy="2286001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/>
        </p:spPr>
      </p:pic>
      <p:sp>
        <p:nvSpPr>
          <p:cNvPr id="5" name="TextBox 4"/>
          <p:cNvSpPr txBox="1"/>
          <p:nvPr/>
        </p:nvSpPr>
        <p:spPr>
          <a:xfrm>
            <a:off x="3544903" y="3143248"/>
            <a:ext cx="5663218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Театрализация. Сказка на новый лад</a:t>
            </a:r>
          </a:p>
          <a:p>
            <a:pPr algn="ctr">
              <a:defRPr/>
            </a:pP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«Путешествие колобка по городским улицам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».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C:\Users\Пользователь\Desktop\Картинки по ПДД\c2066-7.jpg"/>
          <p:cNvPicPr>
            <a:picLocks noChangeAspect="1" noChangeArrowheads="1"/>
          </p:cNvPicPr>
          <p:nvPr/>
        </p:nvPicPr>
        <p:blipFill>
          <a:blip r:embed="rId5" cstate="email"/>
          <a:stretch>
            <a:fillRect/>
          </a:stretch>
        </p:blipFill>
        <p:spPr bwMode="auto">
          <a:xfrm>
            <a:off x="4786314" y="3929066"/>
            <a:ext cx="3571900" cy="2381266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/>
        </p:spPr>
      </p:pic>
      <p:sp>
        <p:nvSpPr>
          <p:cNvPr id="9" name="TextBox 8"/>
          <p:cNvSpPr txBox="1"/>
          <p:nvPr/>
        </p:nvSpPr>
        <p:spPr>
          <a:xfrm>
            <a:off x="2571736" y="0"/>
            <a:ext cx="6176728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Художественно- эстетическое 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развитие</a:t>
            </a:r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http://www.21.by/pub/news/2011/09/1316079655523305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215206" y="5357826"/>
            <a:ext cx="1714480" cy="1213931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2" descr="C:\Users\Пользователь\Desktop\Картинки по ПДД\c2066-7.jpg"/>
          <p:cNvPicPr>
            <a:picLocks noChangeAspect="1" noChangeArrowheads="1"/>
          </p:cNvPicPr>
          <p:nvPr/>
        </p:nvPicPr>
        <p:blipFill>
          <a:blip r:embed="rId4">
            <a:lum bright="20000"/>
          </a:blip>
          <a:srcRect/>
          <a:stretch>
            <a:fillRect/>
          </a:stretch>
        </p:blipFill>
        <p:spPr bwMode="auto">
          <a:xfrm>
            <a:off x="1071538" y="1428736"/>
            <a:ext cx="6402387" cy="4357687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/>
        </p:spPr>
      </p:pic>
      <p:sp>
        <p:nvSpPr>
          <p:cNvPr id="8" name="TextBox 7"/>
          <p:cNvSpPr txBox="1"/>
          <p:nvPr/>
        </p:nvSpPr>
        <p:spPr>
          <a:xfrm>
            <a:off x="214282" y="642918"/>
            <a:ext cx="8429625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Художественно - творческая деятельность:</a:t>
            </a:r>
          </a:p>
          <a:p>
            <a:pPr algn="ctr">
              <a:defRPr/>
            </a:pP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Аппликация  «</a:t>
            </a: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Дорожный знак – пешеходный переход».</a:t>
            </a:r>
            <a:endParaRPr lang="ru-RU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85918" y="142852"/>
            <a:ext cx="591777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Художественно- эстетическое 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развитие</a:t>
            </a:r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Пользователь\Desktop\Картинки по ПДД\c2066-7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1071538" y="2643182"/>
            <a:ext cx="5278445" cy="4000528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/>
        </p:spPr>
      </p:pic>
      <p:pic>
        <p:nvPicPr>
          <p:cNvPr id="9" name="Picture 2" descr="C:\Users\Пользователь\Desktop\Картинки по ПДД\c2066-7.jpg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3500430" y="2500306"/>
            <a:ext cx="2714644" cy="1872271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/>
        </p:spPr>
      </p:pic>
      <p:pic>
        <p:nvPicPr>
          <p:cNvPr id="10" name="Picture 2" descr="C:\Users\Пользователь\Desktop\Картинки по ПДД\c2066-7.jpg"/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571472" y="4357694"/>
            <a:ext cx="2991743" cy="2357430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/>
        </p:spPr>
      </p:pic>
      <p:pic>
        <p:nvPicPr>
          <p:cNvPr id="11" name="Picture 2" descr="C:\Users\Пользователь\Desktop\Картинки по ПДД\c2066-7.jpg"/>
          <p:cNvPicPr>
            <a:picLocks noChangeAspect="1" noChangeArrowheads="1"/>
          </p:cNvPicPr>
          <p:nvPr/>
        </p:nvPicPr>
        <p:blipFill>
          <a:blip r:embed="rId6"/>
          <a:stretch>
            <a:fillRect/>
          </a:stretch>
        </p:blipFill>
        <p:spPr bwMode="auto">
          <a:xfrm>
            <a:off x="6072198" y="2643182"/>
            <a:ext cx="2954338" cy="3590925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/>
        </p:spPr>
      </p:pic>
      <p:sp>
        <p:nvSpPr>
          <p:cNvPr id="12" name="TextBox 11"/>
          <p:cNvSpPr txBox="1"/>
          <p:nvPr/>
        </p:nvSpPr>
        <p:spPr>
          <a:xfrm>
            <a:off x="1285852" y="285728"/>
            <a:ext cx="7500937" cy="224676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  <a:defRPr/>
            </a:pP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Разрезные картинки (дорожные знаки</a:t>
            </a: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)»; 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Можно – нельзя» (правила поведения на тротуаре и проезжей части дороги</a:t>
            </a: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); 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Ребусы по ППД</a:t>
            </a: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»: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«Детям о правилах дорожного движения» (мультфильмы, компьютерные игры);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Картотека игр «Правила ДД».</a:t>
            </a:r>
            <a:endParaRPr lang="ru-RU" sz="20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285984" y="0"/>
            <a:ext cx="5221622" cy="461665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Изготовление дидактических игр: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785813" y="214313"/>
          <a:ext cx="6572277" cy="6492564"/>
        </p:xfrm>
        <a:graphic>
          <a:graphicData uri="http://schemas.openxmlformats.org/drawingml/2006/table">
            <a:tbl>
              <a:tblPr/>
              <a:tblGrid>
                <a:gridCol w="6572277"/>
              </a:tblGrid>
              <a:tr h="29550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Мероприятие проекта 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15" marR="4311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609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ООД «Наши друзья -  дорожные знаки» с использованием мини роботов «Умная пчелка», «Дорожная математика», Пешеходы и машины».</a:t>
                      </a:r>
                    </a:p>
                  </a:txBody>
                  <a:tcPr marL="43115" marR="4311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824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Организация в групповой комнате выставки «Безопасная дорога домой» творческих работ  родителей и детей.</a:t>
                      </a:r>
                    </a:p>
                  </a:txBody>
                  <a:tcPr marL="43115" marR="4311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456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Уголок родителей: памятка по использованию световозвращающих элементов, «Правила перевозки детей в автомобиле»,  буклет «Почему нужны ремни безопасности и детские удерживающие средства»; консультации:  «Я – пассажир, я – участник дорожного движения!», «Безопасность детей – забота взрослых», «О поведение в общественном транспорте» ; папки – передвижки: «Безопасная дорога».</a:t>
                      </a:r>
                    </a:p>
                  </a:txBody>
                  <a:tcPr marL="43115" marR="4311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56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Дидактические игры по теме  «Разрезные картинки (дорожные знаки)», «Можно – нельзя» (правила поведения на тротуаре и проезжей части дороги), «Ребусы по ППД».</a:t>
                      </a:r>
                    </a:p>
                  </a:txBody>
                  <a:tcPr marL="43115" marR="4311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08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Создание альбома (рисование) «Безопасная дорога глазами детей».</a:t>
                      </a:r>
                    </a:p>
                  </a:txBody>
                  <a:tcPr marL="43115" marR="4311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824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Целевая прогулка к светофору, к остановке городского транспорта. (закрепление частей улицы, дорожных знаков).</a:t>
                      </a:r>
                    </a:p>
                  </a:txBody>
                  <a:tcPr marL="43115" marR="4311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08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Музыкальное развлечение. </a:t>
                      </a:r>
                    </a:p>
                  </a:txBody>
                  <a:tcPr marL="43115" marR="4311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08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Дидактическая игра «Дорожные знаки» с использованием  мини робота «Умные пчелки».</a:t>
                      </a:r>
                    </a:p>
                  </a:txBody>
                  <a:tcPr marL="43115" marR="4311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824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Квест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– игра для дошкольников старшей группы «Сокровища старого пирата или 10 записок безопасности ПДД».</a:t>
                      </a:r>
                    </a:p>
                  </a:txBody>
                  <a:tcPr marL="43115" marR="4311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08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Фотовыставка «Улицы нашего города </a:t>
                      </a:r>
                      <a:r>
                        <a:rPr kumimoji="0" lang="ru-R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Кировграда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».</a:t>
                      </a:r>
                    </a:p>
                  </a:txBody>
                  <a:tcPr marL="43115" marR="4311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736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Просмотр мультфильмов и диафильмов по тематике Уроки тетушки совы.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«Азбука безопасности на дороге», «</a:t>
                      </a:r>
                      <a:r>
                        <a:rPr kumimoji="0" lang="ru-R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Смешарики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Азбука безопасности», «Мультик ППД», «Братья Пилоты безопасность ДД».</a:t>
                      </a:r>
                    </a:p>
                  </a:txBody>
                  <a:tcPr marL="43115" marR="4311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846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Игры (подвижные, дидактические, сюжетно - ролевые, театрализованные):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«Зебра», «Водитель такси», «Зажги светофор», «Найди дорожный знак», «Поезд», «Воробушки и автомобиль», «Стоп!», «Найди свой гараж», «Цветные автомобили».</a:t>
                      </a:r>
                    </a:p>
                  </a:txBody>
                  <a:tcPr marL="43115" marR="4311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736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Чтение художественной литературы: Т.И. Алиева «Ехали медведи», «Дорожная азбука», А. Иванов «Как неразлучные друзья дорогу переходили», С. Михалков «Моя улица», «Я еду через дорогу» и др.</a:t>
                      </a:r>
                    </a:p>
                  </a:txBody>
                  <a:tcPr marL="43115" marR="4311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824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Привлечение родителей  к изготовлению атрибутов для игр по проведению образовательной деятельности по тематике.</a:t>
                      </a:r>
                    </a:p>
                  </a:txBody>
                  <a:tcPr marL="43115" marR="4311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7358063" y="214313"/>
          <a:ext cx="1428750" cy="6438899"/>
        </p:xfrm>
        <a:graphic>
          <a:graphicData uri="http://schemas.openxmlformats.org/drawingml/2006/table">
            <a:tbl>
              <a:tblPr/>
              <a:tblGrid>
                <a:gridCol w="1428750"/>
              </a:tblGrid>
              <a:tr h="3587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Ответственный 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исполнитель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15" marR="4311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6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Воспитатели</a:t>
                      </a:r>
                    </a:p>
                  </a:txBody>
                  <a:tcPr marL="43115" marR="4311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87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Дети, воспитатели,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родители</a:t>
                      </a:r>
                    </a:p>
                  </a:txBody>
                  <a:tcPr marL="43115" marR="4311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0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воспитатели</a:t>
                      </a:r>
                    </a:p>
                  </a:txBody>
                  <a:tcPr marL="43115" marR="4311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40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Воспитатели.</a:t>
                      </a:r>
                    </a:p>
                  </a:txBody>
                  <a:tcPr marL="43115" marR="4311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194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воспитатели</a:t>
                      </a:r>
                    </a:p>
                  </a:txBody>
                  <a:tcPr marL="43115" marR="4311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719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Музыкальный руководитель</a:t>
                      </a:r>
                    </a:p>
                  </a:txBody>
                  <a:tcPr marL="43115" marR="4311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Руководитель ФИЗО,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воспитатели</a:t>
                      </a:r>
                    </a:p>
                  </a:txBody>
                  <a:tcPr marL="43115" marR="4311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113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воспитатели</a:t>
                      </a:r>
                    </a:p>
                  </a:txBody>
                  <a:tcPr marL="43115" marR="4311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13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родители</a:t>
                      </a:r>
                    </a:p>
                  </a:txBody>
                  <a:tcPr marL="43115" marR="4311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714348" y="428604"/>
            <a:ext cx="8143875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Создание альбома (рисование) «Безопасная дорога глазами детей».</a:t>
            </a:r>
          </a:p>
        </p:txBody>
      </p:sp>
      <p:pic>
        <p:nvPicPr>
          <p:cNvPr id="9" name="Picture 2" descr="C:\Users\Пользователь\Desktop\Картинки по ПДД\c2066-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3" y="2071688"/>
            <a:ext cx="2286000" cy="1616075"/>
          </a:xfrm>
          <a:prstGeom prst="rect">
            <a:avLst/>
          </a:prstGeom>
          <a:noFill/>
          <a:ln w="38100" cap="sq">
            <a:solidFill>
              <a:srgbClr val="FFC000"/>
            </a:solidFill>
            <a:miter lim="800000"/>
            <a:headEnd/>
            <a:tailEnd/>
          </a:ln>
          <a:effectLst>
            <a:outerShdw dist="38100" dir="2700000" algn="tl" rotWithShape="0">
              <a:srgbClr val="000000">
                <a:alpha val="42999"/>
              </a:srgbClr>
            </a:outerShdw>
          </a:effectLst>
        </p:spPr>
      </p:pic>
      <p:pic>
        <p:nvPicPr>
          <p:cNvPr id="11" name="Picture 2" descr="C:\Users\Пользователь\Desktop\Картинки по ПДД\c2066-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6248" y="857232"/>
            <a:ext cx="2286000" cy="1617663"/>
          </a:xfrm>
          <a:prstGeom prst="rect">
            <a:avLst/>
          </a:prstGeom>
          <a:noFill/>
          <a:ln w="38100" cap="sq">
            <a:solidFill>
              <a:srgbClr val="FFC000"/>
            </a:solidFill>
            <a:miter lim="800000"/>
            <a:headEnd/>
            <a:tailEnd/>
          </a:ln>
          <a:effectLst>
            <a:outerShdw dist="38100" dir="2700000" algn="tl" rotWithShape="0">
              <a:srgbClr val="000000">
                <a:alpha val="42998"/>
              </a:srgbClr>
            </a:outerShdw>
          </a:effectLst>
        </p:spPr>
      </p:pic>
      <p:pic>
        <p:nvPicPr>
          <p:cNvPr id="7" name="Picture 2" descr="C:\Users\Пользователь\Desktop\Картинки по ПДД\c2066-7.jpg"/>
          <p:cNvPicPr>
            <a:picLocks noChangeAspect="1" noChangeArrowheads="1"/>
          </p:cNvPicPr>
          <p:nvPr/>
        </p:nvPicPr>
        <p:blipFill>
          <a:blip r:embed="rId5" cstate="email"/>
          <a:stretch>
            <a:fillRect/>
          </a:stretch>
        </p:blipFill>
        <p:spPr bwMode="auto">
          <a:xfrm>
            <a:off x="214282" y="1571612"/>
            <a:ext cx="1928813" cy="2493963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/>
        </p:spPr>
      </p:pic>
      <p:pic>
        <p:nvPicPr>
          <p:cNvPr id="13" name="Picture 2" descr="C:\Users\Пользователь\Desktop\Картинки по ПДД\c2066-7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071688" y="2000250"/>
            <a:ext cx="2324100" cy="1643063"/>
          </a:xfrm>
          <a:prstGeom prst="rect">
            <a:avLst/>
          </a:prstGeom>
          <a:noFill/>
          <a:ln w="38100" cap="sq">
            <a:solidFill>
              <a:srgbClr val="FFC000"/>
            </a:solidFill>
            <a:miter lim="800000"/>
            <a:headEnd/>
            <a:tailEnd/>
          </a:ln>
          <a:effectLst>
            <a:outerShdw dist="38100" dir="2700000" algn="tl" rotWithShape="0">
              <a:srgbClr val="000000">
                <a:alpha val="42999"/>
              </a:srgbClr>
            </a:outerShdw>
          </a:effectLst>
        </p:spPr>
      </p:pic>
      <p:pic>
        <p:nvPicPr>
          <p:cNvPr id="14" name="Picture 2" descr="C:\Users\Пользователь\Desktop\Картинки по ПДД\c2066-7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071670" y="857232"/>
            <a:ext cx="2357454" cy="1614488"/>
          </a:xfrm>
          <a:prstGeom prst="rect">
            <a:avLst/>
          </a:prstGeom>
          <a:noFill/>
          <a:ln w="38100" cap="sq">
            <a:solidFill>
              <a:srgbClr val="FFC000"/>
            </a:solidFill>
            <a:miter lim="800000"/>
            <a:headEnd/>
            <a:tailEnd/>
          </a:ln>
          <a:effectLst>
            <a:outerShdw dist="38100" dir="2700000" algn="tl" rotWithShape="0">
              <a:srgbClr val="000000">
                <a:alpha val="42999"/>
              </a:srgbClr>
            </a:outerShdw>
          </a:effectLst>
        </p:spPr>
      </p:pic>
      <p:pic>
        <p:nvPicPr>
          <p:cNvPr id="15" name="Picture 2" descr="C:\Users\Пользователь\Desktop\Картинки по ПДД\c2066-7.jpg"/>
          <p:cNvPicPr>
            <a:picLocks noChangeAspect="1" noChangeArrowheads="1"/>
          </p:cNvPicPr>
          <p:nvPr/>
        </p:nvPicPr>
        <p:blipFill>
          <a:blip r:embed="rId8"/>
          <a:stretch>
            <a:fillRect/>
          </a:stretch>
        </p:blipFill>
        <p:spPr bwMode="auto">
          <a:xfrm>
            <a:off x="2071688" y="3714750"/>
            <a:ext cx="2281237" cy="1614488"/>
          </a:xfrm>
          <a:prstGeom prst="rect">
            <a:avLst/>
          </a:prstGeom>
          <a:noFill/>
          <a:ln w="38100" cap="sq">
            <a:solidFill>
              <a:srgbClr val="FFC000"/>
            </a:solidFill>
            <a:miter lim="800000"/>
            <a:headEnd/>
            <a:tailEnd/>
          </a:ln>
          <a:effectLst>
            <a:outerShdw dist="38100" dir="2700000" algn="tl" rotWithShape="0">
              <a:srgbClr val="000000">
                <a:alpha val="42999"/>
              </a:srgbClr>
            </a:outerShdw>
          </a:effectLst>
        </p:spPr>
      </p:pic>
      <p:pic>
        <p:nvPicPr>
          <p:cNvPr id="16" name="Picture 2" descr="C:\Users\Пользователь\Desktop\Картинки по ПДД\c2066-7.jpg"/>
          <p:cNvPicPr>
            <a:picLocks noChangeAspect="1" noChangeArrowheads="1"/>
          </p:cNvPicPr>
          <p:nvPr/>
        </p:nvPicPr>
        <p:blipFill>
          <a:blip r:embed="rId9"/>
          <a:stretch>
            <a:fillRect/>
          </a:stretch>
        </p:blipFill>
        <p:spPr bwMode="auto">
          <a:xfrm>
            <a:off x="6715140" y="2214554"/>
            <a:ext cx="2281237" cy="1614488"/>
          </a:xfrm>
          <a:prstGeom prst="rect">
            <a:avLst/>
          </a:prstGeom>
          <a:noFill/>
          <a:ln w="38100" cap="sq">
            <a:solidFill>
              <a:srgbClr val="FFC000"/>
            </a:solidFill>
            <a:miter lim="800000"/>
            <a:headEnd/>
            <a:tailEnd/>
          </a:ln>
          <a:effectLst>
            <a:outerShdw dist="38100" dir="2700000" algn="tl" rotWithShape="0">
              <a:srgbClr val="000000">
                <a:alpha val="42999"/>
              </a:srgbClr>
            </a:outerShdw>
          </a:effectLst>
        </p:spPr>
      </p:pic>
      <p:pic>
        <p:nvPicPr>
          <p:cNvPr id="10" name="Picture 2" descr="C:\Users\Пользователь\Desktop\Картинки по ПДД\c2066-7.jpg"/>
          <p:cNvPicPr>
            <a:picLocks noChangeAspect="1" noChangeArrowheads="1"/>
          </p:cNvPicPr>
          <p:nvPr/>
        </p:nvPicPr>
        <p:blipFill>
          <a:blip r:embed="rId10"/>
          <a:stretch>
            <a:fillRect/>
          </a:stretch>
        </p:blipFill>
        <p:spPr bwMode="auto">
          <a:xfrm>
            <a:off x="6572264" y="928670"/>
            <a:ext cx="2281237" cy="1614487"/>
          </a:xfrm>
          <a:prstGeom prst="rect">
            <a:avLst/>
          </a:prstGeom>
          <a:noFill/>
          <a:ln w="38100" cap="sq">
            <a:solidFill>
              <a:srgbClr val="FFC000"/>
            </a:solidFill>
            <a:miter lim="800000"/>
            <a:headEnd/>
            <a:tailEnd/>
          </a:ln>
          <a:effectLst>
            <a:outerShdw dist="38100" dir="2700000" algn="tl" rotWithShape="0">
              <a:srgbClr val="000000">
                <a:alpha val="42999"/>
              </a:srgbClr>
            </a:outerShdw>
          </a:effectLst>
        </p:spPr>
      </p:pic>
      <p:pic>
        <p:nvPicPr>
          <p:cNvPr id="12" name="Picture 2" descr="C:\Users\Пользователь\Desktop\Картинки по ПДД\c2066-7.jpg"/>
          <p:cNvPicPr>
            <a:picLocks noChangeAspect="1" noChangeArrowheads="1"/>
          </p:cNvPicPr>
          <p:nvPr/>
        </p:nvPicPr>
        <p:blipFill>
          <a:blip r:embed="rId11"/>
          <a:stretch>
            <a:fillRect/>
          </a:stretch>
        </p:blipFill>
        <p:spPr bwMode="auto">
          <a:xfrm>
            <a:off x="4429125" y="3714750"/>
            <a:ext cx="2281238" cy="1614488"/>
          </a:xfrm>
          <a:prstGeom prst="rect">
            <a:avLst/>
          </a:prstGeom>
          <a:noFill/>
          <a:ln w="38100" cap="sq">
            <a:solidFill>
              <a:srgbClr val="FFC000"/>
            </a:solidFill>
            <a:miter lim="800000"/>
            <a:headEnd/>
            <a:tailEnd/>
          </a:ln>
          <a:effectLst>
            <a:outerShdw dist="38100" dir="2700000" algn="tl" rotWithShape="0">
              <a:srgbClr val="000000">
                <a:alpha val="42999"/>
              </a:srgbClr>
            </a:outerShdw>
          </a:effectLst>
        </p:spPr>
      </p:pic>
      <p:pic>
        <p:nvPicPr>
          <p:cNvPr id="17" name="Picture 2" descr="C:\Users\Пользователь\Desktop\Картинки по ПДД\c2066-7.jpg"/>
          <p:cNvPicPr>
            <a:picLocks noChangeAspect="1" noChangeArrowheads="1"/>
          </p:cNvPicPr>
          <p:nvPr/>
        </p:nvPicPr>
        <p:blipFill>
          <a:blip r:embed="rId12"/>
          <a:stretch>
            <a:fillRect/>
          </a:stretch>
        </p:blipFill>
        <p:spPr bwMode="auto">
          <a:xfrm>
            <a:off x="6715125" y="3786188"/>
            <a:ext cx="2281238" cy="1612900"/>
          </a:xfrm>
          <a:prstGeom prst="rect">
            <a:avLst/>
          </a:prstGeom>
          <a:noFill/>
          <a:ln w="38100" cap="sq">
            <a:solidFill>
              <a:srgbClr val="FFC000"/>
            </a:solidFill>
            <a:miter lim="800000"/>
            <a:headEnd/>
            <a:tailEnd/>
          </a:ln>
          <a:effectLst>
            <a:outerShdw dist="38100" dir="2700000" algn="tl" rotWithShape="0">
              <a:srgbClr val="000000">
                <a:alpha val="42999"/>
              </a:srgbClr>
            </a:outerShdw>
          </a:effectLst>
        </p:spPr>
      </p:pic>
      <p:pic>
        <p:nvPicPr>
          <p:cNvPr id="18" name="Picture 2" descr="C:\Users\Пользователь\Desktop\Картинки по ПДД\c2066-7.jpg"/>
          <p:cNvPicPr>
            <a:picLocks noChangeAspect="1" noChangeArrowheads="1"/>
          </p:cNvPicPr>
          <p:nvPr/>
        </p:nvPicPr>
        <p:blipFill>
          <a:blip r:embed="rId13"/>
          <a:stretch>
            <a:fillRect/>
          </a:stretch>
        </p:blipFill>
        <p:spPr bwMode="auto">
          <a:xfrm>
            <a:off x="214282" y="3857628"/>
            <a:ext cx="1857375" cy="1314450"/>
          </a:xfrm>
          <a:prstGeom prst="rect">
            <a:avLst/>
          </a:prstGeom>
          <a:noFill/>
          <a:ln w="38100" cap="sq">
            <a:solidFill>
              <a:srgbClr val="FFC000"/>
            </a:solidFill>
            <a:miter lim="800000"/>
            <a:headEnd/>
            <a:tailEnd/>
          </a:ln>
          <a:effectLst>
            <a:outerShdw dist="38100" dir="2700000" algn="tl" rotWithShape="0">
              <a:srgbClr val="000000">
                <a:alpha val="42999"/>
              </a:srgbClr>
            </a:outerShdw>
          </a:effectLst>
        </p:spPr>
      </p:pic>
      <p:pic>
        <p:nvPicPr>
          <p:cNvPr id="19" name="Picture 2" descr="C:\Users\Пользователь\Desktop\Картинки по ПДД\c2066-7.jpg"/>
          <p:cNvPicPr>
            <a:picLocks noChangeAspect="1" noChangeArrowheads="1"/>
          </p:cNvPicPr>
          <p:nvPr/>
        </p:nvPicPr>
        <p:blipFill>
          <a:blip r:embed="rId14"/>
          <a:stretch>
            <a:fillRect/>
          </a:stretch>
        </p:blipFill>
        <p:spPr bwMode="auto">
          <a:xfrm>
            <a:off x="2143108" y="5357826"/>
            <a:ext cx="2000251" cy="1314450"/>
          </a:xfrm>
          <a:prstGeom prst="rect">
            <a:avLst/>
          </a:prstGeom>
          <a:noFill/>
          <a:ln w="38100" cap="sq">
            <a:solidFill>
              <a:srgbClr val="FFC000"/>
            </a:solidFill>
            <a:miter lim="800000"/>
            <a:headEnd/>
            <a:tailEnd/>
          </a:ln>
          <a:effectLst>
            <a:outerShdw dist="38100" dir="2700000" algn="tl" rotWithShape="0">
              <a:srgbClr val="000000">
                <a:alpha val="42999"/>
              </a:srgbClr>
            </a:outerShdw>
          </a:effectLst>
        </p:spPr>
      </p:pic>
      <p:pic>
        <p:nvPicPr>
          <p:cNvPr id="20" name="Picture 2" descr="C:\Users\Пользователь\Desktop\Картинки по ПДД\c2066-7.jpg"/>
          <p:cNvPicPr>
            <a:picLocks noChangeAspect="1" noChangeArrowheads="1"/>
          </p:cNvPicPr>
          <p:nvPr/>
        </p:nvPicPr>
        <p:blipFill>
          <a:blip r:embed="rId15"/>
          <a:stretch>
            <a:fillRect/>
          </a:stretch>
        </p:blipFill>
        <p:spPr bwMode="auto">
          <a:xfrm>
            <a:off x="4214810" y="5357826"/>
            <a:ext cx="1857375" cy="1312863"/>
          </a:xfrm>
          <a:prstGeom prst="rect">
            <a:avLst/>
          </a:prstGeom>
          <a:noFill/>
          <a:ln w="38100" cap="sq">
            <a:solidFill>
              <a:srgbClr val="FFC000"/>
            </a:solidFill>
            <a:miter lim="800000"/>
            <a:headEnd/>
            <a:tailEnd/>
          </a:ln>
          <a:effectLst>
            <a:outerShdw dist="38100" dir="2700000" algn="tl" rotWithShape="0">
              <a:srgbClr val="000000">
                <a:alpha val="42999"/>
              </a:srgbClr>
            </a:outerShdw>
          </a:effectLst>
        </p:spPr>
      </p:pic>
      <p:pic>
        <p:nvPicPr>
          <p:cNvPr id="21" name="Picture 2" descr="C:\Users\Пользователь\Desktop\Картинки по ПДД\c2066-7.jpg"/>
          <p:cNvPicPr>
            <a:picLocks noChangeAspect="1" noChangeArrowheads="1"/>
          </p:cNvPicPr>
          <p:nvPr/>
        </p:nvPicPr>
        <p:blipFill>
          <a:blip r:embed="rId16"/>
          <a:stretch>
            <a:fillRect/>
          </a:stretch>
        </p:blipFill>
        <p:spPr bwMode="auto">
          <a:xfrm>
            <a:off x="6143636" y="5429264"/>
            <a:ext cx="1928813" cy="1312863"/>
          </a:xfrm>
          <a:prstGeom prst="rect">
            <a:avLst/>
          </a:prstGeom>
          <a:noFill/>
          <a:ln w="38100" cap="sq">
            <a:solidFill>
              <a:srgbClr val="FFC000"/>
            </a:solidFill>
            <a:miter lim="800000"/>
            <a:headEnd/>
            <a:tailEnd/>
          </a:ln>
          <a:effectLst>
            <a:outerShdw dist="38100" dir="2700000" algn="tl" rotWithShape="0">
              <a:srgbClr val="000000">
                <a:alpha val="42999"/>
              </a:srgbClr>
            </a:outerShdw>
          </a:effectLst>
        </p:spPr>
      </p:pic>
      <p:pic>
        <p:nvPicPr>
          <p:cNvPr id="22" name="Picture 2" descr="C:\Users\Пользователь\Desktop\Картинки по ПДД\c2066-7.jpg"/>
          <p:cNvPicPr>
            <a:picLocks noChangeAspect="1" noChangeArrowheads="1"/>
          </p:cNvPicPr>
          <p:nvPr/>
        </p:nvPicPr>
        <p:blipFill>
          <a:blip r:embed="rId17"/>
          <a:stretch>
            <a:fillRect/>
          </a:stretch>
        </p:blipFill>
        <p:spPr bwMode="auto">
          <a:xfrm>
            <a:off x="214282" y="5143512"/>
            <a:ext cx="1857375" cy="1314450"/>
          </a:xfrm>
          <a:prstGeom prst="rect">
            <a:avLst/>
          </a:prstGeom>
          <a:noFill/>
          <a:ln w="38100" cap="sq">
            <a:solidFill>
              <a:srgbClr val="FFC000"/>
            </a:solidFill>
            <a:miter lim="800000"/>
            <a:headEnd/>
            <a:tailEnd/>
          </a:ln>
          <a:effectLst>
            <a:outerShdw dist="38100" dir="2700000" algn="tl" rotWithShape="0">
              <a:srgbClr val="000000">
                <a:alpha val="42999"/>
              </a:srgbClr>
            </a:outerShdw>
          </a:effectLst>
        </p:spPr>
      </p:pic>
      <p:sp>
        <p:nvSpPr>
          <p:cNvPr id="23" name="Прямоугольник 22"/>
          <p:cNvSpPr/>
          <p:nvPr/>
        </p:nvSpPr>
        <p:spPr>
          <a:xfrm>
            <a:off x="1357290" y="0"/>
            <a:ext cx="6023022" cy="46166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Художественно- эстетическое 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развитие</a:t>
            </a:r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Пользователь\Desktop\Картинки по ПДД\c2066-7.jpg"/>
          <p:cNvPicPr>
            <a:picLocks noChangeAspect="1" noChangeArrowheads="1"/>
          </p:cNvPicPr>
          <p:nvPr/>
        </p:nvPicPr>
        <p:blipFill>
          <a:blip r:embed="rId3">
            <a:lum bright="20000"/>
          </a:blip>
          <a:srcRect/>
          <a:stretch>
            <a:fillRect/>
          </a:stretch>
        </p:blipFill>
        <p:spPr bwMode="auto">
          <a:xfrm>
            <a:off x="2786051" y="928670"/>
            <a:ext cx="4429156" cy="5645060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/>
        </p:spPr>
      </p:pic>
      <p:sp>
        <p:nvSpPr>
          <p:cNvPr id="24579" name="Прямоугольник 2"/>
          <p:cNvSpPr>
            <a:spLocks noChangeArrowheads="1"/>
          </p:cNvSpPr>
          <p:nvPr/>
        </p:nvSpPr>
        <p:spPr bwMode="auto">
          <a:xfrm>
            <a:off x="428625" y="0"/>
            <a:ext cx="8607871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Выставка совместных творческих работ</a:t>
            </a:r>
          </a:p>
          <a:p>
            <a:pPr algn="ctr"/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«Безопасная 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дорога от детского сада до дома»</a:t>
            </a:r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Пользователь\Desktop\Картинки по ПДД\c2066-7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1071563" y="1000125"/>
            <a:ext cx="7643812" cy="5214938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/>
        </p:spPr>
      </p:pic>
      <p:sp>
        <p:nvSpPr>
          <p:cNvPr id="3" name="Прямоугольник 2"/>
          <p:cNvSpPr/>
          <p:nvPr/>
        </p:nvSpPr>
        <p:spPr>
          <a:xfrm>
            <a:off x="785786" y="142852"/>
            <a:ext cx="82153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  <a:defRPr/>
            </a:pP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Фотовыставка «Улицы нашего города </a:t>
            </a:r>
            <a:r>
              <a:rPr lang="ru-RU" sz="2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Кировграда</a:t>
            </a: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».</a:t>
            </a:r>
            <a:endPara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Пользователь\Desktop\Картинки по ПДД\c2066-7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714875" y="3929063"/>
            <a:ext cx="4178300" cy="2786062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/>
        </p:spPr>
      </p:pic>
      <p:pic>
        <p:nvPicPr>
          <p:cNvPr id="11" name="Picture 2" descr="C:\Users\Пользователь\Desktop\Картинки по ПДД\c2066-7.jpg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4429125" y="1214438"/>
            <a:ext cx="4537075" cy="2867025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/>
        </p:spPr>
      </p:pic>
      <p:sp>
        <p:nvSpPr>
          <p:cNvPr id="12" name="TextBox 11"/>
          <p:cNvSpPr txBox="1"/>
          <p:nvPr/>
        </p:nvSpPr>
        <p:spPr>
          <a:xfrm>
            <a:off x="214313" y="142875"/>
            <a:ext cx="8929687" cy="830263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24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Квест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– игра по правилам дорожного движения  для дошкольников 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Сокровища пиратов»</a:t>
            </a:r>
          </a:p>
        </p:txBody>
      </p:sp>
      <p:pic>
        <p:nvPicPr>
          <p:cNvPr id="7" name="Picture 2" descr="C:\Users\Пользователь\Desktop\Картинки по ПДД\c2066-7.jpg"/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142875" y="1143000"/>
            <a:ext cx="4478338" cy="2797175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/>
        </p:spPr>
      </p:pic>
      <p:pic>
        <p:nvPicPr>
          <p:cNvPr id="10" name="Picture 2" descr="C:\Users\Пользователь\Desktop\Картинки по ПДД\c2066-7.jpg"/>
          <p:cNvPicPr>
            <a:picLocks noChangeAspect="1" noChangeArrowheads="1"/>
          </p:cNvPicPr>
          <p:nvPr/>
        </p:nvPicPr>
        <p:blipFill>
          <a:blip r:embed="rId6"/>
          <a:stretch>
            <a:fillRect/>
          </a:stretch>
        </p:blipFill>
        <p:spPr bwMode="auto">
          <a:xfrm>
            <a:off x="142875" y="3843338"/>
            <a:ext cx="4500563" cy="2843212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Пользователь\Desktop\Картинки по ПДД\c2066-7.jpg"/>
          <p:cNvPicPr>
            <a:picLocks noChangeAspect="1" noChangeArrowheads="1"/>
          </p:cNvPicPr>
          <p:nvPr/>
        </p:nvPicPr>
        <p:blipFill>
          <a:blip r:embed="rId3" cstate="print">
            <a:lum bright="30000" contrast="20000"/>
          </a:blip>
          <a:srcRect t="29583" r="15720" b="7207"/>
          <a:stretch>
            <a:fillRect/>
          </a:stretch>
        </p:blipFill>
        <p:spPr bwMode="auto">
          <a:xfrm>
            <a:off x="571472" y="1643050"/>
            <a:ext cx="3929090" cy="2121709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/>
        </p:spPr>
      </p:pic>
      <p:pic>
        <p:nvPicPr>
          <p:cNvPr id="10" name="Picture 2" descr="C:\Users\Пользователь\Desktop\Картинки по ПДД\c2066-7.jpg"/>
          <p:cNvPicPr>
            <a:picLocks noChangeAspect="1" noChangeArrowheads="1"/>
          </p:cNvPicPr>
          <p:nvPr/>
        </p:nvPicPr>
        <p:blipFill>
          <a:blip r:embed="rId4" cstate="print">
            <a:lum bright="20000" contrast="20000"/>
          </a:blip>
          <a:srcRect t="11287" r="11963" b="11413"/>
          <a:stretch>
            <a:fillRect/>
          </a:stretch>
        </p:blipFill>
        <p:spPr bwMode="auto">
          <a:xfrm>
            <a:off x="428596" y="3786190"/>
            <a:ext cx="4230717" cy="2786082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/>
        </p:spPr>
      </p:pic>
      <p:pic>
        <p:nvPicPr>
          <p:cNvPr id="11" name="Picture 2" descr="C:\Users\Пользователь\Desktop\Картинки по ПДД\c2066-7.jpg"/>
          <p:cNvPicPr>
            <a:picLocks noChangeAspect="1" noChangeArrowheads="1"/>
          </p:cNvPicPr>
          <p:nvPr/>
        </p:nvPicPr>
        <p:blipFill>
          <a:blip r:embed="rId5" cstate="print">
            <a:lum bright="20000" contrast="20000"/>
          </a:blip>
          <a:srcRect t="13199"/>
          <a:stretch>
            <a:fillRect/>
          </a:stretch>
        </p:blipFill>
        <p:spPr bwMode="auto">
          <a:xfrm>
            <a:off x="4643438" y="1574967"/>
            <a:ext cx="3822700" cy="2488621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/>
        </p:spPr>
      </p:pic>
      <p:pic>
        <p:nvPicPr>
          <p:cNvPr id="9" name="Picture 2" descr="C:\Users\Пользователь\Desktop\Картинки по ПДД\c2066-7.jpg"/>
          <p:cNvPicPr>
            <a:picLocks noChangeAspect="1" noChangeArrowheads="1"/>
          </p:cNvPicPr>
          <p:nvPr/>
        </p:nvPicPr>
        <p:blipFill>
          <a:blip r:embed="rId6" cstate="print">
            <a:lum bright="30000" contrast="20000"/>
          </a:blip>
          <a:stretch>
            <a:fillRect/>
          </a:stretch>
        </p:blipFill>
        <p:spPr bwMode="auto">
          <a:xfrm>
            <a:off x="4857752" y="3929066"/>
            <a:ext cx="3857625" cy="2500310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/>
        </p:spPr>
      </p:pic>
      <p:sp>
        <p:nvSpPr>
          <p:cNvPr id="8" name="Прямоугольник 7"/>
          <p:cNvSpPr/>
          <p:nvPr/>
        </p:nvSpPr>
        <p:spPr>
          <a:xfrm>
            <a:off x="142844" y="357166"/>
            <a:ext cx="871543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Спортивно – музыкальное   </a:t>
            </a: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развлечение  </a:t>
            </a: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«Страна </a:t>
            </a:r>
            <a:r>
              <a:rPr lang="ru-RU" sz="20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Светофория</a:t>
            </a: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». </a:t>
            </a:r>
          </a:p>
          <a:p>
            <a:pPr algn="ctr">
              <a:defRPr/>
            </a:pP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Педагог </a:t>
            </a: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 музыкальному воспитанию Орлова Н. Г.,</a:t>
            </a:r>
          </a:p>
          <a:p>
            <a:pPr algn="ctr">
              <a:defRPr/>
            </a:pP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педагог </a:t>
            </a: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– инструктор по физическому </a:t>
            </a: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воспитанию  </a:t>
            </a: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Кузнецова Ю. В.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214414" y="0"/>
            <a:ext cx="6715172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Художественно- эстетическое 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развитие</a:t>
            </a:r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3356025"/>
              </p:ext>
            </p:extLst>
          </p:nvPr>
        </p:nvGraphicFramePr>
        <p:xfrm>
          <a:off x="1428750" y="214313"/>
          <a:ext cx="7262813" cy="6429375"/>
        </p:xfrm>
        <a:graphic>
          <a:graphicData uri="http://schemas.openxmlformats.org/drawingml/2006/table">
            <a:tbl>
              <a:tblPr/>
              <a:tblGrid>
                <a:gridCol w="7262813"/>
              </a:tblGrid>
              <a:tr h="6429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Ожидаемый 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результат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200025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Дети знают:</a:t>
                      </a:r>
                    </a:p>
                    <a:p>
                      <a:pPr marL="0" marR="0" lvl="0" indent="200025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• алгоритм перехода дороги « остановись – посмотри – перейди»;</a:t>
                      </a:r>
                    </a:p>
                    <a:p>
                      <a:pPr marL="0" marR="0" lvl="0" indent="200025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• умеют выбрать способ перехода проезжей части дороги, различать пешеходные переходы (наземный, надземный, подземный, регулируемый, нерегулируемый) и средства регулирования дорожного движения (светофор, регулировщик), а так же дорожные знаки;</a:t>
                      </a:r>
                    </a:p>
                    <a:p>
                      <a:pPr marL="0" marR="0" lvl="0" indent="200025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• знают правила перехода проезжей части по регулируемому и нерегулируемому пешеходным переходам;</a:t>
                      </a:r>
                    </a:p>
                    <a:p>
                      <a:pPr marL="0" marR="0" lvl="0" indent="200025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•	совершенствована исследовательская деятельность детей;</a:t>
                      </a:r>
                    </a:p>
                    <a:p>
                      <a:pPr marL="0" marR="0" lvl="0" indent="200025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•	сформированы знания о дорожных знаках; </a:t>
                      </a:r>
                    </a:p>
                    <a:p>
                      <a:pPr marL="0" marR="0" lvl="0" indent="200025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•	соблюдение элементарных ПДД.</a:t>
                      </a:r>
                    </a:p>
                    <a:p>
                      <a:pPr marL="0" marR="0" lvl="0" indent="200025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Родители: </a:t>
                      </a:r>
                    </a:p>
                    <a:p>
                      <a:pPr marL="0" marR="0" lvl="0" indent="200025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•	тесное сотрудничество с педагогами; </a:t>
                      </a:r>
                    </a:p>
                    <a:p>
                      <a:pPr marL="0" marR="0" lvl="0" indent="200025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•	расширение педагогической грамотности родителей по вопросам безопасного поведения детей на дорогах.</a:t>
                      </a:r>
                    </a:p>
                    <a:p>
                      <a:pPr marL="0" marR="0" lvl="0" indent="200025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Педагог: </a:t>
                      </a:r>
                    </a:p>
                    <a:p>
                      <a:pPr marL="0" marR="0" lvl="0" indent="200025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•	повышение знаний по безопасности; </a:t>
                      </a:r>
                    </a:p>
                    <a:p>
                      <a:pPr marL="0" marR="0" lvl="0" indent="200025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•	взаимосвязь с родителями по созданию совместных проектов.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15" marR="43115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Пользователь\Desktop\Картинки по ПДД\c2066-7.jpg"/>
          <p:cNvPicPr>
            <a:picLocks noChangeAspect="1" noChangeArrowheads="1"/>
          </p:cNvPicPr>
          <p:nvPr/>
        </p:nvPicPr>
        <p:blipFill>
          <a:blip r:embed="rId3" cstate="email"/>
          <a:stretch>
            <a:fillRect/>
          </a:stretch>
        </p:blipFill>
        <p:spPr bwMode="auto">
          <a:xfrm>
            <a:off x="1143000" y="785813"/>
            <a:ext cx="5715000" cy="4368800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/>
        </p:spPr>
      </p:pic>
      <p:sp>
        <p:nvSpPr>
          <p:cNvPr id="3" name="Прямоугольник 2"/>
          <p:cNvSpPr/>
          <p:nvPr/>
        </p:nvSpPr>
        <p:spPr>
          <a:xfrm>
            <a:off x="683568" y="214290"/>
            <a:ext cx="8317532" cy="46166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Развивающая предметно – пространственная 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среда </a:t>
            </a:r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Пользователь\Desktop\Картинки по ПДД\c2066-7.jpg"/>
          <p:cNvPicPr>
            <a:picLocks noChangeAspect="1" noChangeArrowheads="1"/>
          </p:cNvPicPr>
          <p:nvPr/>
        </p:nvPicPr>
        <p:blipFill>
          <a:blip r:embed="rId4">
            <a:lum bright="30000" contrast="10000"/>
          </a:blip>
          <a:stretch>
            <a:fillRect/>
          </a:stretch>
        </p:blipFill>
        <p:spPr bwMode="auto">
          <a:xfrm>
            <a:off x="4429125" y="3571875"/>
            <a:ext cx="4530725" cy="3021013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Пользователь\Desktop\Картинки по ПДД\c2066-7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1857356" y="642918"/>
            <a:ext cx="6742112" cy="5992812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/>
        </p:spPr>
      </p:pic>
      <p:sp>
        <p:nvSpPr>
          <p:cNvPr id="3" name="Прямоугольник 2"/>
          <p:cNvSpPr/>
          <p:nvPr/>
        </p:nvSpPr>
        <p:spPr>
          <a:xfrm>
            <a:off x="611561" y="142852"/>
            <a:ext cx="8208912" cy="461963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Развивающая предметно – пространственная 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среда</a:t>
            </a:r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Пользователь\Desktop\Картинки по ПДД\c2066-7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214438" y="1000125"/>
            <a:ext cx="7664450" cy="5429250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/>
        </p:spPr>
      </p:pic>
      <p:sp>
        <p:nvSpPr>
          <p:cNvPr id="3" name="Прямоугольник 2"/>
          <p:cNvSpPr/>
          <p:nvPr/>
        </p:nvSpPr>
        <p:spPr>
          <a:xfrm>
            <a:off x="755576" y="285728"/>
            <a:ext cx="8123312" cy="461962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Развивающая предметно – пространственная 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среда </a:t>
            </a:r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Пользователь\Desktop\Картинки по ПДД\c2066-7.jpg"/>
          <p:cNvPicPr>
            <a:picLocks noChangeAspect="1" noChangeArrowheads="1"/>
          </p:cNvPicPr>
          <p:nvPr/>
        </p:nvPicPr>
        <p:blipFill>
          <a:blip r:embed="rId3" cstate="email"/>
          <a:stretch>
            <a:fillRect/>
          </a:stretch>
        </p:blipFill>
        <p:spPr bwMode="auto">
          <a:xfrm>
            <a:off x="1071538" y="2428868"/>
            <a:ext cx="3643338" cy="2428892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/>
        </p:spPr>
      </p:pic>
      <p:sp>
        <p:nvSpPr>
          <p:cNvPr id="8" name="TextBox 7"/>
          <p:cNvSpPr txBox="1"/>
          <p:nvPr/>
        </p:nvSpPr>
        <p:spPr>
          <a:xfrm>
            <a:off x="2928926" y="0"/>
            <a:ext cx="3294172" cy="461665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Работа с 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родителями </a:t>
            </a:r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2" descr="C:\Users\Пользователь\Desktop\Картинки по ПДД\c2066-7.jpg"/>
          <p:cNvPicPr>
            <a:picLocks noChangeAspect="1" noChangeArrowheads="1"/>
          </p:cNvPicPr>
          <p:nvPr/>
        </p:nvPicPr>
        <p:blipFill>
          <a:blip r:embed="rId4" cstate="email"/>
          <a:stretch>
            <a:fillRect/>
          </a:stretch>
        </p:blipFill>
        <p:spPr bwMode="auto">
          <a:xfrm>
            <a:off x="1000100" y="4000504"/>
            <a:ext cx="3714776" cy="2476021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/>
        </p:spPr>
      </p:pic>
      <p:pic>
        <p:nvPicPr>
          <p:cNvPr id="11" name="Picture 2" descr="C:\Users\Пользователь\Desktop\Картинки по ПДД\c2066-7.jpg"/>
          <p:cNvPicPr>
            <a:picLocks noChangeAspect="1" noChangeArrowheads="1"/>
          </p:cNvPicPr>
          <p:nvPr/>
        </p:nvPicPr>
        <p:blipFill>
          <a:blip r:embed="rId5" cstate="email"/>
          <a:stretch>
            <a:fillRect/>
          </a:stretch>
        </p:blipFill>
        <p:spPr bwMode="auto">
          <a:xfrm>
            <a:off x="4786315" y="2452680"/>
            <a:ext cx="3071834" cy="2047889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/>
        </p:spPr>
      </p:pic>
      <p:sp>
        <p:nvSpPr>
          <p:cNvPr id="12" name="TextBox 11"/>
          <p:cNvSpPr txBox="1"/>
          <p:nvPr/>
        </p:nvSpPr>
        <p:spPr>
          <a:xfrm>
            <a:off x="214313" y="285728"/>
            <a:ext cx="8929687" cy="224676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Уголок родителей: </a:t>
            </a:r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амятка 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 использованию световозвращающих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элементов; 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«Правила перевозки детей в автомобиле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»;  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буклет «Почему нужны ремни безопасности и детские удерживающие средства»; консультации:  «Я – пассажир, я – участник дорожного движения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!»; 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«Безопасность детей – забота взрослых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»; 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«О поведение в общественном транспорте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»; 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папки – передвижки: «Безопасная дорога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».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2" descr="C:\Users\Пользователь\Desktop\Картинки по ПДД\c2066-7.jpg"/>
          <p:cNvPicPr>
            <a:picLocks noChangeAspect="1" noChangeArrowheads="1"/>
          </p:cNvPicPr>
          <p:nvPr/>
        </p:nvPicPr>
        <p:blipFill>
          <a:blip r:embed="rId6"/>
          <a:stretch>
            <a:fillRect/>
          </a:stretch>
        </p:blipFill>
        <p:spPr bwMode="auto">
          <a:xfrm>
            <a:off x="4714876" y="3929066"/>
            <a:ext cx="3840162" cy="2643187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428750" y="214313"/>
            <a:ext cx="6244017" cy="461665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Работа с родителями.  Буклеты, памятки.</a:t>
            </a:r>
          </a:p>
        </p:txBody>
      </p:sp>
      <p:pic>
        <p:nvPicPr>
          <p:cNvPr id="9" name="Picture 2" descr="C:\Users\Пользователь\Desktop\Картинки по ПДД\c2066-7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6786563" y="3429000"/>
            <a:ext cx="2214562" cy="3071813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/>
        </p:spPr>
      </p:pic>
      <p:pic>
        <p:nvPicPr>
          <p:cNvPr id="10" name="Picture 2" descr="C:\Users\Пользователь\Desktop\Картинки по ПДД\c2066-7.jpg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4500563" y="3500438"/>
            <a:ext cx="2279650" cy="3071812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/>
        </p:spPr>
      </p:pic>
      <p:pic>
        <p:nvPicPr>
          <p:cNvPr id="11" name="Picture 2" descr="C:\Users\Пользователь\Desktop\Картинки по ПДД\c2066-7.jpg"/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5429250" y="857250"/>
            <a:ext cx="3344863" cy="2500313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/>
        </p:spPr>
      </p:pic>
      <p:pic>
        <p:nvPicPr>
          <p:cNvPr id="7" name="Picture 2" descr="C:\Users\Пользователь\Desktop\Картинки по ПДД\c2066-7.jpg"/>
          <p:cNvPicPr>
            <a:picLocks noChangeAspect="1" noChangeArrowheads="1"/>
          </p:cNvPicPr>
          <p:nvPr/>
        </p:nvPicPr>
        <p:blipFill>
          <a:blip r:embed="rId6"/>
          <a:stretch>
            <a:fillRect/>
          </a:stretch>
        </p:blipFill>
        <p:spPr bwMode="auto">
          <a:xfrm>
            <a:off x="1643063" y="785813"/>
            <a:ext cx="3657600" cy="2571750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/>
        </p:spPr>
      </p:pic>
      <p:pic>
        <p:nvPicPr>
          <p:cNvPr id="12" name="Picture 2" descr="C:\Users\Пользователь\Desktop\Картинки по ПДД\c2066-7.jpg"/>
          <p:cNvPicPr>
            <a:picLocks noChangeAspect="1" noChangeArrowheads="1"/>
          </p:cNvPicPr>
          <p:nvPr/>
        </p:nvPicPr>
        <p:blipFill>
          <a:blip r:embed="rId7" cstate="email"/>
          <a:stretch>
            <a:fillRect/>
          </a:stretch>
        </p:blipFill>
        <p:spPr bwMode="auto">
          <a:xfrm>
            <a:off x="2428875" y="3571875"/>
            <a:ext cx="2084388" cy="2967038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/>
        </p:spPr>
      </p:pic>
      <p:pic>
        <p:nvPicPr>
          <p:cNvPr id="13" name="Picture 2" descr="C:\Users\Пользователь\Desktop\Картинки по ПДД\c2066-7.jpg"/>
          <p:cNvPicPr>
            <a:picLocks noChangeAspect="1" noChangeArrowheads="1"/>
          </p:cNvPicPr>
          <p:nvPr/>
        </p:nvPicPr>
        <p:blipFill>
          <a:blip r:embed="rId8"/>
          <a:stretch>
            <a:fillRect/>
          </a:stretch>
        </p:blipFill>
        <p:spPr bwMode="auto">
          <a:xfrm>
            <a:off x="285750" y="2857500"/>
            <a:ext cx="2603500" cy="1843088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00034" y="0"/>
            <a:ext cx="8143875" cy="1446550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Вовлечение 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родителей 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воспитательный образовательный 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процесс</a:t>
            </a:r>
            <a:endParaRPr lang="ru-RU" sz="24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Изготовление 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атрибутов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дидактического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материала для ознакомления детей с Правилами Дорожного Движения.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Пользователь\Desktop\Картинки по ПДД\c2066-7.jpg"/>
          <p:cNvPicPr>
            <a:picLocks noChangeAspect="1" noChangeArrowheads="1"/>
          </p:cNvPicPr>
          <p:nvPr/>
        </p:nvPicPr>
        <p:blipFill>
          <a:blip r:embed="rId3" cstate="email"/>
          <a:stretch>
            <a:fillRect/>
          </a:stretch>
        </p:blipFill>
        <p:spPr bwMode="auto">
          <a:xfrm>
            <a:off x="2786050" y="1500174"/>
            <a:ext cx="3790724" cy="5242330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Пользователь\Desktop\Картинки по ПДД\c2066-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5" y="642917"/>
            <a:ext cx="4784967" cy="3357587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/>
        </p:spPr>
      </p:pic>
      <p:sp>
        <p:nvSpPr>
          <p:cNvPr id="4" name="Прямоугольник 3"/>
          <p:cNvSpPr/>
          <p:nvPr/>
        </p:nvSpPr>
        <p:spPr>
          <a:xfrm>
            <a:off x="1071538" y="4286256"/>
            <a:ext cx="771527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algn="ctr" eaLnBrk="0" hangingPunct="0">
              <a:tabLst>
                <a:tab pos="457200" algn="l"/>
              </a:tabLst>
              <a:defRPr/>
            </a:pP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Составление творческих рассказов: </a:t>
            </a:r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0850" algn="just" eaLnBrk="0" hangingPunct="0">
              <a:buFont typeface="Arial" pitchFamily="34" charset="0"/>
              <a:buChar char="•"/>
              <a:tabLst>
                <a:tab pos="457200" algn="l"/>
              </a:tabLst>
              <a:defRPr/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Что случилось бы, если бы все дорожные знаки исчезли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?»;</a:t>
            </a:r>
          </a:p>
          <a:p>
            <a:pPr indent="450850" algn="just" eaLnBrk="0" hangingPunct="0">
              <a:buFont typeface="Arial" pitchFamily="34" charset="0"/>
              <a:buChar char="•"/>
              <a:tabLst>
                <a:tab pos="457200" algn="l"/>
              </a:tabLst>
              <a:defRPr/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Что случилось бы, если бы не было правил дорожного движения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?»; </a:t>
            </a:r>
          </a:p>
          <a:p>
            <a:pPr indent="450850" algn="just" eaLnBrk="0" hangingPunct="0">
              <a:buFont typeface="Arial" pitchFamily="34" charset="0"/>
              <a:buChar char="•"/>
              <a:tabLst>
                <a:tab pos="457200" algn="l"/>
              </a:tabLst>
              <a:defRPr/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Истории в транспорте»; </a:t>
            </a:r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0850" algn="just" eaLnBrk="0" hangingPunct="0">
              <a:buFont typeface="Arial" pitchFamily="34" charset="0"/>
              <a:buChar char="•"/>
              <a:tabLst>
                <a:tab pos="457200" algn="l"/>
              </a:tabLst>
              <a:defRPr/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Интересный случай на дороге».</a:t>
            </a:r>
          </a:p>
        </p:txBody>
      </p:sp>
      <p:pic>
        <p:nvPicPr>
          <p:cNvPr id="5" name="Picture 2" descr="C:\Users\Пользователь\Desktop\Картинки по ПДД\c2066-7.jpg"/>
          <p:cNvPicPr>
            <a:picLocks noChangeAspect="1" noChangeArrowheads="1"/>
          </p:cNvPicPr>
          <p:nvPr/>
        </p:nvPicPr>
        <p:blipFill>
          <a:blip r:embed="rId3" cstate="email"/>
          <a:stretch>
            <a:fillRect/>
          </a:stretch>
        </p:blipFill>
        <p:spPr bwMode="auto">
          <a:xfrm>
            <a:off x="6215074" y="571480"/>
            <a:ext cx="2445583" cy="3500440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/>
        </p:spPr>
      </p:pic>
      <p:sp>
        <p:nvSpPr>
          <p:cNvPr id="6" name="TextBox 5"/>
          <p:cNvSpPr txBox="1"/>
          <p:nvPr/>
        </p:nvSpPr>
        <p:spPr>
          <a:xfrm>
            <a:off x="2357422" y="0"/>
            <a:ext cx="3857652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Речевое 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развитие</a:t>
            </a:r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76_dLO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566</TotalTime>
  <Words>1120</Words>
  <Application>Microsoft Office PowerPoint</Application>
  <PresentationFormat>Экран (4:3)</PresentationFormat>
  <Paragraphs>153</Paragraphs>
  <Slides>25</Slides>
  <Notes>20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76_dLO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МАДОУ детский сад №3 " Светлячок"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ПДД</dc:title>
  <dc:creator>Шаврина Любовь Николаевна</dc:creator>
  <cp:lastModifiedBy>Садик</cp:lastModifiedBy>
  <cp:revision>51</cp:revision>
  <dcterms:created xsi:type="dcterms:W3CDTF">2011-01-05T18:31:26Z</dcterms:created>
  <dcterms:modified xsi:type="dcterms:W3CDTF">2017-10-17T04:34:05Z</dcterms:modified>
</cp:coreProperties>
</file>