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83" r:id="rId5"/>
    <p:sldId id="284" r:id="rId6"/>
    <p:sldId id="285" r:id="rId7"/>
    <p:sldId id="287" r:id="rId8"/>
    <p:sldId id="288" r:id="rId9"/>
    <p:sldId id="289" r:id="rId10"/>
    <p:sldId id="290" r:id="rId11"/>
    <p:sldId id="292" r:id="rId12"/>
    <p:sldId id="293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70" r:id="rId24"/>
    <p:sldId id="271" r:id="rId25"/>
    <p:sldId id="294" r:id="rId26"/>
    <p:sldId id="29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849" autoAdjust="0"/>
  </p:normalViewPr>
  <p:slideViewPr>
    <p:cSldViewPr>
      <p:cViewPr>
        <p:scale>
          <a:sx n="62" d="100"/>
          <a:sy n="62" d="100"/>
        </p:scale>
        <p:origin x="-158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B9A1D-E9A0-4760-B3F5-09A300377F6D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78C582-22C6-4643-A9A9-138BB66AAC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9653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8C582-22C6-4643-A9A9-138BB66AACFC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5320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http://zagryzi-ka.ucoz.ru/_ph/5/2/7333643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83568" y="1124744"/>
            <a:ext cx="7992888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Нетрадиционная форма логопедического массажа с использованием методики О.И. Крупенчук</a:t>
            </a:r>
          </a:p>
          <a:p>
            <a:pPr algn="ctr"/>
            <a:r>
              <a:rPr lang="ru-RU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(Логопедический массаж ложками)</a:t>
            </a:r>
            <a:endParaRPr lang="en-US" sz="2800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56" y="5733256"/>
            <a:ext cx="56166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Выполнила: Ольга Михайловна Хузина</a:t>
            </a:r>
          </a:p>
          <a:p>
            <a:pPr algn="ctr"/>
            <a:r>
              <a:rPr lang="ru-RU" sz="2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			учитель-логопед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83568" y="188640"/>
            <a:ext cx="7776864" cy="5760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 Math" pitchFamily="18" charset="0"/>
                <a:ea typeface="Cambria Math" pitchFamily="18" charset="0"/>
              </a:rPr>
              <a:t>Муниципальное автономное дошкольное образовательное учреждение детский сад №3 «Светлячок», корпус 1</a:t>
            </a:r>
            <a:endParaRPr lang="ru-RU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881" t="12780" r="22387" b="7743"/>
          <a:stretch/>
        </p:blipFill>
        <p:spPr>
          <a:xfrm>
            <a:off x="467544" y="2204864"/>
            <a:ext cx="3988450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47509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СЛОВНО ЗЕРКАЛЬЦЕ ДЕРЖУ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052736"/>
            <a:ext cx="348935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Держим ложку вертикально </a:t>
            </a:r>
          </a:p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лицом ямкой к себе, как 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еркальце на ручке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32656"/>
            <a:ext cx="37480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ИЛИ БОКОМ ПОЛОЖУ</a:t>
            </a:r>
            <a:r>
              <a:rPr lang="ru-RU" dirty="0" smtClean="0"/>
              <a:t>,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92080" y="1124744"/>
            <a:ext cx="34850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Разворачиваем ложку горизонтально ямкой к себе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522" t="2930" r="32238" b="25205"/>
          <a:stretch/>
        </p:blipFill>
        <p:spPr>
          <a:xfrm>
            <a:off x="4716015" y="2178906"/>
            <a:ext cx="4104457" cy="391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358" t="10153" r="31641" b="8638"/>
          <a:stretch/>
        </p:blipFill>
        <p:spPr>
          <a:xfrm>
            <a:off x="4067944" y="1556792"/>
            <a:ext cx="4505440" cy="4950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275856" y="332656"/>
            <a:ext cx="53476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ОТВЕРНУ ЕЁ СПИНОЙ  -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ИГРАЕТ НЕ СО МНОЙ.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484784"/>
            <a:ext cx="34948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Держим вертикально, </a:t>
            </a:r>
          </a:p>
          <a:p>
            <a:r>
              <a:rPr lang="ru-RU" sz="2000" i="1" dirty="0"/>
              <a:t>п</a:t>
            </a:r>
            <a:r>
              <a:rPr lang="ru-RU" sz="2000" i="1" dirty="0" smtClean="0"/>
              <a:t>оворачиваем ямкой от себя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9" t="23526" r="21044" b="22294"/>
          <a:stretch/>
        </p:blipFill>
        <p:spPr>
          <a:xfrm>
            <a:off x="556202" y="305396"/>
            <a:ext cx="3567772" cy="2445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36" t="18821" r="26269" b="36847"/>
          <a:stretch/>
        </p:blipFill>
        <p:spPr>
          <a:xfrm>
            <a:off x="4283968" y="340784"/>
            <a:ext cx="4334397" cy="2103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48" t="27780" r="10448" b="27444"/>
          <a:stretch/>
        </p:blipFill>
        <p:spPr>
          <a:xfrm>
            <a:off x="4283968" y="2470430"/>
            <a:ext cx="4313729" cy="21106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107737" y="4653136"/>
            <a:ext cx="5077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ДЕРЖАТ ЛОЖКУ МАЛЫШИ,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ВОТ ТАК ВОТ – ДЛЯ БОЛЬШИХ.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СМОТРИТ ЛОЖКА ПРЯМО ВНИЗ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ДРОЖИТ, КАК ТОНКИЙ ЛИСТ.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1560" y="2902650"/>
            <a:ext cx="33683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Захватываем ложку сверху, в кулак - так, как держат обычно маленькие.</a:t>
            </a:r>
          </a:p>
          <a:p>
            <a:pPr algn="just"/>
            <a:r>
              <a:rPr lang="ru-RU" sz="2000" i="1" dirty="0" smtClean="0"/>
              <a:t>Удерживаем ложку между 1-м, 2-м и 3-м пальцами.</a:t>
            </a:r>
          </a:p>
          <a:p>
            <a:pPr algn="just"/>
            <a:r>
              <a:rPr lang="ru-RU" sz="2000" i="1" dirty="0" smtClean="0"/>
              <a:t>Держим ложку горизонтально ямкой вниз двумя пальцами за кончик и покачиваем вверх – вниз.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2746648" cy="28317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450" t="17112" r="23665" b="23585"/>
          <a:stretch/>
        </p:blipFill>
        <p:spPr>
          <a:xfrm>
            <a:off x="539552" y="319080"/>
            <a:ext cx="3794078" cy="26840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1979712" y="4797152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868144" y="4797152"/>
            <a:ext cx="266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</a:t>
            </a:r>
            <a:endParaRPr lang="ru-RU" sz="2800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416" t="11660" r="42389" b="23266"/>
          <a:stretch/>
        </p:blipFill>
        <p:spPr>
          <a:xfrm>
            <a:off x="5292079" y="318133"/>
            <a:ext cx="3255797" cy="34288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TextBox 19"/>
          <p:cNvSpPr txBox="1"/>
          <p:nvPr/>
        </p:nvSpPr>
        <p:spPr>
          <a:xfrm>
            <a:off x="251520" y="3861048"/>
            <a:ext cx="4649350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ТЕПЕРЬ, ОБНЯВ, ДЕРЖУ,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ПАЛЬЧИК В ЯМКУ ПОЛОЖУ.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ЛОДКА ХОДИТ ПО ВОДЕ – 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РИСУЮ Я ВЕЗДЕ.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148064" y="4077072"/>
            <a:ext cx="38164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i="1" dirty="0" smtClean="0"/>
              <a:t>Захватываем ложку сверху, как малыши, но 1й палец в ямке.</a:t>
            </a:r>
          </a:p>
          <a:p>
            <a:pPr algn="just"/>
            <a:r>
              <a:rPr lang="ru-RU" sz="2000" i="1" dirty="0" smtClean="0"/>
              <a:t>В положении предыдущего</a:t>
            </a:r>
          </a:p>
          <a:p>
            <a:pPr algn="just"/>
            <a:r>
              <a:rPr lang="ru-RU" sz="2000" i="1" dirty="0" smtClean="0"/>
              <a:t> упражнения перекатываем</a:t>
            </a:r>
          </a:p>
          <a:p>
            <a:pPr algn="just"/>
            <a:r>
              <a:rPr lang="ru-RU" sz="2000" i="1" dirty="0" smtClean="0"/>
              <a:t> черпак от кончика к черенку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000" i="1" dirty="0" smtClean="0"/>
              <a:t>В положении предыдущего </a:t>
            </a:r>
          </a:p>
          <a:p>
            <a:pPr algn="just"/>
            <a:r>
              <a:rPr lang="ru-RU" sz="2000" i="1" dirty="0" smtClean="0"/>
              <a:t>упражнения рисуем кружок в </a:t>
            </a:r>
          </a:p>
          <a:p>
            <a:pPr algn="just"/>
            <a:r>
              <a:rPr lang="ru-RU" sz="2000" i="1" dirty="0"/>
              <a:t>г</a:t>
            </a:r>
            <a:r>
              <a:rPr lang="ru-RU" sz="2000" i="1" dirty="0" smtClean="0"/>
              <a:t>оризонтальной плоскости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060848"/>
            <a:ext cx="2304256" cy="1536171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27584" y="260648"/>
            <a:ext cx="7556376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7463" t="15243" r="20000" b="31698"/>
          <a:stretch/>
        </p:blipFill>
        <p:spPr>
          <a:xfrm>
            <a:off x="2555776" y="332656"/>
            <a:ext cx="2800716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283" t="28004" r="31343" b="34608"/>
          <a:stretch/>
        </p:blipFill>
        <p:spPr>
          <a:xfrm>
            <a:off x="5724128" y="404664"/>
            <a:ext cx="2910049" cy="1440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00" t="35392" r="23582" b="16474"/>
          <a:stretch/>
        </p:blipFill>
        <p:spPr>
          <a:xfrm>
            <a:off x="3203848" y="2132856"/>
            <a:ext cx="2626432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Box 10"/>
          <p:cNvSpPr txBox="1"/>
          <p:nvPr/>
        </p:nvSpPr>
        <p:spPr>
          <a:xfrm>
            <a:off x="3203848" y="3933056"/>
            <a:ext cx="594015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СНИЗУ ПАЛЬЧИК СТАВЛЮ – ЧТО Ж,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КОГО ТЕПЕРЬ ПОХОЖ?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УДИВЛЯЕТСЯ НАРОД: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ЛИ КЛЕЩИ, ТО ЛИ РОТ?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ЛОЖКУ БОКОМ Я ДЕРЖУ,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ВЗАД – ВПЕРЕД ЕЁ ВОЖУ.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533465"/>
            <a:ext cx="273630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Захватываем ложку сверху с частью черпака, а 1й палец кладем со стороны </a:t>
            </a:r>
          </a:p>
          <a:p>
            <a:r>
              <a:rPr lang="ru-RU" sz="2000" i="1" dirty="0" smtClean="0"/>
              <a:t>горки снизу. В положении предыдущего упражнения 1й палец ходит вверх –</a:t>
            </a:r>
          </a:p>
          <a:p>
            <a:r>
              <a:rPr lang="ru-RU" sz="2000" i="1" dirty="0" smtClean="0"/>
              <a:t> вниз, а четыре других продолжают держать ложку за черенок и черпачок.</a:t>
            </a:r>
          </a:p>
          <a:p>
            <a:r>
              <a:rPr lang="ru-RU" sz="2000" i="1" dirty="0" smtClean="0"/>
              <a:t>Держим ложку за черенок ямкой от себя и водим вперед – назад.</a:t>
            </a:r>
            <a:endParaRPr 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48" t="37016" r="29696" b="22276"/>
          <a:stretch/>
        </p:blipFill>
        <p:spPr>
          <a:xfrm>
            <a:off x="539552" y="332656"/>
            <a:ext cx="3603561" cy="19537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731" t="12344" r="19552" b="17145"/>
          <a:stretch/>
        </p:blipFill>
        <p:spPr>
          <a:xfrm>
            <a:off x="4427984" y="338861"/>
            <a:ext cx="4201547" cy="348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2852936"/>
            <a:ext cx="442666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НАЖИМАТЬ БОЧКОМ УМЕЮ – 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ОПУЩУ – И КАК ПРИКЛЕЮ</a:t>
            </a:r>
            <a:r>
              <a:rPr lang="ru-RU" sz="2400" dirty="0" smtClean="0">
                <a:latin typeface="Cambria Math" pitchFamily="18" charset="0"/>
                <a:ea typeface="Cambria Math" pitchFamily="18" charset="0"/>
              </a:rPr>
              <a:t>.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АЙ ДА, ЛОЖЕЧКА МОЯ,</a:t>
            </a:r>
          </a:p>
          <a:p>
            <a:r>
              <a:rPr lang="ru-RU" sz="2400" dirty="0" smtClean="0">
                <a:latin typeface="Cambria Math" pitchFamily="18" charset="0"/>
                <a:ea typeface="Cambria Math" pitchFamily="18" charset="0"/>
                <a:cs typeface="Times New Roman" panose="02020603050405020304" pitchFamily="18" charset="0"/>
              </a:rPr>
              <a:t>ДАЙ ТЕБЯ ПОГЛАЖУ Я!</a:t>
            </a:r>
            <a:endParaRPr lang="ru-RU" sz="2400" dirty="0">
              <a:latin typeface="Cambria Math" pitchFamily="18" charset="0"/>
              <a:ea typeface="Cambria Math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88024" y="4149080"/>
            <a:ext cx="39078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В положении предыдущего упражнения выполняем </a:t>
            </a:r>
          </a:p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движения вверх – вниз.</a:t>
            </a:r>
          </a:p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Держим ложку вертикально перед собой</a:t>
            </a:r>
          </a:p>
          <a:p>
            <a:r>
              <a:rPr lang="ru-RU" sz="2000" i="1" dirty="0" smtClean="0">
                <a:latin typeface="Cambria Math" pitchFamily="18" charset="0"/>
                <a:ea typeface="Cambria Math" pitchFamily="18" charset="0"/>
              </a:rPr>
              <a:t> и гладим по черпачку.</a:t>
            </a:r>
            <a:endParaRPr lang="ru-RU" sz="2000" i="1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одзаголовок 5"/>
          <p:cNvSpPr txBox="1">
            <a:spLocks/>
          </p:cNvSpPr>
          <p:nvPr/>
        </p:nvSpPr>
        <p:spPr>
          <a:xfrm>
            <a:off x="755576" y="332656"/>
            <a:ext cx="7704856" cy="60486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!!!!!!!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itchFamily="18" charset="0"/>
              </a:rPr>
              <a:t>Освоив</a:t>
            </a:r>
            <a:r>
              <a:rPr kumimoji="0" lang="ru-RU" sz="3200" b="1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упражнения с одной ложкой, берём в другую руку вторую ложку и делаем весь комплекс симметрично двумя руками. Во втором и в последнем двустишиях действия второй руки делаем указательным пальцами.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***</a:t>
            </a:r>
          </a:p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i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</a:t>
            </a:r>
            <a:r>
              <a:rPr lang="ru-RU" sz="32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все движения освоены всеми детьми, можно переходить к самомассажу.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2411760" y="404664"/>
            <a:ext cx="4860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ложками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Перед применением каждый раз ложки нужно мыть и класть в кружку вверх черенками. Дети перед занятием должны вымыть руки. Каждый ребенок вынимает по 2 ложки за кончики черенков и берёт по ложке в каждую руку. Взрослый произносит стихотворение и показывает движения, а дети только выполняют движения. Стихотворение здесь является, во-первых «Водителем ритма», то есть взрослый с его помощью задает ритм, в котором должны совершать движения.</a:t>
            </a:r>
          </a:p>
          <a:p>
            <a:pPr marL="0" indent="0" algn="just"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Во – вторых, стихотворение организует порядок массажных движений и, в-третьих, описывает сами движения, что очень полезно для детей с речевым недоразвитием.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93" t="-378" r="24872" b="9009"/>
          <a:stretch/>
        </p:blipFill>
        <p:spPr>
          <a:xfrm>
            <a:off x="899592" y="1412776"/>
            <a:ext cx="3240360" cy="4287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>
            <a:off x="1979712" y="332656"/>
            <a:ext cx="4950971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ЛОБ ПОГЛАДИЛИ </a:t>
            </a:r>
            <a:r>
              <a:rPr lang="ru-RU" sz="2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МЫ НЕЖНО</a:t>
            </a:r>
            <a:endParaRPr lang="ru-RU" sz="2600" dirty="0" smtClean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И РАССЛАБИЛИ ПРИЛЕЖНО</a:t>
            </a:r>
            <a:r>
              <a:rPr lang="ru-RU" dirty="0" smtClean="0"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ea typeface="Cambria Math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149" t="8728" r="31344" b="8415"/>
          <a:stretch/>
        </p:blipFill>
        <p:spPr>
          <a:xfrm>
            <a:off x="4716016" y="1484784"/>
            <a:ext cx="2834622" cy="4066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1979712" y="5589240"/>
            <a:ext cx="43088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/>
              <a:t>Поглаживание горками ложек </a:t>
            </a:r>
          </a:p>
          <a:p>
            <a:r>
              <a:rPr lang="ru-RU" sz="2400" i="1" dirty="0" smtClean="0"/>
              <a:t>вокруг лобных бугров.</a:t>
            </a:r>
            <a:endParaRPr lang="ru-RU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810" t="9876" r="10598" b="19564"/>
          <a:stretch/>
        </p:blipFill>
        <p:spPr>
          <a:xfrm>
            <a:off x="467544" y="288315"/>
            <a:ext cx="3225277" cy="2334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060" t="5113" r="28208" b="7967"/>
          <a:stretch/>
        </p:blipFill>
        <p:spPr>
          <a:xfrm>
            <a:off x="6291904" y="280813"/>
            <a:ext cx="2307823" cy="30580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835" t="17257" r="31642" b="24981"/>
          <a:stretch/>
        </p:blipFill>
        <p:spPr>
          <a:xfrm>
            <a:off x="3747339" y="286958"/>
            <a:ext cx="2511992" cy="272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395536" y="3002549"/>
            <a:ext cx="42484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ПОТОМ ОЧКИ НАДЕЛИ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ЧИТАЛИ ДВЕ НЕДЕЛИ.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ПОГЛАДИТЬ ЩЁКИ НАМ,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СДВИГАЯ КОЖУ ТАМ,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РАСТЕРЕТЬ СВОИ ВИСОЧКИ,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НАДАВИВ В ПОСЛЕДНЕЙ ТОЧКЕ</a:t>
            </a:r>
            <a:r>
              <a:rPr lang="ru-RU" sz="2200" dirty="0" smtClean="0"/>
              <a:t>,</a:t>
            </a:r>
            <a:endParaRPr lang="ru-RU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5076056" y="4149080"/>
            <a:ext cx="37446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/>
              <a:t>Поглаживание горками ложек вокруг глаз: начинаем от внутреннего угла бровей, ведём к наружному, далее –</a:t>
            </a:r>
          </a:p>
          <a:p>
            <a:r>
              <a:rPr lang="ru-RU" sz="1400" i="1" dirty="0" smtClean="0"/>
              <a:t> под глазом к его внутреннему углу. Круговое поглаживание </a:t>
            </a:r>
          </a:p>
          <a:p>
            <a:r>
              <a:rPr lang="ru-RU" sz="1400" i="1" dirty="0" smtClean="0"/>
              <a:t>горками ложек по щекам. Спиральное растирание горками</a:t>
            </a:r>
          </a:p>
          <a:p>
            <a:r>
              <a:rPr lang="ru-RU" sz="1400" i="1" dirty="0" smtClean="0"/>
              <a:t>ложек висков с фиксацией и легким нажатием в конце движения.</a:t>
            </a:r>
            <a:endParaRPr lang="ru-RU" sz="1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44075" cy="885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403648" y="764704"/>
            <a:ext cx="662473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          Коррекция речевых расстройств с помощью ложек </a:t>
            </a:r>
          </a:p>
          <a:p>
            <a:pPr algn="ctr"/>
            <a:r>
              <a:rPr lang="ru-RU" sz="2400" b="1" i="1" dirty="0" smtClean="0">
                <a:latin typeface="Comic Sans MS" pitchFamily="66" charset="0"/>
                <a:cs typeface="Times New Roman" pitchFamily="18" charset="0"/>
              </a:rPr>
              <a:t> Массаж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Одним из наиболее действенных способов коррекции речевых расстройств является массаж. Не вполне ясна история происхождения слова «Массаж». Одни авторы считают, что оно произошло от арабского «нежно надавливать, касаться», другие – от греческого - «сжимать руками», третьи – от латинского - «прилипающее к пальцам».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 Руси многочисленные способы лечения сводились к трём направлениям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/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Правка, или восстановление целостности формы тела;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Лажение – восстановление внутреннего равновесия, лада, или гармонии, налаживание всех процессов жизнедеятельности;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Очищение, освобождение от всего, что воспринимается и ощущается как помеха жизни.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Только в конце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века массажем серьезно заинтересовалась наука. По словам профессора Б.Р. Ярёменко, массаж ускоряет обратное развитие речевого нарушения в 4-5 раз! Выполнять его можно как на занятиях с логопедом, так и дома с мамой. К массажу нет привыкания, но всегда есть польза.</a:t>
            </a:r>
          </a:p>
          <a:p>
            <a:pPr algn="ctr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971600" y="692696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84" t="17930" r="34329" b="22518"/>
          <a:stretch/>
        </p:blipFill>
        <p:spPr>
          <a:xfrm>
            <a:off x="467544" y="308602"/>
            <a:ext cx="2520280" cy="32772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120" t="11171" r="23433" b="19608"/>
          <a:stretch/>
        </p:blipFill>
        <p:spPr>
          <a:xfrm>
            <a:off x="3127429" y="387019"/>
            <a:ext cx="2812724" cy="31988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792" t="13900" r="29525" b="10876"/>
          <a:stretch/>
        </p:blipFill>
        <p:spPr>
          <a:xfrm>
            <a:off x="6084168" y="308602"/>
            <a:ext cx="2520282" cy="32772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83801" y="3861048"/>
            <a:ext cx="386836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Покружиться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 бровей,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Чтобы стало веселей,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Повернуть боками ложки,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ытирать со щёчек крошки.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складочек скребём –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их потом.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63612" y="3676382"/>
            <a:ext cx="43408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Спиральное растирание пространства между бровями.</a:t>
            </a:r>
          </a:p>
          <a:p>
            <a:r>
              <a:rPr lang="ru-RU" i="1" dirty="0" smtClean="0"/>
              <a:t>Движение снизу вверх по щекам боковой</a:t>
            </a:r>
          </a:p>
          <a:p>
            <a:r>
              <a:rPr lang="ru-RU" i="1" dirty="0"/>
              <a:t>п</a:t>
            </a:r>
            <a:r>
              <a:rPr lang="ru-RU" i="1" dirty="0" smtClean="0"/>
              <a:t>оверхностью черпака. Скребущее движение по носогубным складкам кончиками ложек.</a:t>
            </a:r>
          </a:p>
          <a:p>
            <a:r>
              <a:rPr lang="ru-RU" i="1" dirty="0" smtClean="0"/>
              <a:t>Неглубокие, но частые нажатия кончиками ложек</a:t>
            </a:r>
          </a:p>
          <a:p>
            <a:r>
              <a:rPr lang="ru-RU" i="1" dirty="0" smtClean="0"/>
              <a:t> по всей длине носогубных складок.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5" t="5113" r="13433" b="23639"/>
          <a:stretch/>
        </p:blipFill>
        <p:spPr>
          <a:xfrm>
            <a:off x="576492" y="332656"/>
            <a:ext cx="4063287" cy="29523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79" t="-793" r="21343" b="20279"/>
          <a:stretch/>
        </p:blipFill>
        <p:spPr>
          <a:xfrm>
            <a:off x="4788024" y="332657"/>
            <a:ext cx="3772498" cy="31404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46732" y="3473135"/>
            <a:ext cx="433176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Поскребем по губкам тоже –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Забывать о них негоже.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нажмем концами ложек,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нажать их мог бы ёжик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993563" y="5445224"/>
            <a:ext cx="75889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Скребущее движение по верхней губе кончиками ложек. </a:t>
            </a:r>
          </a:p>
          <a:p>
            <a:r>
              <a:rPr lang="ru-RU" i="1" dirty="0" smtClean="0"/>
              <a:t>Скребущее движение по нижней губе кончиками ложек.</a:t>
            </a:r>
          </a:p>
          <a:p>
            <a:r>
              <a:rPr lang="ru-RU" i="1" dirty="0" smtClean="0"/>
              <a:t> Неглубокие, но частые нажатия кончиками ложек по всей длине губ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104" t="8223" r="35821" b="10429"/>
          <a:stretch/>
        </p:blipFill>
        <p:spPr>
          <a:xfrm>
            <a:off x="395536" y="332656"/>
            <a:ext cx="1816290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552" t="10093" r="32389" b="11549"/>
          <a:stretch/>
        </p:blipFill>
        <p:spPr>
          <a:xfrm>
            <a:off x="2339752" y="332656"/>
            <a:ext cx="2046055" cy="2808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343" t="25093" r="32686" b="15131"/>
          <a:stretch/>
        </p:blipFill>
        <p:spPr>
          <a:xfrm>
            <a:off x="683568" y="3284984"/>
            <a:ext cx="2540389" cy="28144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/>
          <p:cNvSpPr txBox="1"/>
          <p:nvPr/>
        </p:nvSpPr>
        <p:spPr>
          <a:xfrm>
            <a:off x="4355976" y="620688"/>
            <a:ext cx="50061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РАЗОМНЕМ ПО ЛУЧШЕ ЩЁКИ,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КРУГ РИСУЯ ТАМ ГЛУБОКИЙ.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ТАМ, ГДЕ УГОЛОЧКИ,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КРУТИМ МЕЛКИЕ КРУЖОЧКИ.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ЩЁКИ МОЖНО ПОСДВИГАТЬ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И ВНИЗ,  И ВВЕРХ ОПЯТЬ.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51920" y="3501008"/>
            <a:ext cx="443794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i="1" dirty="0" smtClean="0"/>
              <a:t>Круговое разминание горками ложек щёк, </a:t>
            </a:r>
          </a:p>
          <a:p>
            <a:pPr algn="just"/>
            <a:r>
              <a:rPr lang="ru-RU" i="1" dirty="0"/>
              <a:t>н</a:t>
            </a:r>
            <a:r>
              <a:rPr lang="ru-RU" i="1" dirty="0" smtClean="0"/>
              <a:t>ачиная от носогубных складок, далее</a:t>
            </a:r>
          </a:p>
          <a:p>
            <a:pPr algn="just"/>
            <a:r>
              <a:rPr lang="ru-RU" i="1" dirty="0"/>
              <a:t>к</a:t>
            </a:r>
            <a:r>
              <a:rPr lang="ru-RU" i="1" dirty="0" smtClean="0"/>
              <a:t> скулам, к жевательным мышцам и </a:t>
            </a:r>
          </a:p>
          <a:p>
            <a:pPr algn="just"/>
            <a:r>
              <a:rPr lang="ru-RU" i="1" dirty="0"/>
              <a:t>у</a:t>
            </a:r>
            <a:r>
              <a:rPr lang="ru-RU" i="1" dirty="0" smtClean="0"/>
              <a:t>глам рта. Круговое разминание горками</a:t>
            </a:r>
          </a:p>
          <a:p>
            <a:pPr algn="just"/>
            <a:r>
              <a:rPr lang="ru-RU" i="1" dirty="0"/>
              <a:t>л</a:t>
            </a:r>
            <a:r>
              <a:rPr lang="ru-RU" i="1" dirty="0" smtClean="0"/>
              <a:t>ожек возле углов рта. Зигзагообразное </a:t>
            </a:r>
          </a:p>
          <a:p>
            <a:pPr algn="just"/>
            <a:r>
              <a:rPr lang="ru-RU" i="1" dirty="0"/>
              <a:t>р</a:t>
            </a:r>
            <a:r>
              <a:rPr lang="ru-RU" i="1" dirty="0" smtClean="0"/>
              <a:t>азминание горками ложек от углов рта</a:t>
            </a:r>
          </a:p>
          <a:p>
            <a:pPr algn="just"/>
            <a:r>
              <a:rPr lang="ru-RU" i="1" dirty="0" smtClean="0"/>
              <a:t>к козелкам. Амплитуда движений – от </a:t>
            </a:r>
          </a:p>
          <a:p>
            <a:pPr algn="just"/>
            <a:r>
              <a:rPr lang="ru-RU" i="1" dirty="0"/>
              <a:t>с</a:t>
            </a:r>
            <a:r>
              <a:rPr lang="ru-RU" i="1" dirty="0" smtClean="0"/>
              <a:t>куловой кости до нижней челюсти.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83781230"/>
              </p:ext>
            </p:extLst>
          </p:nvPr>
        </p:nvGraphicFramePr>
        <p:xfrm>
          <a:off x="539552" y="1124744"/>
          <a:ext cx="7992888" cy="53285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09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19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52683">
                <a:tc>
                  <a:txBody>
                    <a:bodyPr/>
                    <a:lstStyle/>
                    <a:p>
                      <a:endParaRPr lang="ru-RU" sz="2000" b="1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125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06253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6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910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b="1" i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328" r="19104" b="24981"/>
          <a:stretch/>
        </p:blipFill>
        <p:spPr>
          <a:xfrm>
            <a:off x="539552" y="259627"/>
            <a:ext cx="2909986" cy="2186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866" r="16717" b="20951"/>
          <a:stretch/>
        </p:blipFill>
        <p:spPr>
          <a:xfrm>
            <a:off x="3450449" y="299892"/>
            <a:ext cx="2714152" cy="2153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195" t="-1" r="20297" b="26549"/>
          <a:stretch/>
        </p:blipFill>
        <p:spPr>
          <a:xfrm>
            <a:off x="6195790" y="339250"/>
            <a:ext cx="2408658" cy="2114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251520" y="2996952"/>
            <a:ext cx="46985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ГУБКУ В СКЛАДКУ СОБИРАЕМ, 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ВВЕРХ И ВНИЗ ЕЕ СДВИГАЕМ,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ДРУГУЮ СОБИРАЕМ,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ТОЖЕ ВВЕРХ И ВНИЗ СДВИГАЕМ!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ГЛАДИМ ЛИЧИКО ОПЯТЬ</a:t>
            </a: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РАЗМИНАТЬ!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8064" y="2694111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Симметричное прокатывание черпачков от кончика ложки к черенку по линии бровей.</a:t>
            </a:r>
          </a:p>
          <a:p>
            <a:r>
              <a:rPr lang="ru-RU" i="1" dirty="0" smtClean="0"/>
              <a:t>Симметричное прокатывание черпачков от кончика ложки к черенку по линиям носогубных складок.</a:t>
            </a:r>
          </a:p>
          <a:p>
            <a:r>
              <a:rPr lang="ru-RU" i="1" dirty="0" smtClean="0"/>
              <a:t>Симметричное прокатывание черпачков от кончика ложки к черенку по половинкам губ.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4355616" y="260648"/>
            <a:ext cx="36259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omic Sans MS" pitchFamily="66" charset="0"/>
              </a:rPr>
              <a:t> </a:t>
            </a:r>
            <a:endParaRPr lang="ru-RU" sz="32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764704"/>
            <a:ext cx="799288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мышцы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гипотоничны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и ребёнку нужен стимулирующий массаж – поставьте перед ним стакан с холодной водой и пусть он время от времени отпускает туда ложки. </a:t>
            </a:r>
          </a:p>
          <a:p>
            <a:pPr algn="just"/>
            <a:endParaRPr lang="ru-RU" sz="32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32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гипертонусе</a:t>
            </a:r>
            <a:r>
              <a:rPr lang="ru-RU" sz="32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мышц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поставьте перед ним стакан с тёплой водой, и пусть ребёнок макает свои  ложки в него.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611560" y="548680"/>
            <a:ext cx="792088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</a:p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 выполняются под чтение стихотворения, и это тоже неслучайно. Стихи, как ритмически организованная речь, способствуют формированию чувства ритма у детей и являются неспецифическим способом коррекции нарушений слоговой структуры.</a:t>
            </a:r>
          </a:p>
        </p:txBody>
      </p:sp>
    </p:spTree>
    <p:extLst>
      <p:ext uri="{BB962C8B-B14F-4D97-AF65-F5344CB8AC3E}">
        <p14:creationId xmlns="" xmlns:p14="http://schemas.microsoft.com/office/powerpoint/2010/main" val="328157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ru-RU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СПАСИБО ЗА ВНИМАНИЕ!!!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0" y="271582"/>
            <a:ext cx="8964488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2000" b="1" i="1" dirty="0" smtClean="0">
                <a:latin typeface="Cambria Math" pitchFamily="18" charset="0"/>
                <a:ea typeface="Cambria Math" pitchFamily="18" charset="0"/>
                <a:cs typeface="Times New Roman" pitchFamily="18" charset="0"/>
              </a:rPr>
              <a:t>Преимущества логопедического массажа ложками: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Ложки есть в каждом доме, а если нет нужных – их легко приобрести, это не дефицит.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ложкой связаны приятные ассоциации (удовольствие от еды).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ложкой умеют обращаться все – они просты в применении и безопасны.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Ложки не требуют стерилизации – достаточно их помыть.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ложками может служить хорошей подготовкой к артикуляционной гимнастике.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ложками помогает в практическом усвоении предлогов и предложных слов.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легко усваивает названия частей лица.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Разную температуру ложек можно использовать для расслабляющего или стимулирующего эффекта.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Площадь воздействия ложки, даже кофейной, значительно больше, чем площадь воздействия пальца.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ложкой  легко освоить заинтересованным родителям и применять в домашних условиях.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Массаж ложками можно проводить как на подгрупповом занятии,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и на индивидуальном, включая его по мере необходимости в структуру занятия.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Движения массажа достаточно просты, и дети их легко усваивают, что позволяет проводить самомассаж в подгруппах.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Применение ложечного массажа способствует развитию мелкой моторики.</a:t>
            </a:r>
          </a:p>
          <a:p>
            <a:pPr marL="144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Делая самомассаж, ребенок выполняет движения с приятным для него усилием и никогда не сделает самому себе больно.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  <a:cs typeface="Times New Roman" panose="02020603050405020304" pitchFamily="18" charset="0"/>
              </a:rPr>
              <a:t>Задачи логопедического массажа ложками:</a:t>
            </a:r>
          </a:p>
          <a:p>
            <a:pPr algn="ctr"/>
            <a:endParaRPr lang="ru-RU" sz="2400" b="1" dirty="0" smtClean="0">
              <a:latin typeface="Cambria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дозревания корковых отделов речедвигательной системы.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Стимуляция ощущений от положения своего тела в пространстве.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Уменьшение или прекращение судорог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тремора.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качества артикуляционных движений.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или предотвращение рецидивов. Часто после болезни или перерыва в занятиях дети могут демонстрировать возврат старого, дефектного произношения.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формировании нужного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артикуляционного уклада.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ликвидации асимметрии лица – часто мышцы поражены только на одной стороне, что приводит к перекашиванию рта, отклонению языка, боковому произношению, несимметричной улыбке и другим дефектам.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Помощь в нормализации тонуса мышц мимической и артикуляционной мускулатуры.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424936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Противопоказания к проведению логопедического массажа</a:t>
            </a:r>
            <a:r>
              <a:rPr lang="ru-RU" sz="3200" dirty="0" smtClean="0">
                <a:latin typeface="Comic Sans MS" pitchFamily="66" charset="0"/>
              </a:rPr>
              <a:t>:</a:t>
            </a:r>
          </a:p>
          <a:p>
            <a:pPr algn="ctr"/>
            <a:endParaRPr lang="ru-RU" sz="3200" dirty="0" smtClean="0">
              <a:latin typeface="Comic Sans MS" pitchFamily="66" charset="0"/>
            </a:endParaRP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Даже если массаж назначил врач, позже могут возникнуть препятствия к проведению массажа.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следует делать массаж ребенку при остром инфекционном заболевании, независимо от того, детская ли это инфекция или любая другая.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ребенка появились высыпания, гнойнички, трещины на коже лица, герпес или конъюнктивит  - надо дождаться выздоровления.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Противопоказанием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и обычный синяк на лице, аллергия или солнечный ожог.</a:t>
            </a:r>
          </a:p>
          <a:p>
            <a:pPr algn="just">
              <a:buFont typeface="Wingdings" pitchFamily="2" charset="2"/>
              <a:buChar char="v"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во рту – различные воспаления или выпадения зубов – тоже повод отсрочить проведение массажа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67544" y="476672"/>
            <a:ext cx="82809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Цели 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логопедического массажа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3200" b="1" dirty="0" smtClean="0">
                <a:latin typeface="Cambria Math" pitchFamily="18" charset="0"/>
                <a:ea typeface="Cambria Math" pitchFamily="18" charset="0"/>
              </a:rPr>
              <a:t>ложками</a:t>
            </a:r>
            <a:r>
              <a:rPr lang="ru-RU" sz="3200" dirty="0" smtClean="0">
                <a:latin typeface="Cambria Math" pitchFamily="18" charset="0"/>
                <a:ea typeface="Cambria Math" pitchFamily="18" charset="0"/>
              </a:rPr>
              <a:t>:</a:t>
            </a:r>
          </a:p>
          <a:p>
            <a:pPr algn="ctr"/>
            <a:endParaRPr lang="ru-RU" sz="3200" dirty="0" smtClean="0"/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запоминание частей ложки;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различных положений ложки в руке, нужных для массажа;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движений массажа;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умения ориентироваться в пространстве;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в синхронной работе рук;</a:t>
            </a:r>
          </a:p>
          <a:p>
            <a:pPr marL="457200" indent="-457200" algn="just">
              <a:buFont typeface="Wingdings" pitchFamily="2" charset="2"/>
              <a:buChar char="q"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нарушений слоговой структуры.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683568" y="764704"/>
            <a:ext cx="784887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atin typeface="Cambria" pitchFamily="18" charset="0"/>
                <a:cs typeface="Times New Roman" panose="02020603050405020304" pitchFamily="18" charset="0"/>
              </a:rPr>
              <a:t>Упражнения с ложками</a:t>
            </a:r>
          </a:p>
          <a:p>
            <a:pPr algn="ctr"/>
            <a:r>
              <a:rPr lang="ru-RU" sz="4000" b="1" dirty="0" smtClean="0">
                <a:latin typeface="Cambria" pitchFamily="18" charset="0"/>
                <a:cs typeface="Times New Roman" panose="02020603050405020304" pitchFamily="18" charset="0"/>
              </a:rPr>
              <a:t>!!!!!</a:t>
            </a:r>
          </a:p>
          <a:p>
            <a:pPr indent="457200"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проведением этого комплекса упражнений всем детям нужно раздать ложки, сначала по одной. Каждый ребёнок берёт свою ложку в ведущую руку.  Взрослый читает стихотворение и показывает движения, а дети повторяют только движения. По мере разучивания движений дети запоминают текст стихотворения и могут проговаривать его вместе со взрослыми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3648375" cy="318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4211960" y="1196752"/>
            <a:ext cx="464659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ЧЕРПАЧОК КРУЧУ, ЛЮБЯ,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СЕБЯ И НА СЕБЯ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725784" cy="2771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62037" y="5008662"/>
            <a:ext cx="405066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Ложку держим вертикально </a:t>
            </a:r>
          </a:p>
          <a:p>
            <a:r>
              <a:rPr lang="ru-RU" sz="2000" dirty="0">
                <a:latin typeface="Cambria Math" pitchFamily="18" charset="0"/>
                <a:ea typeface="Cambria Math" pitchFamily="18" charset="0"/>
              </a:rPr>
              <a:t>п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еред собой, поворачивая ямкой </a:t>
            </a:r>
          </a:p>
          <a:p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от себя и к себе</a:t>
            </a:r>
            <a:endParaRPr lang="ru-RU" sz="2000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418" t="27108" r="23747" b="23383"/>
          <a:stretch/>
        </p:blipFill>
        <p:spPr>
          <a:xfrm>
            <a:off x="755576" y="421304"/>
            <a:ext cx="3254526" cy="191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03" t="27555" r="18918" b="16529"/>
          <a:stretch/>
        </p:blipFill>
        <p:spPr>
          <a:xfrm>
            <a:off x="5508104" y="404664"/>
            <a:ext cx="3202919" cy="1912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180" t="25304" r="10895" b="32966"/>
          <a:stretch/>
        </p:blipFill>
        <p:spPr>
          <a:xfrm>
            <a:off x="755577" y="2409627"/>
            <a:ext cx="3240360" cy="168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299" t="39371" r="14627" b="21608"/>
          <a:stretch/>
        </p:blipFill>
        <p:spPr>
          <a:xfrm>
            <a:off x="5508104" y="2348880"/>
            <a:ext cx="3240360" cy="1811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9701" t="29571" r="18357" b="10429"/>
          <a:stretch/>
        </p:blipFill>
        <p:spPr>
          <a:xfrm>
            <a:off x="5508104" y="4221088"/>
            <a:ext cx="322306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51520" y="4293096"/>
            <a:ext cx="4621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У ЛОЖКИ КОНЧИК, БОК,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ЯМКА, ГОРКА, ЧЕРЕНОК.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5257562"/>
            <a:ext cx="46085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Держа ложку в одной руке перед собой, другой рукой показываем кончик, бок, ямку, горку и черенок</a:t>
            </a:r>
            <a:r>
              <a:rPr lang="ru-RU" sz="2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5816</TotalTime>
  <Words>1636</Words>
  <Application>Microsoft Office PowerPoint</Application>
  <PresentationFormat>Экран (4:3)</PresentationFormat>
  <Paragraphs>188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RePack by SPecialiST</cp:lastModifiedBy>
  <cp:revision>151</cp:revision>
  <dcterms:created xsi:type="dcterms:W3CDTF">2016-10-04T16:20:31Z</dcterms:created>
  <dcterms:modified xsi:type="dcterms:W3CDTF">2019-10-29T05:34:52Z</dcterms:modified>
</cp:coreProperties>
</file>