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3" r:id="rId5"/>
    <p:sldId id="258" r:id="rId6"/>
    <p:sldId id="259" r:id="rId7"/>
    <p:sldId id="260" r:id="rId8"/>
    <p:sldId id="265" r:id="rId9"/>
    <p:sldId id="270" r:id="rId10"/>
    <p:sldId id="271" r:id="rId11"/>
    <p:sldId id="266" r:id="rId12"/>
    <p:sldId id="267" r:id="rId13"/>
    <p:sldId id="268" r:id="rId14"/>
    <p:sldId id="269" r:id="rId15"/>
    <p:sldId id="272" r:id="rId16"/>
    <p:sldId id="273" r:id="rId17"/>
    <p:sldId id="274" r:id="rId18"/>
    <p:sldId id="275" r:id="rId19"/>
    <p:sldId id="276" r:id="rId20"/>
    <p:sldId id="277" r:id="rId21"/>
    <p:sldId id="278" r:id="rId22"/>
    <p:sldId id="280" r:id="rId23"/>
    <p:sldId id="279" r:id="rId24"/>
    <p:sldId id="26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p:scale>
          <a:sx n="66" d="100"/>
          <a:sy n="66" d="100"/>
        </p:scale>
        <p:origin x="-127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19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1749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4726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973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8B5F81-FAAB-4320-8A74-FED1376E13F7}" type="datetimeFigureOut">
              <a:rPr lang="ru-RU" smtClean="0"/>
              <a:t>02.04.2017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14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8B5F81-FAAB-4320-8A74-FED1376E13F7}" type="datetimeFigureOut">
              <a:rPr lang="ru-RU" smtClean="0"/>
              <a:t>02.04.2017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02550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8B5F81-FAAB-4320-8A74-FED1376E13F7}" type="datetimeFigureOut">
              <a:rPr lang="ru-RU" smtClean="0"/>
              <a:t>02.04.2017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62553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8B5F81-FAAB-4320-8A74-FED1376E13F7}" type="datetimeFigureOut">
              <a:rPr lang="ru-RU" smtClean="0"/>
              <a:t>02.04.2017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30629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8B5F81-FAAB-4320-8A74-FED1376E13F7}" type="datetimeFigureOut">
              <a:rPr lang="ru-RU" smtClean="0"/>
              <a:t>02.04.2017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7973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789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2511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5F81-FAAB-4320-8A74-FED1376E13F7}" type="datetimeFigureOut">
              <a:rPr lang="ru-RU" smtClean="0"/>
              <a:t>02.04.2017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AA2D-827F-4CEE-831E-C473C5117158}" type="slidenum">
              <a:rPr lang="ru-RU" smtClean="0"/>
              <a:t>‹#›</a:t>
            </a:fld>
            <a:endParaRPr lang="ru-RU"/>
          </a:p>
        </p:txBody>
      </p:sp>
    </p:spTree>
    <p:extLst>
      <p:ext uri="{BB962C8B-B14F-4D97-AF65-F5344CB8AC3E}">
        <p14:creationId xmlns:p14="http://schemas.microsoft.com/office/powerpoint/2010/main" val="15064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1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764704"/>
            <a:ext cx="8320161" cy="1138773"/>
          </a:xfrm>
          <a:prstGeom prst="rect">
            <a:avLst/>
          </a:prstGeom>
        </p:spPr>
        <p:txBody>
          <a:bodyPr wrap="square">
            <a:spAutoFit/>
          </a:bodyPr>
          <a:lstStyle/>
          <a:p>
            <a:pPr algn="ctr"/>
            <a:r>
              <a:rPr lang="ru-RU" sz="4400" b="1" dirty="0">
                <a:solidFill>
                  <a:schemeClr val="accent2"/>
                </a:solidFill>
                <a:effectLst>
                  <a:outerShdw blurRad="38100" dist="38100" dir="2700000" algn="tl">
                    <a:srgbClr val="000000">
                      <a:alpha val="43137"/>
                    </a:srgbClr>
                  </a:outerShdw>
                </a:effectLst>
                <a:latin typeface="Georgia" panose="02040502050405020303" pitchFamily="18" charset="0"/>
              </a:rPr>
              <a:t>«Скоро в </a:t>
            </a:r>
            <a:r>
              <a:rPr lang="ru-RU" sz="4400" b="1" dirty="0" smtClean="0">
                <a:solidFill>
                  <a:schemeClr val="accent2"/>
                </a:solidFill>
                <a:effectLst>
                  <a:outerShdw blurRad="38100" dist="38100" dir="2700000" algn="tl">
                    <a:srgbClr val="000000">
                      <a:alpha val="43137"/>
                    </a:srgbClr>
                  </a:outerShdw>
                </a:effectLst>
                <a:latin typeface="Georgia" panose="02040502050405020303" pitchFamily="18" charset="0"/>
              </a:rPr>
              <a:t>школу я пойду»</a:t>
            </a:r>
          </a:p>
          <a:p>
            <a:pPr algn="ctr"/>
            <a:r>
              <a:rPr lang="ru-RU" sz="2400" dirty="0" smtClean="0">
                <a:solidFill>
                  <a:schemeClr val="accent2"/>
                </a:solidFill>
                <a:effectLst>
                  <a:outerShdw blurRad="38100" dist="38100" dir="2700000" algn="tl">
                    <a:srgbClr val="000000">
                      <a:alpha val="43137"/>
                    </a:srgbClr>
                  </a:outerShdw>
                </a:effectLst>
                <a:latin typeface="Georgia" panose="02040502050405020303" pitchFamily="18" charset="0"/>
              </a:rPr>
              <a:t>Консультативный материал для родителей</a:t>
            </a:r>
            <a:endParaRPr lang="ru-RU" sz="2400" dirty="0">
              <a:solidFill>
                <a:schemeClr val="accent2"/>
              </a:solidFill>
              <a:effectLst>
                <a:outerShdw blurRad="38100" dist="38100" dir="2700000" algn="tl">
                  <a:srgbClr val="000000">
                    <a:alpha val="43137"/>
                  </a:srgbClr>
                </a:outerShdw>
              </a:effectLst>
              <a:latin typeface="Georgia" panose="02040502050405020303" pitchFamily="18" charset="0"/>
            </a:endParaRPr>
          </a:p>
        </p:txBody>
      </p:sp>
      <p:pic>
        <p:nvPicPr>
          <p:cNvPr id="7" name="Picture 4" descr="http://school8-korkino.ucoz.ru/846819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37243"/>
            <a:ext cx="6552728"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4"/>
            <a:ext cx="9346925" cy="68734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335846"/>
            <a:ext cx="8712968" cy="5386090"/>
          </a:xfrm>
          <a:prstGeom prst="rect">
            <a:avLst/>
          </a:prstGeom>
        </p:spPr>
        <p:txBody>
          <a:bodyPr wrap="square">
            <a:spAutoFit/>
          </a:bodyPr>
          <a:lstStyle/>
          <a:p>
            <a:pPr algn="just"/>
            <a:r>
              <a:rPr lang="ru-RU" sz="2400" b="1" dirty="0" smtClean="0">
                <a:solidFill>
                  <a:srgbClr val="7030A0"/>
                </a:solidFill>
                <a:effectLst>
                  <a:outerShdw blurRad="38100" dist="38100" dir="2700000" algn="tl">
                    <a:srgbClr val="000000">
                      <a:alpha val="43137"/>
                    </a:srgbClr>
                  </a:outerShdw>
                </a:effectLst>
              </a:rPr>
              <a:t>     </a:t>
            </a:r>
            <a:r>
              <a:rPr lang="ru-RU" sz="2000" b="1" u="sng" dirty="0">
                <a:solidFill>
                  <a:srgbClr val="7030A0"/>
                </a:solidFill>
                <a:effectLst>
                  <a:outerShdw blurRad="38100" dist="38100" dir="2700000" algn="tl">
                    <a:srgbClr val="000000">
                      <a:alpha val="43137"/>
                    </a:srgbClr>
                  </a:outerShdw>
                </a:effectLst>
                <a:latin typeface="Georgia" panose="02040502050405020303" pitchFamily="18" charset="0"/>
              </a:rPr>
              <a:t>Мышление:</a:t>
            </a:r>
            <a:r>
              <a:rPr lang="ru-RU" sz="2000" dirty="0">
                <a:solidFill>
                  <a:srgbClr val="7030A0"/>
                </a:solidFill>
                <a:latin typeface="Georgia" panose="02040502050405020303" pitchFamily="18" charset="0"/>
              </a:rPr>
              <a:t> </a:t>
            </a:r>
            <a:r>
              <a:rPr lang="ru-RU" sz="2000" b="1" dirty="0">
                <a:solidFill>
                  <a:srgbClr val="7030A0"/>
                </a:solidFill>
                <a:latin typeface="Georgia" panose="02040502050405020303" pitchFamily="18" charset="0"/>
              </a:rPr>
              <a:t>совершенствуется наглядно-действенное мышление (манипулирование предметами), улучшается наглядно-образное мышление (манипулирование образами и представлениями). Например, дети этого возраста уже могут понять, что такое план комнаты. С помощью схематичного изображения групповой комнаты дети могут найти спрятанную игрушку. Полезны игры «Найди клад», «Лабиринты». И начинают активно формироваться предпосылки логического мышления, которое окончательно формируется к 14 годам. Продолжает совершенствоваться восприятие</a:t>
            </a:r>
            <a:r>
              <a:rPr lang="ru-RU" sz="2000" b="1" dirty="0" smtClean="0">
                <a:solidFill>
                  <a:srgbClr val="7030A0"/>
                </a:solidFill>
                <a:latin typeface="Georgia" panose="02040502050405020303" pitchFamily="18" charset="0"/>
              </a:rPr>
              <a:t>.</a:t>
            </a:r>
          </a:p>
          <a:p>
            <a:pPr algn="just"/>
            <a:endParaRPr lang="ru-RU" sz="1000" b="1" dirty="0">
              <a:solidFill>
                <a:srgbClr val="7030A0"/>
              </a:solidFill>
              <a:latin typeface="Georgia" panose="02040502050405020303" pitchFamily="18" charset="0"/>
            </a:endParaRPr>
          </a:p>
          <a:p>
            <a:pPr algn="just"/>
            <a:r>
              <a:rPr lang="ru-RU" sz="2000" b="1" dirty="0" smtClean="0">
                <a:solidFill>
                  <a:srgbClr val="7030A0"/>
                </a:solidFill>
                <a:latin typeface="Georgia" panose="02040502050405020303" pitchFamily="18" charset="0"/>
              </a:rPr>
              <a:t>     </a:t>
            </a:r>
            <a:r>
              <a:rPr lang="ru-RU" sz="2000" b="1" u="sng" dirty="0" smtClean="0">
                <a:solidFill>
                  <a:srgbClr val="7030A0"/>
                </a:solidFill>
                <a:effectLst>
                  <a:outerShdw blurRad="38100" dist="38100" dir="2700000" algn="tl">
                    <a:srgbClr val="000000">
                      <a:alpha val="43137"/>
                    </a:srgbClr>
                  </a:outerShdw>
                </a:effectLst>
                <a:latin typeface="Georgia" panose="02040502050405020303" pitchFamily="18" charset="0"/>
              </a:rPr>
              <a:t>Воображение</a:t>
            </a:r>
            <a:r>
              <a:rPr lang="ru-RU" sz="2000" b="1" u="sng" dirty="0">
                <a:solidFill>
                  <a:srgbClr val="7030A0"/>
                </a:solidFill>
                <a:effectLst>
                  <a:outerShdw blurRad="38100" dist="38100" dir="2700000" algn="tl">
                    <a:srgbClr val="000000">
                      <a:alpha val="43137"/>
                    </a:srgbClr>
                  </a:outerShdw>
                </a:effectLst>
                <a:latin typeface="Georgia" panose="02040502050405020303" pitchFamily="18" charset="0"/>
              </a:rPr>
              <a:t>:</a:t>
            </a:r>
            <a:r>
              <a:rPr lang="ru-RU" sz="2000" b="1" dirty="0">
                <a:solidFill>
                  <a:srgbClr val="7030A0"/>
                </a:solidFill>
                <a:latin typeface="Georgia" panose="02040502050405020303" pitchFamily="18" charset="0"/>
              </a:rPr>
              <a:t> становится активным – произвольным. А также воображение выполняет еще одну роль – аффективно-защитную. Она предохраняет растущую, легко ранимую душу ребенка от чрезмерно тяжелых переживаний и травм.</a:t>
            </a:r>
          </a:p>
          <a:p>
            <a:pPr algn="just"/>
            <a:endParaRPr lang="ru-RU" sz="2000" b="1" dirty="0">
              <a:solidFill>
                <a:srgbClr val="7030A0"/>
              </a:solidFill>
              <a:latin typeface="Georgia" panose="02040502050405020303" pitchFamily="18" charset="0"/>
            </a:endParaRPr>
          </a:p>
        </p:txBody>
      </p:sp>
      <p:pic>
        <p:nvPicPr>
          <p:cNvPr id="6" name="Picture 4" descr="http://sch219.minsk.edu.by/ru/sm_full.aspx?guid=246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229200"/>
            <a:ext cx="237626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32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5274" y="188640"/>
            <a:ext cx="8575198" cy="6217087"/>
          </a:xfrm>
          <a:prstGeom prst="rect">
            <a:avLst/>
          </a:prstGeom>
        </p:spPr>
        <p:txBody>
          <a:bodyPr wrap="square">
            <a:spAutoFit/>
          </a:bodyPr>
          <a:lstStyle/>
          <a:p>
            <a:pPr algn="just"/>
            <a:r>
              <a:rPr lang="ru-RU" b="1" dirty="0" smtClean="0">
                <a:solidFill>
                  <a:srgbClr val="7030A0"/>
                </a:solidFill>
                <a:latin typeface="Georgia" panose="02040502050405020303" pitchFamily="18" charset="0"/>
              </a:rPr>
              <a:t>     </a:t>
            </a:r>
            <a:r>
              <a:rPr lang="ru-RU" sz="2000" b="1" u="sng" dirty="0" smtClean="0">
                <a:solidFill>
                  <a:srgbClr val="7030A0"/>
                </a:solidFill>
                <a:effectLst>
                  <a:outerShdw blurRad="38100" dist="38100" dir="2700000" algn="tl">
                    <a:srgbClr val="000000">
                      <a:alpha val="43137"/>
                    </a:srgbClr>
                  </a:outerShdw>
                </a:effectLst>
                <a:latin typeface="Georgia" panose="02040502050405020303" pitchFamily="18" charset="0"/>
              </a:rPr>
              <a:t>Мотивационная </a:t>
            </a:r>
            <a:r>
              <a:rPr lang="ru-RU" sz="2000" b="1" u="sng" dirty="0">
                <a:solidFill>
                  <a:srgbClr val="7030A0"/>
                </a:solidFill>
                <a:effectLst>
                  <a:outerShdw blurRad="38100" dist="38100" dir="2700000" algn="tl">
                    <a:srgbClr val="000000">
                      <a:alpha val="43137"/>
                    </a:srgbClr>
                  </a:outerShdw>
                </a:effectLst>
                <a:latin typeface="Georgia" panose="02040502050405020303" pitchFamily="18" charset="0"/>
              </a:rPr>
              <a:t>готовность </a:t>
            </a:r>
            <a:r>
              <a:rPr lang="ru-RU" b="1" dirty="0">
                <a:solidFill>
                  <a:srgbClr val="7030A0"/>
                </a:solidFill>
                <a:latin typeface="Georgia" panose="02040502050405020303" pitchFamily="18" charset="0"/>
              </a:rPr>
              <a:t>подразумевает наличие у ребенка желания принять новую социальную </a:t>
            </a:r>
            <a:r>
              <a:rPr lang="ru-RU" b="1" dirty="0" smtClean="0">
                <a:solidFill>
                  <a:srgbClr val="7030A0"/>
                </a:solidFill>
                <a:latin typeface="Georgia" panose="02040502050405020303" pitchFamily="18" charset="0"/>
              </a:rPr>
              <a:t>роль - роль </a:t>
            </a:r>
            <a:r>
              <a:rPr lang="ru-RU" b="1" dirty="0">
                <a:solidFill>
                  <a:srgbClr val="7030A0"/>
                </a:solidFill>
                <a:latin typeface="Georgia" panose="02040502050405020303" pitchFamily="18" charset="0"/>
              </a:rPr>
              <a:t>школьника. Поэтому очень важно, чтобы школа была для него привлекательна своей главной </a:t>
            </a:r>
            <a:r>
              <a:rPr lang="ru-RU" b="1" dirty="0" smtClean="0">
                <a:solidFill>
                  <a:srgbClr val="7030A0"/>
                </a:solidFill>
                <a:latin typeface="Georgia" panose="02040502050405020303" pitchFamily="18" charset="0"/>
              </a:rPr>
              <a:t>деятельностью - </a:t>
            </a:r>
            <a:r>
              <a:rPr lang="ru-RU" b="1" dirty="0">
                <a:solidFill>
                  <a:srgbClr val="7030A0"/>
                </a:solidFill>
                <a:latin typeface="Georgia" panose="02040502050405020303" pitchFamily="18" charset="0"/>
              </a:rPr>
              <a:t>учебой. С этой целью родителям необходимо объяснить своему ребенку, что дети ходят учиться для получения знаний, которые необходимы каждому человеку.</a:t>
            </a:r>
          </a:p>
          <a:p>
            <a:pPr algn="just"/>
            <a:r>
              <a:rPr lang="ru-RU" b="1" dirty="0" smtClean="0">
                <a:solidFill>
                  <a:srgbClr val="7030A0"/>
                </a:solidFill>
                <a:latin typeface="Georgia" panose="02040502050405020303" pitchFamily="18" charset="0"/>
              </a:rPr>
              <a:t>     Следует </a:t>
            </a:r>
            <a:r>
              <a:rPr lang="ru-RU" b="1" dirty="0">
                <a:solidFill>
                  <a:srgbClr val="7030A0"/>
                </a:solidFill>
                <a:latin typeface="Georgia" panose="02040502050405020303" pitchFamily="18" charset="0"/>
              </a:rPr>
              <a:t>давать ребенку только позитивную информацию о школе. Помните, что ваши оценки и суждения с легкостью заимствуются детьми, воспринимаются некритично. Ребенок должен видеть, что родители спокойно и уверенно смотрят на его предстоящее поступление в школу.</a:t>
            </a:r>
          </a:p>
          <a:p>
            <a:pPr algn="just"/>
            <a:r>
              <a:rPr lang="ru-RU" b="1" dirty="0" smtClean="0">
                <a:solidFill>
                  <a:srgbClr val="7030A0"/>
                </a:solidFill>
                <a:latin typeface="Georgia" panose="02040502050405020303" pitchFamily="18" charset="0"/>
              </a:rPr>
              <a:t>     Причиной </a:t>
            </a:r>
            <a:r>
              <a:rPr lang="ru-RU" b="1" dirty="0">
                <a:solidFill>
                  <a:srgbClr val="7030A0"/>
                </a:solidFill>
                <a:latin typeface="Georgia" panose="02040502050405020303" pitchFamily="18" charset="0"/>
              </a:rPr>
              <a:t>нежелания идти в школу может быть и то, что ребенок «не наигрался». Но в возрасте 6-7 лет психическое развитие очень пластично, и дети, которые «не наигрались», придя в класс скоро начинают испытывать удовольствие от процесса учебы.</a:t>
            </a:r>
          </a:p>
          <a:p>
            <a:pPr algn="just"/>
            <a:r>
              <a:rPr lang="ru-RU" b="1" dirty="0" smtClean="0">
                <a:solidFill>
                  <a:srgbClr val="7030A0"/>
                </a:solidFill>
                <a:latin typeface="Georgia" panose="02040502050405020303" pitchFamily="18" charset="0"/>
              </a:rPr>
              <a:t>     Вам </a:t>
            </a:r>
            <a:r>
              <a:rPr lang="ru-RU" b="1" dirty="0">
                <a:solidFill>
                  <a:srgbClr val="7030A0"/>
                </a:solidFill>
                <a:latin typeface="Georgia" panose="02040502050405020303" pitchFamily="18" charset="0"/>
              </a:rPr>
              <a:t>не обязательно до начала учебного года формировать любовь к школе, поскольку невозможно полюбить то, с чем ещё не сталкивался. Достаточно дать понять ребенку, что </a:t>
            </a:r>
            <a:r>
              <a:rPr lang="ru-RU" b="1" dirty="0" smtClean="0">
                <a:solidFill>
                  <a:srgbClr val="7030A0"/>
                </a:solidFill>
                <a:latin typeface="Georgia" panose="02040502050405020303" pitchFamily="18" charset="0"/>
              </a:rPr>
              <a:t>учеба - </a:t>
            </a:r>
            <a:r>
              <a:rPr lang="ru-RU" b="1" dirty="0">
                <a:solidFill>
                  <a:srgbClr val="7030A0"/>
                </a:solidFill>
                <a:latin typeface="Georgia" panose="02040502050405020303" pitchFamily="18" charset="0"/>
              </a:rPr>
              <a:t>это обязанность каждого современного человека и от того, насколько он будет успешен в учении, зависит отношение к нему многих из окружающих ребенка людей</a:t>
            </a:r>
          </a:p>
        </p:txBody>
      </p:sp>
    </p:spTree>
    <p:extLst>
      <p:ext uri="{BB962C8B-B14F-4D97-AF65-F5344CB8AC3E}">
        <p14:creationId xmlns:p14="http://schemas.microsoft.com/office/powerpoint/2010/main" val="75277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2" y="0"/>
            <a:ext cx="9226872" cy="68734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289067"/>
            <a:ext cx="8496944" cy="5078313"/>
          </a:xfrm>
          <a:prstGeom prst="rect">
            <a:avLst/>
          </a:prstGeom>
        </p:spPr>
        <p:txBody>
          <a:bodyPr wrap="square">
            <a:spAutoFit/>
          </a:bodyPr>
          <a:lstStyle/>
          <a:p>
            <a:pPr algn="just"/>
            <a:r>
              <a:rPr lang="ru-RU" dirty="0" smtClean="0"/>
              <a:t>     </a:t>
            </a:r>
            <a:r>
              <a:rPr lang="ru-RU" b="1" u="sng" dirty="0">
                <a:solidFill>
                  <a:srgbClr val="7030A0"/>
                </a:solidFill>
                <a:effectLst>
                  <a:outerShdw blurRad="38100" dist="38100" dir="2700000" algn="tl">
                    <a:srgbClr val="000000">
                      <a:alpha val="43137"/>
                    </a:srgbClr>
                  </a:outerShdw>
                </a:effectLst>
                <a:latin typeface="Georgia" panose="02040502050405020303" pitchFamily="18" charset="0"/>
              </a:rPr>
              <a:t>Волевая готовность</a:t>
            </a:r>
            <a:r>
              <a:rPr lang="ru-RU" b="1" dirty="0">
                <a:solidFill>
                  <a:srgbClr val="7030A0"/>
                </a:solidFill>
                <a:effectLst>
                  <a:outerShdw blurRad="38100" dist="38100" dir="2700000" algn="tl">
                    <a:srgbClr val="000000">
                      <a:alpha val="43137"/>
                    </a:srgbClr>
                  </a:outerShdw>
                </a:effectLst>
                <a:latin typeface="Georgia" panose="02040502050405020303" pitchFamily="18" charset="0"/>
              </a:rPr>
              <a:t> </a:t>
            </a:r>
            <a:r>
              <a:rPr lang="ru-RU" b="1" dirty="0">
                <a:solidFill>
                  <a:srgbClr val="7030A0"/>
                </a:solidFill>
                <a:latin typeface="Georgia" panose="02040502050405020303" pitchFamily="18" charset="0"/>
              </a:rPr>
              <a:t>предполагает наличие у ребенка способностей ставить перед собой цель, принять решение о начале деятельности, наметить план действий, выполнить его, проявив определенные усилия, оценить результат своей деятельности, а также умения длительно выполнять не очень привлекательную работу. Ребенок должен научиться говорить самому </a:t>
            </a:r>
            <a:r>
              <a:rPr lang="ru-RU" b="1" dirty="0" smtClean="0">
                <a:solidFill>
                  <a:srgbClr val="7030A0"/>
                </a:solidFill>
                <a:latin typeface="Georgia" panose="02040502050405020303" pitchFamily="18" charset="0"/>
              </a:rPr>
              <a:t>себе: «Я </a:t>
            </a:r>
            <a:r>
              <a:rPr lang="ru-RU" b="1" dirty="0">
                <a:solidFill>
                  <a:srgbClr val="7030A0"/>
                </a:solidFill>
                <a:latin typeface="Georgia" panose="02040502050405020303" pitchFamily="18" charset="0"/>
              </a:rPr>
              <a:t>могу это сделать», чтобы потом, по прошествии некоторого времени, робкое «могу» превратилось в радостное «хочу». А поддержать ребенка, убедить его в том, сто он «может», должны прежде всего </a:t>
            </a:r>
            <a:r>
              <a:rPr lang="ru-RU" b="1" dirty="0" smtClean="0">
                <a:solidFill>
                  <a:srgbClr val="7030A0"/>
                </a:solidFill>
                <a:latin typeface="Georgia" panose="02040502050405020303" pitchFamily="18" charset="0"/>
              </a:rPr>
              <a:t>родители - </a:t>
            </a:r>
            <a:r>
              <a:rPr lang="ru-RU" b="1" dirty="0">
                <a:solidFill>
                  <a:srgbClr val="7030A0"/>
                </a:solidFill>
                <a:latin typeface="Georgia" panose="02040502050405020303" pitchFamily="18" charset="0"/>
              </a:rPr>
              <a:t>родные люди, которым он безгранично доверяет. Привыкая к мысли, что любое </a:t>
            </a:r>
            <a:r>
              <a:rPr lang="ru-RU" b="1" dirty="0" smtClean="0">
                <a:solidFill>
                  <a:srgbClr val="7030A0"/>
                </a:solidFill>
                <a:latin typeface="Georgia" panose="02040502050405020303" pitchFamily="18" charset="0"/>
              </a:rPr>
              <a:t>задание - </a:t>
            </a:r>
            <a:r>
              <a:rPr lang="ru-RU" b="1" dirty="0">
                <a:solidFill>
                  <a:srgbClr val="7030A0"/>
                </a:solidFill>
                <a:latin typeface="Georgia" panose="02040502050405020303" pitchFamily="18" charset="0"/>
              </a:rPr>
              <a:t>это путь к цели, маленький человек постепенно учится ставить перед собою цели и идти к ним. Если </a:t>
            </a:r>
            <a:r>
              <a:rPr lang="ru-RU" b="1" dirty="0" smtClean="0">
                <a:solidFill>
                  <a:srgbClr val="7030A0"/>
                </a:solidFill>
                <a:latin typeface="Georgia" panose="02040502050405020303" pitchFamily="18" charset="0"/>
              </a:rPr>
              <a:t>ребенок (с </a:t>
            </a:r>
            <a:r>
              <a:rPr lang="ru-RU" b="1" dirty="0">
                <a:solidFill>
                  <a:srgbClr val="7030A0"/>
                </a:solidFill>
                <a:latin typeface="Georgia" panose="02040502050405020303" pitchFamily="18" charset="0"/>
              </a:rPr>
              <a:t>мягкой подачи взрослого) будет задавать самому себе вопрос: "Я ленюсь?" и находить в себе силы отвечать: "да, кажется, ленюсь", то волевые усилия вырастают изнутри, становятся естественной составляющей его личности.</a:t>
            </a:r>
          </a:p>
          <a:p>
            <a:endParaRPr lang="ru-RU" dirty="0"/>
          </a:p>
        </p:txBody>
      </p:sp>
      <p:pic>
        <p:nvPicPr>
          <p:cNvPr id="6" name="Picture 4" descr="http://sch219.minsk.edu.by/ru/sm_full.aspx?guid=246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198594"/>
            <a:ext cx="237626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kidwelcome.ru/content/images/pro-shkol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249" y="4437112"/>
            <a:ext cx="2926223"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91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0687" y="332656"/>
            <a:ext cx="8208912" cy="6186309"/>
          </a:xfrm>
          <a:prstGeom prst="rect">
            <a:avLst/>
          </a:prstGeom>
        </p:spPr>
        <p:txBody>
          <a:bodyPr wrap="square">
            <a:spAutoFit/>
          </a:bodyPr>
          <a:lstStyle/>
          <a:p>
            <a:pPr algn="just"/>
            <a:r>
              <a:rPr lang="ru-RU" b="1" dirty="0" smtClean="0"/>
              <a:t>     </a:t>
            </a:r>
            <a:r>
              <a:rPr lang="ru-RU" sz="2000" b="1" u="sng" dirty="0" smtClean="0">
                <a:solidFill>
                  <a:srgbClr val="7030A0"/>
                </a:solidFill>
                <a:effectLst>
                  <a:outerShdw blurRad="38100" dist="38100" dir="2700000" algn="tl">
                    <a:srgbClr val="000000">
                      <a:alpha val="43137"/>
                    </a:srgbClr>
                  </a:outerShdw>
                </a:effectLst>
                <a:latin typeface="Georgia" panose="02040502050405020303" pitchFamily="18" charset="0"/>
              </a:rPr>
              <a:t>Коммуникативная </a:t>
            </a:r>
            <a:r>
              <a:rPr lang="ru-RU" sz="2000" b="1" u="sng" dirty="0">
                <a:solidFill>
                  <a:srgbClr val="7030A0"/>
                </a:solidFill>
                <a:effectLst>
                  <a:outerShdw blurRad="38100" dist="38100" dir="2700000" algn="tl">
                    <a:srgbClr val="000000">
                      <a:alpha val="43137"/>
                    </a:srgbClr>
                  </a:outerShdw>
                </a:effectLst>
                <a:latin typeface="Georgia" panose="02040502050405020303" pitchFamily="18" charset="0"/>
              </a:rPr>
              <a:t>готовность</a:t>
            </a:r>
            <a:r>
              <a:rPr lang="ru-RU" sz="2000" b="1" dirty="0">
                <a:solidFill>
                  <a:srgbClr val="7030A0"/>
                </a:solidFill>
                <a:effectLst>
                  <a:outerShdw blurRad="38100" dist="38100" dir="2700000" algn="tl">
                    <a:srgbClr val="000000">
                      <a:alpha val="43137"/>
                    </a:srgbClr>
                  </a:outerShdw>
                </a:effectLst>
                <a:latin typeface="Georgia" panose="02040502050405020303" pitchFamily="18" charset="0"/>
              </a:rPr>
              <a:t> </a:t>
            </a:r>
            <a:r>
              <a:rPr lang="ru-RU" b="1" dirty="0">
                <a:solidFill>
                  <a:srgbClr val="7030A0"/>
                </a:solidFill>
                <a:latin typeface="Georgia" panose="02040502050405020303" pitchFamily="18" charset="0"/>
              </a:rPr>
              <a:t>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a:t>
            </a:r>
            <a:r>
              <a:rPr lang="ru-RU" b="1" dirty="0" smtClean="0">
                <a:solidFill>
                  <a:srgbClr val="7030A0"/>
                </a:solidFill>
                <a:latin typeface="Georgia" panose="02040502050405020303" pitchFamily="18" charset="0"/>
              </a:rPr>
              <a:t>детьми, </a:t>
            </a:r>
            <a:r>
              <a:rPr lang="ru-RU" b="1" dirty="0">
                <a:solidFill>
                  <a:srgbClr val="7030A0"/>
                </a:solidFill>
                <a:latin typeface="Georgia" panose="02040502050405020303" pitchFamily="18" charset="0"/>
              </a:rPr>
              <a:t>в случае необходимости уступать или отстаивать свою правоту, подчиняться или руководить.</a:t>
            </a:r>
          </a:p>
          <a:p>
            <a:pPr algn="just"/>
            <a:r>
              <a:rPr lang="ru-RU" b="1" dirty="0" smtClean="0">
                <a:solidFill>
                  <a:srgbClr val="7030A0"/>
                </a:solidFill>
                <a:latin typeface="Georgia" panose="02040502050405020303" pitchFamily="18" charset="0"/>
              </a:rPr>
              <a:t>   Усталость </a:t>
            </a:r>
            <a:r>
              <a:rPr lang="ru-RU" b="1" dirty="0">
                <a:solidFill>
                  <a:srgbClr val="7030A0"/>
                </a:solidFill>
                <a:latin typeface="Georgia" panose="02040502050405020303" pitchFamily="18" charset="0"/>
              </a:rPr>
              <a:t>от присутствия других людей – важное изменение в жизни первоклассника. Его поведение становится полностью прилюдным и контролируется другими. Он практически не остается </a:t>
            </a:r>
            <a:r>
              <a:rPr lang="ru-RU" b="1" dirty="0" smtClean="0">
                <a:solidFill>
                  <a:srgbClr val="7030A0"/>
                </a:solidFill>
                <a:latin typeface="Georgia" panose="02040502050405020303" pitchFamily="18" charset="0"/>
              </a:rPr>
              <a:t>один - </a:t>
            </a:r>
            <a:r>
              <a:rPr lang="ru-RU" b="1" dirty="0">
                <a:solidFill>
                  <a:srgbClr val="7030A0"/>
                </a:solidFill>
                <a:latin typeface="Georgia" panose="02040502050405020303" pitchFamily="18" charset="0"/>
              </a:rPr>
              <a:t>все поступки, привычки, любые движения являются предметом наблюдения и оценки со стороны других </a:t>
            </a:r>
            <a:r>
              <a:rPr lang="ru-RU" b="1" dirty="0" smtClean="0">
                <a:solidFill>
                  <a:srgbClr val="7030A0"/>
                </a:solidFill>
                <a:latin typeface="Georgia" panose="02040502050405020303" pitchFamily="18" charset="0"/>
              </a:rPr>
              <a:t>людей (или, </a:t>
            </a:r>
            <a:r>
              <a:rPr lang="ru-RU" b="1" dirty="0">
                <a:solidFill>
                  <a:srgbClr val="7030A0"/>
                </a:solidFill>
                <a:latin typeface="Georgia" panose="02040502050405020303" pitchFamily="18" charset="0"/>
              </a:rPr>
              <a:t>по крайней мере, ему так кажется). Публичность жизни может забирать значительную долю психической энергии ученика. Чтобы облегчить эту нагрузку, ребенку нужно дома создать возможность для уединения и по возможности не делать лишних замечаний.</a:t>
            </a:r>
          </a:p>
          <a:p>
            <a:pPr algn="just"/>
            <a:r>
              <a:rPr lang="ru-RU" b="1" dirty="0" smtClean="0">
                <a:solidFill>
                  <a:srgbClr val="7030A0"/>
                </a:solidFill>
                <a:latin typeface="Georgia" panose="02040502050405020303" pitchFamily="18" charset="0"/>
              </a:rPr>
              <a:t>     В </a:t>
            </a:r>
            <a:r>
              <a:rPr lang="ru-RU" b="1" dirty="0">
                <a:solidFill>
                  <a:srgbClr val="7030A0"/>
                </a:solidFill>
                <a:latin typeface="Georgia" panose="02040502050405020303" pitchFamily="18" charset="0"/>
              </a:rPr>
              <a:t>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 играет большую роль в формировании этого вида готовности к школе.</a:t>
            </a:r>
          </a:p>
        </p:txBody>
      </p:sp>
    </p:spTree>
    <p:extLst>
      <p:ext uri="{BB962C8B-B14F-4D97-AF65-F5344CB8AC3E}">
        <p14:creationId xmlns:p14="http://schemas.microsoft.com/office/powerpoint/2010/main" val="622338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5878532"/>
          </a:xfrm>
          <a:prstGeom prst="rect">
            <a:avLst/>
          </a:prstGeom>
        </p:spPr>
        <p:txBody>
          <a:bodyPr wrap="square">
            <a:spAutoFit/>
          </a:bodyPr>
          <a:lstStyle/>
          <a:p>
            <a:pPr algn="ctr"/>
            <a:r>
              <a:rPr lang="ru-RU" dirty="0" smtClean="0"/>
              <a:t> </a:t>
            </a:r>
            <a:r>
              <a:rPr lang="ru-RU" sz="2400" b="1" dirty="0" smtClean="0">
                <a:solidFill>
                  <a:srgbClr val="7030A0"/>
                </a:solidFill>
                <a:effectLst>
                  <a:outerShdw blurRad="38100" dist="38100" dir="2700000" algn="tl">
                    <a:srgbClr val="000000">
                      <a:alpha val="43137"/>
                    </a:srgbClr>
                  </a:outerShdw>
                </a:effectLst>
                <a:latin typeface="Georgia" panose="02040502050405020303" pitchFamily="18" charset="0"/>
              </a:rPr>
              <a:t>Советы родителям будущих первоклассников</a:t>
            </a:r>
          </a:p>
          <a:p>
            <a:pPr algn="ctr"/>
            <a:endParaRPr lang="ru-RU" sz="1000" b="1" dirty="0" smtClean="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dirty="0" smtClean="0">
                <a:solidFill>
                  <a:srgbClr val="7030A0"/>
                </a:solidFill>
                <a:latin typeface="Georgia" panose="02040502050405020303" pitchFamily="18" charset="0"/>
              </a:rPr>
              <a:t>     В </a:t>
            </a:r>
            <a:r>
              <a:rPr lang="ru-RU" b="1" dirty="0">
                <a:solidFill>
                  <a:srgbClr val="7030A0"/>
                </a:solidFill>
                <a:latin typeface="Georgia" panose="02040502050405020303" pitchFamily="18" charset="0"/>
              </a:rPr>
              <a:t>ваших силах создать в семье именно такую обстановку, которая не только подготовит ребенка к успешной учебе, но и позволит ему занять достойное место среди одноклассников, чувствовать себя в школе комфортно</a:t>
            </a:r>
            <a:r>
              <a:rPr lang="ru-RU" b="1" dirty="0" smtClean="0">
                <a:solidFill>
                  <a:srgbClr val="7030A0"/>
                </a:solidFill>
                <a:latin typeface="Georgia" panose="02040502050405020303" pitchFamily="18" charset="0"/>
              </a:rPr>
              <a:t>.</a:t>
            </a:r>
          </a:p>
          <a:p>
            <a:pPr algn="just"/>
            <a:endParaRPr lang="ru-RU" sz="1000" b="1" dirty="0">
              <a:solidFill>
                <a:srgbClr val="7030A0"/>
              </a:solidFill>
              <a:latin typeface="Georgia" panose="02040502050405020303" pitchFamily="18" charset="0"/>
            </a:endParaRPr>
          </a:p>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Чаще делитесь с ребенком воспоминаниями о счастливых мгновениях своего прошлого.</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algn="just"/>
            <a:r>
              <a:rPr lang="ru-RU" b="1" dirty="0" smtClean="0">
                <a:solidFill>
                  <a:srgbClr val="7030A0"/>
                </a:solidFill>
                <a:latin typeface="Georgia" panose="02040502050405020303" pitchFamily="18" charset="0"/>
              </a:rPr>
              <a:t>     Начало </a:t>
            </a:r>
            <a:r>
              <a:rPr lang="ru-RU" b="1" dirty="0">
                <a:solidFill>
                  <a:srgbClr val="7030A0"/>
                </a:solidFill>
                <a:latin typeface="Georgia" panose="02040502050405020303" pitchFamily="18" charset="0"/>
              </a:rPr>
              <a:t>школьной жизни – большое испытание для маленького человека. Этот момент легче переживается детьми, у которых заранее сложилось теплое отношение к школе. Такое отношение складывается из соприкосновений с прошлым опытом близких людей. Перелистайте вместе с ребенком семейный фотоархив. Это занятие исключительно полезно для всех членов семьи. Возвращение к лучшим мгновениям прошлого делает человека сильней и уверенней в себе. Ваши добрые воспоминания о школьных годах, смешные истории из школьной жизни и рассказы о друзьях детства наполнят душу ребенка радостным ожиданием.</a:t>
            </a:r>
          </a:p>
        </p:txBody>
      </p:sp>
    </p:spTree>
    <p:extLst>
      <p:ext uri="{BB962C8B-B14F-4D97-AF65-F5344CB8AC3E}">
        <p14:creationId xmlns:p14="http://schemas.microsoft.com/office/powerpoint/2010/main" val="2756998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541242" y="335846"/>
            <a:ext cx="8064896" cy="4524315"/>
          </a:xfrm>
          <a:prstGeom prst="rect">
            <a:avLst/>
          </a:prstGeom>
        </p:spPr>
        <p:txBody>
          <a:bodyPr wrap="square">
            <a:spAutoFit/>
          </a:bodyPr>
          <a:lstStyle/>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Помогите ребенку овладеть информацией, которая позволит ему не теряться.</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algn="just"/>
            <a:r>
              <a:rPr lang="ru-RU" b="1" dirty="0" smtClean="0">
                <a:solidFill>
                  <a:srgbClr val="7030A0"/>
                </a:solidFill>
                <a:latin typeface="Georgia" panose="02040502050405020303" pitchFamily="18" charset="0"/>
              </a:rPr>
              <a:t>     Удостоверьтесь</a:t>
            </a:r>
            <a:r>
              <a:rPr lang="ru-RU" b="1" dirty="0">
                <a:solidFill>
                  <a:srgbClr val="7030A0"/>
                </a:solidFill>
                <a:latin typeface="Georgia" panose="02040502050405020303" pitchFamily="18" charset="0"/>
              </a:rPr>
              <a:t>, что ваш ребенок помнит своё полное имя, номер телефона, домашний адрес, имена и отчества родителей. Это поможет ему в незнакомой ситуации.</a:t>
            </a:r>
          </a:p>
          <a:p>
            <a:pPr algn="just"/>
            <a:r>
              <a:rPr lang="ru-RU" b="1" dirty="0">
                <a:solidFill>
                  <a:srgbClr val="7030A0"/>
                </a:solidFill>
                <a:latin typeface="Georgia" panose="02040502050405020303" pitchFamily="18" charset="0"/>
              </a:rPr>
              <a:t> </a:t>
            </a:r>
          </a:p>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Приучите ребенка содержать в порядке свои вещи.</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algn="just"/>
            <a:r>
              <a:rPr lang="ru-RU" b="1" dirty="0" smtClean="0">
                <a:solidFill>
                  <a:srgbClr val="7030A0"/>
                </a:solidFill>
                <a:latin typeface="Georgia" panose="02040502050405020303" pitchFamily="18" charset="0"/>
              </a:rPr>
              <a:t>     Успехи </a:t>
            </a:r>
            <a:r>
              <a:rPr lang="ru-RU" b="1" dirty="0">
                <a:solidFill>
                  <a:srgbClr val="7030A0"/>
                </a:solidFill>
                <a:latin typeface="Georgia" panose="02040502050405020303" pitchFamily="18" charset="0"/>
              </a:rPr>
              <a:t>ребенка в школе во многом зависят от того, как он умеет организовывать своё рабочее место. Вы можете сделать эту скучную процедуру более привлекательной. Заранее подготовьте в семье рабочее место ребенка: пусть у него будет свой рабочий стол, свои ручки и карандаши. Все это как у взрослых, но личная собственность ребенка! И ответственность за порядок тоже личная, ведь у взрослых так.</a:t>
            </a:r>
          </a:p>
        </p:txBody>
      </p:sp>
      <p:pic>
        <p:nvPicPr>
          <p:cNvPr id="7"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49" y="4509120"/>
            <a:ext cx="2711889" cy="23488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h219.minsk.edu.by/ru/sm_full.aspx?guid=246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013176"/>
            <a:ext cx="237626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678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541242" y="476672"/>
            <a:ext cx="8064896" cy="4801314"/>
          </a:xfrm>
          <a:prstGeom prst="rect">
            <a:avLst/>
          </a:prstGeom>
        </p:spPr>
        <p:txBody>
          <a:bodyPr wrap="square">
            <a:spAutoFit/>
          </a:bodyPr>
          <a:lstStyle/>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Не старайтесь быть для ребенка учителем.</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ctr"/>
            <a:r>
              <a:rPr lang="ru-RU" b="1" i="1" dirty="0">
                <a:solidFill>
                  <a:srgbClr val="7030A0"/>
                </a:solidFill>
                <a:effectLst>
                  <a:outerShdw blurRad="38100" dist="38100" dir="2700000" algn="tl">
                    <a:srgbClr val="000000">
                      <a:alpha val="43137"/>
                    </a:srgbClr>
                  </a:outerShdw>
                </a:effectLst>
                <a:latin typeface="Georgia" panose="02040502050405020303" pitchFamily="18" charset="0"/>
              </a:rPr>
              <a:t> </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dirty="0" smtClean="0">
                <a:solidFill>
                  <a:srgbClr val="7030A0"/>
                </a:solidFill>
                <a:latin typeface="Georgia" panose="02040502050405020303" pitchFamily="18" charset="0"/>
              </a:rPr>
              <a:t>     Стремитесь </a:t>
            </a:r>
            <a:r>
              <a:rPr lang="ru-RU" b="1" dirty="0">
                <a:solidFill>
                  <a:srgbClr val="7030A0"/>
                </a:solidFill>
                <a:latin typeface="Georgia" panose="02040502050405020303" pitchFamily="18" charset="0"/>
              </a:rPr>
              <a:t>к поддержанию дружеских отношений. Некоторые дети испытывают трудности в общении с другими детьми. Они могут растеряться в присутствии незнакомых взрослых. Вы можете помочь ребенку преодолеть эти трудности. Попытайтесь организовать игру детей на площадке возле дома и примите участие в этой игре. Детям очень нравится играть вместе с родителями.</a:t>
            </a:r>
          </a:p>
          <a:p>
            <a:pPr algn="just"/>
            <a:r>
              <a:rPr lang="ru-RU" b="1" dirty="0" smtClean="0">
                <a:solidFill>
                  <a:srgbClr val="7030A0"/>
                </a:solidFill>
                <a:latin typeface="Georgia" panose="02040502050405020303" pitchFamily="18" charset="0"/>
              </a:rPr>
              <a:t>     Предложите </a:t>
            </a:r>
            <a:r>
              <a:rPr lang="ru-RU" b="1" dirty="0">
                <a:solidFill>
                  <a:srgbClr val="7030A0"/>
                </a:solidFill>
                <a:latin typeface="Georgia" panose="02040502050405020303" pitchFamily="18" charset="0"/>
              </a:rPr>
              <a:t>ребенку самому пригласить к себе на день рождения своих друзей. Этот день станет для него незабываемым, если в программе торжества найдется место для совместных игр детей и взрослых. Дайте ребенку почувствовать, что он может рассчитывать на вашу поддержку в любой ситуации. Одними учебными занятиями с ребенком этого достичь невозможно.</a:t>
            </a: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p:txBody>
      </p:sp>
      <p:pic>
        <p:nvPicPr>
          <p:cNvPr id="8"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49" y="4509120"/>
            <a:ext cx="2711889" cy="2348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h219.minsk.edu.by/ru/sm_full.aspx?guid=246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229200"/>
            <a:ext cx="237626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70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5" name="Прямоугольник 4"/>
          <p:cNvSpPr/>
          <p:nvPr/>
        </p:nvSpPr>
        <p:spPr>
          <a:xfrm>
            <a:off x="395536" y="260648"/>
            <a:ext cx="8496944" cy="5909310"/>
          </a:xfrm>
          <a:prstGeom prst="rect">
            <a:avLst/>
          </a:prstGeom>
        </p:spPr>
        <p:txBody>
          <a:bodyPr wrap="square">
            <a:spAutoFit/>
          </a:bodyPr>
          <a:lstStyle/>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Научите ребенка правильно реагировать на неудачи.</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ctr"/>
            <a:r>
              <a:rPr lang="ru-RU" b="1" i="1" dirty="0">
                <a:solidFill>
                  <a:srgbClr val="7030A0"/>
                </a:solidFill>
                <a:effectLst>
                  <a:outerShdw blurRad="38100" dist="38100" dir="2700000" algn="tl">
                    <a:srgbClr val="000000">
                      <a:alpha val="43137"/>
                    </a:srgbClr>
                  </a:outerShdw>
                </a:effectLst>
                <a:latin typeface="Georgia" panose="02040502050405020303" pitchFamily="18" charset="0"/>
              </a:rPr>
              <a:t> </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dirty="0" smtClean="0">
                <a:solidFill>
                  <a:srgbClr val="7030A0"/>
                </a:solidFill>
                <a:latin typeface="Georgia" panose="02040502050405020303" pitchFamily="18" charset="0"/>
              </a:rPr>
              <a:t>     Ваш </a:t>
            </a:r>
            <a:r>
              <a:rPr lang="ru-RU" b="1" dirty="0">
                <a:solidFill>
                  <a:srgbClr val="7030A0"/>
                </a:solidFill>
                <a:latin typeface="Georgia" panose="02040502050405020303" pitchFamily="18" charset="0"/>
              </a:rPr>
              <a:t>ребенок оказался в игре последним и демонстративно отказался играть с приятелями дальше. Помогите ему справиться с разочарованием. Предложите детям сыграть еще разок, но немного измените правила игры. Пусть победителем считается только первый, а все остальные – проигравшими. Отмечайте по ходу игры успех каждого. Приободряйте хронических неудачников надеждой. После игры обратите внимание ребенка на то, как отнеслись к проигрышу остальные игроки. Пусть он ощутит </a:t>
            </a:r>
            <a:r>
              <a:rPr lang="ru-RU" b="1" dirty="0" err="1">
                <a:solidFill>
                  <a:srgbClr val="7030A0"/>
                </a:solidFill>
                <a:latin typeface="Georgia" panose="02040502050405020303" pitchFamily="18" charset="0"/>
              </a:rPr>
              <a:t>самоценность</a:t>
            </a:r>
            <a:r>
              <a:rPr lang="ru-RU" b="1" dirty="0">
                <a:solidFill>
                  <a:srgbClr val="7030A0"/>
                </a:solidFill>
                <a:latin typeface="Georgia" panose="02040502050405020303" pitchFamily="18" charset="0"/>
              </a:rPr>
              <a:t> игры, а не выигрыша.</a:t>
            </a: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Хорошие манеры ребенка – зеркало семейных отношений.</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algn="just"/>
            <a:r>
              <a:rPr lang="ru-RU" b="1" dirty="0" smtClean="0">
                <a:solidFill>
                  <a:srgbClr val="7030A0"/>
                </a:solidFill>
                <a:latin typeface="Georgia" panose="02040502050405020303" pitchFamily="18" charset="0"/>
              </a:rPr>
              <a:t>     «</a:t>
            </a:r>
            <a:r>
              <a:rPr lang="ru-RU" b="1" dirty="0">
                <a:solidFill>
                  <a:srgbClr val="7030A0"/>
                </a:solidFill>
                <a:latin typeface="Georgia" panose="02040502050405020303" pitchFamily="18" charset="0"/>
              </a:rPr>
              <a:t>Спасибо», «Извините», «Можно ли мне…» должны войти в речь ребенка до школы. Нравоучениями этого достичь трудно. Постарайтесь исключить из общения между членами семьи  приказы и команды: «Чтобы я больше этого не слышал!», «Вынеси мусор». Превратите их в вежливые просьбы. Ребенок непременно скопирует ваш стиль. Ведь он вас любит и стремится подражать во всем.</a:t>
            </a:r>
          </a:p>
        </p:txBody>
      </p:sp>
    </p:spTree>
    <p:extLst>
      <p:ext uri="{BB962C8B-B14F-4D97-AF65-F5344CB8AC3E}">
        <p14:creationId xmlns:p14="http://schemas.microsoft.com/office/powerpoint/2010/main" val="1775431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541242" y="205090"/>
            <a:ext cx="8279230" cy="6463308"/>
          </a:xfrm>
          <a:prstGeom prst="rect">
            <a:avLst/>
          </a:prstGeom>
        </p:spPr>
        <p:txBody>
          <a:bodyPr wrap="square">
            <a:spAutoFit/>
          </a:bodyPr>
          <a:lstStyle/>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Помогите ребенку обрести чувство уверенности в себе.</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algn="just"/>
            <a:r>
              <a:rPr lang="ru-RU" b="1" dirty="0" smtClean="0">
                <a:solidFill>
                  <a:srgbClr val="7030A0"/>
                </a:solidFill>
                <a:latin typeface="Georgia" panose="02040502050405020303" pitchFamily="18" charset="0"/>
              </a:rPr>
              <a:t>     Ребенок </a:t>
            </a:r>
            <a:r>
              <a:rPr lang="ru-RU" b="1" dirty="0">
                <a:solidFill>
                  <a:srgbClr val="7030A0"/>
                </a:solidFill>
                <a:latin typeface="Georgia" panose="02040502050405020303" pitchFamily="18" charset="0"/>
              </a:rPr>
              <a:t>должен чувствовать себя в любой обстановке так же естественно, как дома. Научите ребенка внимательно относиться к своим нуждам, своевременно и естественно сообщать о них взрослым.</a:t>
            </a:r>
          </a:p>
          <a:p>
            <a:pPr algn="just"/>
            <a:r>
              <a:rPr lang="ru-RU" b="1" dirty="0" smtClean="0">
                <a:solidFill>
                  <a:srgbClr val="7030A0"/>
                </a:solidFill>
                <a:latin typeface="Georgia" panose="02040502050405020303" pitchFamily="18" charset="0"/>
              </a:rPr>
              <a:t>     Если </a:t>
            </a:r>
            <a:r>
              <a:rPr lang="ru-RU" b="1" dirty="0">
                <a:solidFill>
                  <a:srgbClr val="7030A0"/>
                </a:solidFill>
                <a:latin typeface="Georgia" panose="02040502050405020303" pitchFamily="18" charset="0"/>
              </a:rPr>
              <a:t>на прогулке вы зашли куда – то перекусить, предложите ребенку самостоятельно сделать заказ для себя. В следующий раз пусть он сделает заказ для всей семьи. Пусть он попробует спросить в поликлинике, где находится туалет, или сам займет очередь к специалисту.</a:t>
            </a: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lvl="0"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Научите ребенка самостоятельно принимать решения.</a:t>
            </a:r>
            <a:endParaRPr lang="ru-RU" b="1"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b="1" i="1" dirty="0">
                <a:solidFill>
                  <a:srgbClr val="7030A0"/>
                </a:solidFill>
                <a:latin typeface="Georgia" panose="02040502050405020303" pitchFamily="18" charset="0"/>
              </a:rPr>
              <a:t> </a:t>
            </a:r>
            <a:endParaRPr lang="ru-RU" b="1" dirty="0">
              <a:solidFill>
                <a:srgbClr val="7030A0"/>
              </a:solidFill>
              <a:latin typeface="Georgia" panose="02040502050405020303" pitchFamily="18" charset="0"/>
            </a:endParaRPr>
          </a:p>
          <a:p>
            <a:pPr algn="just"/>
            <a:r>
              <a:rPr lang="ru-RU" b="1" dirty="0" smtClean="0">
                <a:solidFill>
                  <a:srgbClr val="7030A0"/>
                </a:solidFill>
                <a:latin typeface="Georgia" panose="02040502050405020303" pitchFamily="18" charset="0"/>
              </a:rPr>
              <a:t>     Умение </a:t>
            </a:r>
            <a:r>
              <a:rPr lang="ru-RU" b="1" dirty="0">
                <a:solidFill>
                  <a:srgbClr val="7030A0"/>
                </a:solidFill>
                <a:latin typeface="Georgia" panose="02040502050405020303" pitchFamily="18" charset="0"/>
              </a:rPr>
              <a:t>делать самостоятельный выбор развивает в человеке чувство самоуважения. Посоветуйтесь с ребенком о меню семейного воскресного обеда. Пусть он сам выбирает себе блюдо за праздничным столом и подбирает одежду, соответствующую погоде.</a:t>
            </a:r>
          </a:p>
          <a:p>
            <a:pPr algn="just"/>
            <a:r>
              <a:rPr lang="ru-RU" b="1" dirty="0" smtClean="0">
                <a:solidFill>
                  <a:srgbClr val="7030A0"/>
                </a:solidFill>
                <a:latin typeface="Georgia" panose="02040502050405020303" pitchFamily="18" charset="0"/>
              </a:rPr>
              <a:t>     Планирование </a:t>
            </a:r>
            <a:r>
              <a:rPr lang="ru-RU" b="1" dirty="0">
                <a:solidFill>
                  <a:srgbClr val="7030A0"/>
                </a:solidFill>
                <a:latin typeface="Georgia" panose="02040502050405020303" pitchFamily="18" charset="0"/>
              </a:rPr>
              <a:t>семейного досуга всех членов семьи на выходные дни – еще более сложное дело. Приучайте ребенка считаться с интересами семьи и учитывать их в повседневной жизни.</a:t>
            </a:r>
          </a:p>
        </p:txBody>
      </p:sp>
    </p:spTree>
    <p:extLst>
      <p:ext uri="{BB962C8B-B14F-4D97-AF65-F5344CB8AC3E}">
        <p14:creationId xmlns:p14="http://schemas.microsoft.com/office/powerpoint/2010/main" val="143870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71"/>
            <a:ext cx="9144000" cy="68734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395536" y="332656"/>
            <a:ext cx="8496944" cy="5909310"/>
          </a:xfrm>
          <a:prstGeom prst="rect">
            <a:avLst/>
          </a:prstGeom>
        </p:spPr>
        <p:txBody>
          <a:bodyPr wrap="square">
            <a:spAutoFit/>
          </a:bodyPr>
          <a:lstStyle/>
          <a:p>
            <a:pPr algn="ct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Ваш ребенок пошел в школу. </a:t>
            </a:r>
            <a:r>
              <a:rPr lang="ru-RU" b="1" i="1" u="sng" dirty="0" smtClean="0">
                <a:solidFill>
                  <a:srgbClr val="7030A0"/>
                </a:solidFill>
                <a:effectLst>
                  <a:outerShdw blurRad="38100" dist="38100" dir="2700000" algn="tl">
                    <a:srgbClr val="000000">
                      <a:alpha val="43137"/>
                    </a:srgbClr>
                  </a:outerShdw>
                </a:effectLst>
                <a:latin typeface="Georgia" panose="02040502050405020303" pitchFamily="18" charset="0"/>
              </a:rPr>
              <a:t>Не </a:t>
            </a:r>
            <a:r>
              <a:rPr lang="ru-RU" b="1" i="1" u="sng" dirty="0">
                <a:solidFill>
                  <a:srgbClr val="7030A0"/>
                </a:solidFill>
                <a:effectLst>
                  <a:outerShdw blurRad="38100" dist="38100" dir="2700000" algn="tl">
                    <a:srgbClr val="000000">
                      <a:alpha val="43137"/>
                    </a:srgbClr>
                  </a:outerShdw>
                </a:effectLst>
                <a:latin typeface="Georgia" panose="02040502050405020303" pitchFamily="18" charset="0"/>
              </a:rPr>
              <a:t>считайте, что в школу пошли вы. У вас много дел и без этого</a:t>
            </a:r>
            <a:r>
              <a:rPr lang="ru-RU" b="1" u="sng" dirty="0" smtClean="0">
                <a:solidFill>
                  <a:srgbClr val="7030A0"/>
                </a:solidFill>
                <a:effectLst>
                  <a:outerShdw blurRad="38100" dist="38100" dir="2700000" algn="tl">
                    <a:srgbClr val="000000">
                      <a:alpha val="43137"/>
                    </a:srgbClr>
                  </a:outerShdw>
                </a:effectLst>
                <a:latin typeface="Georgia" panose="02040502050405020303" pitchFamily="18" charset="0"/>
              </a:rPr>
              <a:t>.</a:t>
            </a:r>
          </a:p>
          <a:p>
            <a:pPr algn="ctr"/>
            <a:endParaRPr lang="ru-RU" b="1" u="sng" dirty="0">
              <a:solidFill>
                <a:srgbClr val="7030A0"/>
              </a:solidFill>
              <a:effectLst>
                <a:outerShdw blurRad="38100" dist="38100" dir="2700000" algn="tl">
                  <a:srgbClr val="000000">
                    <a:alpha val="43137"/>
                  </a:srgbClr>
                </a:outerShdw>
              </a:effectLst>
              <a:latin typeface="Georgia" panose="02040502050405020303" pitchFamily="18" charset="0"/>
            </a:endParaRPr>
          </a:p>
          <a:p>
            <a:pPr algn="just"/>
            <a:r>
              <a:rPr lang="ru-RU" dirty="0">
                <a:latin typeface="Georgia" panose="02040502050405020303" pitchFamily="18" charset="0"/>
              </a:rPr>
              <a:t>• </a:t>
            </a:r>
            <a:r>
              <a:rPr lang="ru-RU" b="1" dirty="0">
                <a:solidFill>
                  <a:srgbClr val="7030A0"/>
                </a:solidFill>
                <a:latin typeface="Georgia" panose="02040502050405020303" pitchFamily="18" charset="0"/>
              </a:rPr>
              <a:t>Не старайтесь увидеть в ребенке десятиклассника. Будьте готовы, что учеником он станет спустя некоторое время. </a:t>
            </a:r>
            <a:r>
              <a:rPr lang="ru-RU" b="1" dirty="0" smtClean="0">
                <a:solidFill>
                  <a:srgbClr val="7030A0"/>
                </a:solidFill>
                <a:latin typeface="Georgia" panose="02040502050405020303" pitchFamily="18" charset="0"/>
              </a:rPr>
              <a:t>Парта</a:t>
            </a:r>
            <a:r>
              <a:rPr lang="ru-RU" b="1" dirty="0">
                <a:solidFill>
                  <a:srgbClr val="7030A0"/>
                </a:solidFill>
                <a:latin typeface="Georgia" panose="02040502050405020303" pitchFamily="18" charset="0"/>
              </a:rPr>
              <a:t>, ранец, тетради еще не делают из него </a:t>
            </a:r>
            <a:r>
              <a:rPr lang="ru-RU" b="1" dirty="0" smtClean="0">
                <a:solidFill>
                  <a:srgbClr val="7030A0"/>
                </a:solidFill>
                <a:latin typeface="Georgia" panose="02040502050405020303" pitchFamily="18" charset="0"/>
              </a:rPr>
              <a:t>ученика.</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Уважайте новую жизнь ребенка. Теперь уже не вы решаете, с кем он сидит за одной партой, какими должны быть его взаимоотношения с учительницей и одноклассниками. Все это теперь его собственные уроки жизни, которые, поверьте, важнее школьного расписания</a:t>
            </a:r>
            <a:r>
              <a:rPr lang="ru-RU" b="1" dirty="0" smtClean="0">
                <a:solidFill>
                  <a:srgbClr val="7030A0"/>
                </a:solidFill>
                <a:latin typeface="Georgia" panose="02040502050405020303" pitchFamily="18" charset="0"/>
              </a:rPr>
              <a:t>.</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Меньше отвечайте за его пребывание в школе и больше - за пребывание дома. Дом теперь приобретает для ребенка гораздо большее значение, чем раньше</a:t>
            </a:r>
            <a:r>
              <a:rPr lang="ru-RU" b="1" dirty="0" smtClean="0">
                <a:solidFill>
                  <a:srgbClr val="7030A0"/>
                </a:solidFill>
                <a:latin typeface="Georgia" panose="02040502050405020303" pitchFamily="18" charset="0"/>
              </a:rPr>
              <a:t>.</a:t>
            </a:r>
          </a:p>
          <a:p>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Старайтесь не демонстрировать возможностей ребенка перед сверстниками. Важнее, чтобы он почувствовал себя равным другим, хотя бы в первом классе.</a:t>
            </a:r>
            <a:br>
              <a:rPr lang="ru-RU" b="1" dirty="0">
                <a:solidFill>
                  <a:srgbClr val="7030A0"/>
                </a:solidFill>
                <a:latin typeface="Georgia" panose="02040502050405020303" pitchFamily="18" charset="0"/>
              </a:rPr>
            </a:br>
            <a:endParaRPr lang="ru-RU" b="1" dirty="0">
              <a:solidFill>
                <a:srgbClr val="7030A0"/>
              </a:solidFill>
              <a:latin typeface="Georgia" panose="02040502050405020303" pitchFamily="18" charset="0"/>
            </a:endParaRPr>
          </a:p>
        </p:txBody>
      </p:sp>
    </p:spTree>
    <p:extLst>
      <p:ext uri="{BB962C8B-B14F-4D97-AF65-F5344CB8AC3E}">
        <p14:creationId xmlns:p14="http://schemas.microsoft.com/office/powerpoint/2010/main" val="427435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34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573016"/>
            <a:ext cx="3096344" cy="31565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620688"/>
            <a:ext cx="8064896" cy="3785652"/>
          </a:xfrm>
          <a:prstGeom prst="rect">
            <a:avLst/>
          </a:prstGeom>
        </p:spPr>
        <p:txBody>
          <a:bodyPr wrap="square">
            <a:spAutoFit/>
          </a:bodyPr>
          <a:lstStyle/>
          <a:p>
            <a:pPr algn="just"/>
            <a:r>
              <a:rPr lang="ru-RU" sz="2400" b="1" dirty="0" smtClean="0">
                <a:solidFill>
                  <a:srgbClr val="7030A0"/>
                </a:solidFill>
                <a:latin typeface="Georgia" panose="02040502050405020303" pitchFamily="18" charset="0"/>
              </a:rPr>
              <a:t>     Начало </a:t>
            </a:r>
            <a:r>
              <a:rPr lang="ru-RU" sz="2400" b="1" dirty="0">
                <a:solidFill>
                  <a:srgbClr val="7030A0"/>
                </a:solidFill>
                <a:latin typeface="Georgia" panose="02040502050405020303" pitchFamily="18" charset="0"/>
              </a:rPr>
              <a:t>обучения в школе - критический период в жизни детей. Сложен переход из детского сада в школу. Он приводит к возникновению </a:t>
            </a:r>
            <a:r>
              <a:rPr lang="ru-RU" sz="2400" b="1" dirty="0" smtClean="0">
                <a:solidFill>
                  <a:srgbClr val="7030A0"/>
                </a:solidFill>
                <a:latin typeface="Georgia" panose="02040502050405020303" pitchFamily="18" charset="0"/>
              </a:rPr>
              <a:t>эмоционально - </a:t>
            </a:r>
            <a:r>
              <a:rPr lang="ru-RU" sz="2400" b="1" dirty="0">
                <a:solidFill>
                  <a:srgbClr val="7030A0"/>
                </a:solidFill>
                <a:latin typeface="Georgia" panose="02040502050405020303" pitchFamily="18" charset="0"/>
              </a:rPr>
              <a:t>стрессовой ситуации: изменяется привычный для </a:t>
            </a:r>
            <a:r>
              <a:rPr lang="ru-RU" sz="2400" b="1" dirty="0" smtClean="0">
                <a:solidFill>
                  <a:srgbClr val="7030A0"/>
                </a:solidFill>
                <a:latin typeface="Georgia" panose="02040502050405020303" pitchFamily="18" charset="0"/>
              </a:rPr>
              <a:t>ребенка</a:t>
            </a:r>
            <a:r>
              <a:rPr lang="ru-RU" sz="2400" b="1" dirty="0" smtClean="0">
                <a:solidFill>
                  <a:srgbClr val="7030A0"/>
                </a:solidFill>
                <a:latin typeface="Georgia" panose="02040502050405020303" pitchFamily="18" charset="0"/>
              </a:rPr>
              <a:t> </a:t>
            </a:r>
            <a:r>
              <a:rPr lang="ru-RU" sz="2400" b="1" dirty="0">
                <a:solidFill>
                  <a:srgbClr val="7030A0"/>
                </a:solidFill>
                <a:latin typeface="Georgia" panose="02040502050405020303" pitchFamily="18" charset="0"/>
              </a:rPr>
              <a:t>образ жизни, возрастает психоэмоциональная нагрузка, появляются новые обязанности, существенно ограничивается двигательная активность, значительно повышается уровень тревожности и т.д.</a:t>
            </a:r>
          </a:p>
        </p:txBody>
      </p:sp>
    </p:spTree>
    <p:extLst>
      <p:ext uri="{BB962C8B-B14F-4D97-AF65-F5344CB8AC3E}">
        <p14:creationId xmlns:p14="http://schemas.microsoft.com/office/powerpoint/2010/main" val="2550946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6" y="-66744"/>
            <a:ext cx="9177714" cy="692372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383839" y="332656"/>
            <a:ext cx="8210602" cy="4524315"/>
          </a:xfrm>
          <a:prstGeom prst="rect">
            <a:avLst/>
          </a:prstGeom>
        </p:spPr>
        <p:txBody>
          <a:bodyPr wrap="square">
            <a:spAutoFit/>
          </a:bodyPr>
          <a:lstStyle/>
          <a:p>
            <a:pPr algn="just"/>
            <a:r>
              <a:rPr lang="ru-RU" b="1" dirty="0">
                <a:solidFill>
                  <a:srgbClr val="7030A0"/>
                </a:solidFill>
                <a:latin typeface="Georgia" panose="02040502050405020303" pitchFamily="18" charset="0"/>
              </a:rPr>
              <a:t>• </a:t>
            </a:r>
            <a:r>
              <a:rPr lang="ru-RU" b="1" dirty="0" smtClean="0">
                <a:solidFill>
                  <a:srgbClr val="7030A0"/>
                </a:solidFill>
                <a:latin typeface="Georgia" panose="02040502050405020303" pitchFamily="18" charset="0"/>
              </a:rPr>
              <a:t>Старайтесь </a:t>
            </a:r>
            <a:r>
              <a:rPr lang="ru-RU" b="1" dirty="0">
                <a:solidFill>
                  <a:srgbClr val="7030A0"/>
                </a:solidFill>
                <a:latin typeface="Georgia" panose="02040502050405020303" pitchFamily="18" charset="0"/>
              </a:rPr>
              <a:t>не заходить в магазины и не делайте побочных дел по дороге в школу. Беседуйте с ребенком, спрашивайте об уроках, которые сегодня предстоят. То есть проявляйте уважение к школе как самому важному делу вашего ребенка</a:t>
            </a:r>
            <a:r>
              <a:rPr lang="ru-RU" b="1" dirty="0" smtClean="0">
                <a:solidFill>
                  <a:srgbClr val="7030A0"/>
                </a:solidFill>
                <a:latin typeface="Georgia" panose="02040502050405020303" pitchFamily="18" charset="0"/>
              </a:rPr>
              <a:t>.</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На первых порах просите ребенка «подсказать» вам, как дойти до дома. Советуйтесь: а что, если мы пройдем по другой улице? Ребенку важно, проведя несколько часов в школе, почувствовать пространство. Просто побыть в движении</a:t>
            </a:r>
            <a:r>
              <a:rPr lang="ru-RU" b="1" dirty="0" smtClean="0">
                <a:solidFill>
                  <a:srgbClr val="7030A0"/>
                </a:solidFill>
                <a:latin typeface="Georgia" panose="02040502050405020303" pitchFamily="18" charset="0"/>
              </a:rPr>
              <a:t>.</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Помогайте ребенку поддерживать связь с его дошкольной жизнью. Зайдите вместе с ним в детский сад, чтобы поздороваться с воспитателями, рассказать о школе. Дайте покачаться на качелях. Загляните в гости к кому-то из соседских детей, </a:t>
            </a:r>
            <a:r>
              <a:rPr lang="ru-RU" b="1" dirty="0" smtClean="0">
                <a:solidFill>
                  <a:srgbClr val="7030A0"/>
                </a:solidFill>
                <a:latin typeface="Georgia" panose="02040502050405020303" pitchFamily="18" charset="0"/>
              </a:rPr>
              <a:t>с </a:t>
            </a:r>
            <a:r>
              <a:rPr lang="ru-RU" b="1" dirty="0">
                <a:solidFill>
                  <a:srgbClr val="7030A0"/>
                </a:solidFill>
                <a:latin typeface="Georgia" panose="02040502050405020303" pitchFamily="18" charset="0"/>
              </a:rPr>
              <a:t>кем ваш ребенок дружил до школы.</a:t>
            </a:r>
            <a:br>
              <a:rPr lang="ru-RU" b="1" dirty="0">
                <a:solidFill>
                  <a:srgbClr val="7030A0"/>
                </a:solidFill>
                <a:latin typeface="Georgia" panose="02040502050405020303" pitchFamily="18" charset="0"/>
              </a:rPr>
            </a:br>
            <a:endParaRPr lang="ru-RU" b="1" dirty="0">
              <a:solidFill>
                <a:srgbClr val="7030A0"/>
              </a:solidFill>
              <a:latin typeface="Georgia" panose="02040502050405020303" pitchFamily="18" charset="0"/>
            </a:endParaRPr>
          </a:p>
        </p:txBody>
      </p:sp>
      <p:pic>
        <p:nvPicPr>
          <p:cNvPr id="7"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49" y="4005064"/>
            <a:ext cx="2854215" cy="28529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h219.minsk.edu.by/ru/sm_full.aspx?guid=246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856971"/>
            <a:ext cx="2376264" cy="18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0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714" cy="700964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541242" y="710581"/>
            <a:ext cx="8351238" cy="3693319"/>
          </a:xfrm>
          <a:prstGeom prst="rect">
            <a:avLst/>
          </a:prstGeom>
        </p:spPr>
        <p:txBody>
          <a:bodyPr wrap="square">
            <a:spAutoFit/>
          </a:bodyPr>
          <a:lstStyle/>
          <a:p>
            <a:pPr algn="just"/>
            <a:r>
              <a:rPr lang="ru-RU" b="1" dirty="0">
                <a:solidFill>
                  <a:srgbClr val="7030A0"/>
                </a:solidFill>
                <a:latin typeface="Georgia" panose="02040502050405020303" pitchFamily="18" charset="0"/>
              </a:rPr>
              <a:t>• </a:t>
            </a:r>
            <a:r>
              <a:rPr lang="ru-RU" b="1" dirty="0" smtClean="0">
                <a:solidFill>
                  <a:srgbClr val="7030A0"/>
                </a:solidFill>
                <a:latin typeface="Georgia" panose="02040502050405020303" pitchFamily="18" charset="0"/>
              </a:rPr>
              <a:t>И </a:t>
            </a:r>
            <a:r>
              <a:rPr lang="ru-RU" b="1" dirty="0">
                <a:solidFill>
                  <a:srgbClr val="7030A0"/>
                </a:solidFill>
                <a:latin typeface="Georgia" panose="02040502050405020303" pitchFamily="18" charset="0"/>
              </a:rPr>
              <a:t>еще! Человек, который пошел в школу, преисполнится достоинства, если у него появится собственный будильник, который он с вечера сам поставит на определенное время</a:t>
            </a:r>
            <a:r>
              <a:rPr lang="ru-RU" b="1" dirty="0" smtClean="0">
                <a:solidFill>
                  <a:srgbClr val="7030A0"/>
                </a:solidFill>
                <a:latin typeface="Georgia" panose="02040502050405020303" pitchFamily="18" charset="0"/>
              </a:rPr>
              <a:t>.</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И еще очень важно - уважение к миру ребенка. Не заглядывайте в ранец без его ведома. Он должен быть уверен, что отныне без его разрешения никто не будет трогать вещи, принадлежащие ему</a:t>
            </a:r>
            <a:r>
              <a:rPr lang="ru-RU" b="1" dirty="0" smtClean="0">
                <a:solidFill>
                  <a:srgbClr val="7030A0"/>
                </a:solidFill>
                <a:latin typeface="Georgia" panose="02040502050405020303" pitchFamily="18" charset="0"/>
              </a:rPr>
              <a:t>.</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Хорошо бы завести тетрадь для ежедневных записей или рисунков. В этой тетради он сможет описывать каждый свой день (хотя бы одно событие). Благодаря этой возможности появится опыт размышлений о себе и своей жизни.</a:t>
            </a:r>
          </a:p>
        </p:txBody>
      </p:sp>
      <p:pic>
        <p:nvPicPr>
          <p:cNvPr id="7"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49" y="4005064"/>
            <a:ext cx="2854215" cy="28529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h219.minsk.edu.by/ru/sm_full.aspx?guid=246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581129"/>
            <a:ext cx="273630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08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6" y="-66744"/>
            <a:ext cx="9177714" cy="692372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383839" y="332656"/>
            <a:ext cx="8210602" cy="4524315"/>
          </a:xfrm>
          <a:prstGeom prst="rect">
            <a:avLst/>
          </a:prstGeom>
        </p:spPr>
        <p:txBody>
          <a:bodyPr wrap="square">
            <a:spAutoFit/>
          </a:bodyPr>
          <a:lstStyle/>
          <a:p>
            <a:pPr algn="just"/>
            <a:r>
              <a:rPr lang="ru-RU" b="1" dirty="0">
                <a:solidFill>
                  <a:srgbClr val="7030A0"/>
                </a:solidFill>
                <a:latin typeface="Georgia" panose="02040502050405020303" pitchFamily="18" charset="0"/>
              </a:rPr>
              <a:t>• </a:t>
            </a:r>
            <a:r>
              <a:rPr lang="ru-RU" b="1" dirty="0" smtClean="0">
                <a:solidFill>
                  <a:srgbClr val="7030A0"/>
                </a:solidFill>
                <a:latin typeface="Georgia" panose="02040502050405020303" pitchFamily="18" charset="0"/>
              </a:rPr>
              <a:t>Старайтесь </a:t>
            </a:r>
            <a:r>
              <a:rPr lang="ru-RU" b="1" dirty="0">
                <a:solidFill>
                  <a:srgbClr val="7030A0"/>
                </a:solidFill>
                <a:latin typeface="Georgia" panose="02040502050405020303" pitchFamily="18" charset="0"/>
              </a:rPr>
              <a:t>не заходить в магазины и не делайте побочных дел по дороге в школу. Беседуйте с ребенком, спрашивайте об уроках, которые сегодня предстоят. То есть проявляйте уважение к школе как самому важному делу вашего ребенка</a:t>
            </a:r>
            <a:r>
              <a:rPr lang="ru-RU" b="1" dirty="0" smtClean="0">
                <a:solidFill>
                  <a:srgbClr val="7030A0"/>
                </a:solidFill>
                <a:latin typeface="Georgia" panose="02040502050405020303" pitchFamily="18" charset="0"/>
              </a:rPr>
              <a:t>.</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На первых порах просите ребенка «подсказать» вам, как дойти до дома. Советуйтесь: а что, если мы пройдем по другой улице? Ребенку важно, проведя несколько часов в школе, почувствовать пространство. Просто побыть в движении</a:t>
            </a:r>
            <a:r>
              <a:rPr lang="ru-RU" b="1" dirty="0" smtClean="0">
                <a:solidFill>
                  <a:srgbClr val="7030A0"/>
                </a:solidFill>
                <a:latin typeface="Georgia" panose="02040502050405020303" pitchFamily="18" charset="0"/>
              </a:rPr>
              <a:t>.</a:t>
            </a:r>
          </a:p>
          <a:p>
            <a:pPr algn="just"/>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Помогайте ребенку поддерживать связь с его дошкольной жизнью. Зайдите вместе с ним в детский сад, чтобы поздороваться с воспитателями, рассказать о школе. Дайте покачаться на качелях. Загляните в гости к кому-то из соседских детей, с кем ваш ребенок дружил до школы.</a:t>
            </a:r>
            <a:br>
              <a:rPr lang="ru-RU" b="1" dirty="0">
                <a:solidFill>
                  <a:srgbClr val="7030A0"/>
                </a:solidFill>
                <a:latin typeface="Georgia" panose="02040502050405020303" pitchFamily="18" charset="0"/>
              </a:rPr>
            </a:br>
            <a:endParaRPr lang="ru-RU" b="1" dirty="0">
              <a:solidFill>
                <a:srgbClr val="7030A0"/>
              </a:solidFill>
              <a:latin typeface="Georgia" panose="02040502050405020303" pitchFamily="18" charset="0"/>
            </a:endParaRPr>
          </a:p>
        </p:txBody>
      </p:sp>
      <p:pic>
        <p:nvPicPr>
          <p:cNvPr id="7"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49" y="4005064"/>
            <a:ext cx="2854215" cy="28529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h219.minsk.edu.by/ru/sm_full.aspx?guid=246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653137"/>
            <a:ext cx="252028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60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6" y="-66744"/>
            <a:ext cx="9177714" cy="692372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41242" y="476672"/>
            <a:ext cx="8064896" cy="369332"/>
          </a:xfrm>
          <a:prstGeom prst="rect">
            <a:avLst/>
          </a:prstGeom>
        </p:spPr>
        <p:txBody>
          <a:bodyPr wrap="square">
            <a:spAutoFit/>
          </a:bodyPr>
          <a:lstStyle/>
          <a:p>
            <a:pPr algn="ctr"/>
            <a:r>
              <a:rPr lang="ru-RU" dirty="0" smtClean="0"/>
              <a:t> </a:t>
            </a:r>
            <a:endParaRPr lang="ru-RU" b="1" dirty="0">
              <a:solidFill>
                <a:srgbClr val="7030A0"/>
              </a:solidFill>
              <a:latin typeface="Georgia" panose="02040502050405020303" pitchFamily="18" charset="0"/>
            </a:endParaRPr>
          </a:p>
        </p:txBody>
      </p:sp>
      <p:sp>
        <p:nvSpPr>
          <p:cNvPr id="4" name="Прямоугольник 3"/>
          <p:cNvSpPr/>
          <p:nvPr/>
        </p:nvSpPr>
        <p:spPr>
          <a:xfrm>
            <a:off x="383839" y="332656"/>
            <a:ext cx="8210602" cy="4524315"/>
          </a:xfrm>
          <a:prstGeom prst="rect">
            <a:avLst/>
          </a:prstGeom>
        </p:spPr>
        <p:txBody>
          <a:bodyPr wrap="square">
            <a:spAutoFit/>
          </a:bodyPr>
          <a:lstStyle/>
          <a:p>
            <a:r>
              <a:rPr lang="ru-RU" b="1" dirty="0">
                <a:solidFill>
                  <a:srgbClr val="7030A0"/>
                </a:solidFill>
                <a:latin typeface="Georgia" panose="02040502050405020303" pitchFamily="18" charset="0"/>
              </a:rPr>
              <a:t>• </a:t>
            </a:r>
            <a:r>
              <a:rPr lang="ru-RU" b="1" dirty="0" smtClean="0">
                <a:solidFill>
                  <a:srgbClr val="7030A0"/>
                </a:solidFill>
                <a:latin typeface="Georgia" panose="02040502050405020303" pitchFamily="18" charset="0"/>
              </a:rPr>
              <a:t>Старайтесь </a:t>
            </a:r>
            <a:r>
              <a:rPr lang="ru-RU" b="1" dirty="0">
                <a:solidFill>
                  <a:srgbClr val="7030A0"/>
                </a:solidFill>
                <a:latin typeface="Georgia" panose="02040502050405020303" pitchFamily="18" charset="0"/>
              </a:rPr>
              <a:t>не заходить в магазины и не делайте побочных дел по дороге в школу. Беседуйте с ребенком, спрашивайте об уроках, которые сегодня предстоят. То есть проявляйте уважение к школе как самому важному делу вашего ребенка</a:t>
            </a:r>
            <a:r>
              <a:rPr lang="ru-RU" b="1" dirty="0" smtClean="0">
                <a:solidFill>
                  <a:srgbClr val="7030A0"/>
                </a:solidFill>
                <a:latin typeface="Georgia" panose="02040502050405020303" pitchFamily="18" charset="0"/>
              </a:rPr>
              <a:t>.</a:t>
            </a:r>
          </a:p>
          <a:p>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На первых порах просите ребенка «подсказать» вам, как дойти до дома. Советуйтесь: а что, если мы пройдем по другой улице? Ребенку важно, проведя несколько часов в школе, почувствовать пространство. Просто побыть в движении</a:t>
            </a:r>
            <a:r>
              <a:rPr lang="ru-RU" b="1" dirty="0" smtClean="0">
                <a:solidFill>
                  <a:srgbClr val="7030A0"/>
                </a:solidFill>
                <a:latin typeface="Georgia" panose="02040502050405020303" pitchFamily="18" charset="0"/>
              </a:rPr>
              <a:t>.</a:t>
            </a:r>
          </a:p>
          <a:p>
            <a:r>
              <a:rPr lang="ru-RU" b="1" dirty="0">
                <a:solidFill>
                  <a:srgbClr val="7030A0"/>
                </a:solidFill>
                <a:latin typeface="Georgia" panose="02040502050405020303" pitchFamily="18" charset="0"/>
              </a:rPr>
              <a:t/>
            </a:r>
            <a:br>
              <a:rPr lang="ru-RU" b="1" dirty="0">
                <a:solidFill>
                  <a:srgbClr val="7030A0"/>
                </a:solidFill>
                <a:latin typeface="Georgia" panose="02040502050405020303" pitchFamily="18" charset="0"/>
              </a:rPr>
            </a:br>
            <a:r>
              <a:rPr lang="ru-RU" b="1" dirty="0">
                <a:solidFill>
                  <a:srgbClr val="7030A0"/>
                </a:solidFill>
                <a:latin typeface="Georgia" panose="02040502050405020303" pitchFamily="18" charset="0"/>
              </a:rPr>
              <a:t>• Помогайте ребенку поддерживать связь с его дошкольной жизнью. Зайдите вместе с ним в детский сад, чтобы поздороваться с воспитателями, рассказать о школе. Дайте покачаться на качелях. Загляните в гости к кому-то из соседских детей, с кем ваш ребенок дружил до школы.</a:t>
            </a:r>
            <a:br>
              <a:rPr lang="ru-RU" b="1" dirty="0">
                <a:solidFill>
                  <a:srgbClr val="7030A0"/>
                </a:solidFill>
                <a:latin typeface="Georgia" panose="02040502050405020303" pitchFamily="18" charset="0"/>
              </a:rPr>
            </a:br>
            <a:endParaRPr lang="ru-RU" b="1" dirty="0">
              <a:solidFill>
                <a:srgbClr val="7030A0"/>
              </a:solidFill>
              <a:latin typeface="Georgia" panose="02040502050405020303" pitchFamily="18" charset="0"/>
            </a:endParaRPr>
          </a:p>
        </p:txBody>
      </p:sp>
      <p:pic>
        <p:nvPicPr>
          <p:cNvPr id="7"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49" y="4005064"/>
            <a:ext cx="2854215" cy="28529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h219.minsk.edu.by/ru/sm_full.aspx?guid=246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838" y="4653136"/>
            <a:ext cx="2603985" cy="18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60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31335"/>
            <a:ext cx="9137460" cy="6842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u59.omsk.obr55.ru/files/2012/05/pervoklassn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280920" cy="543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1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 y="-21316"/>
            <a:ext cx="9144000" cy="68734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4077072"/>
            <a:ext cx="2849457" cy="286856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620688"/>
            <a:ext cx="8064896" cy="461665"/>
          </a:xfrm>
          <a:prstGeom prst="rect">
            <a:avLst/>
          </a:prstGeom>
        </p:spPr>
        <p:txBody>
          <a:bodyPr wrap="square">
            <a:spAutoFit/>
          </a:bodyPr>
          <a:lstStyle/>
          <a:p>
            <a:pPr algn="just"/>
            <a:r>
              <a:rPr lang="ru-RU" sz="2400" b="1" dirty="0" smtClean="0">
                <a:solidFill>
                  <a:srgbClr val="7030A0"/>
                </a:solidFill>
                <a:latin typeface="Georgia" panose="02040502050405020303" pitchFamily="18" charset="0"/>
              </a:rPr>
              <a:t>     </a:t>
            </a:r>
            <a:endParaRPr lang="ru-RU" sz="2400" b="1" dirty="0">
              <a:solidFill>
                <a:srgbClr val="7030A0"/>
              </a:solidFill>
              <a:latin typeface="Georgia" panose="02040502050405020303" pitchFamily="18" charset="0"/>
            </a:endParaRPr>
          </a:p>
        </p:txBody>
      </p:sp>
      <p:sp>
        <p:nvSpPr>
          <p:cNvPr id="5" name="Прямоугольник 4"/>
          <p:cNvSpPr/>
          <p:nvPr/>
        </p:nvSpPr>
        <p:spPr>
          <a:xfrm>
            <a:off x="395536" y="260648"/>
            <a:ext cx="8496944" cy="6217087"/>
          </a:xfrm>
          <a:prstGeom prst="rect">
            <a:avLst/>
          </a:prstGeom>
        </p:spPr>
        <p:txBody>
          <a:bodyPr wrap="square">
            <a:spAutoFit/>
          </a:bodyPr>
          <a:lstStyle/>
          <a:p>
            <a:pPr algn="just"/>
            <a:r>
              <a:rPr lang="ru-RU" sz="2400" dirty="0" smtClean="0">
                <a:solidFill>
                  <a:srgbClr val="7030A0"/>
                </a:solidFill>
                <a:latin typeface="Georgia" panose="02040502050405020303" pitchFamily="18" charset="0"/>
              </a:rPr>
              <a:t>    </a:t>
            </a:r>
            <a:r>
              <a:rPr lang="ru-RU" sz="2200" b="1" u="sng" dirty="0" smtClean="0">
                <a:solidFill>
                  <a:srgbClr val="7030A0"/>
                </a:solidFill>
                <a:effectLst>
                  <a:outerShdw blurRad="38100" dist="38100" dir="2700000" algn="tl">
                    <a:srgbClr val="000000">
                      <a:alpha val="43137"/>
                    </a:srgbClr>
                  </a:outerShdw>
                </a:effectLst>
                <a:latin typeface="Georgia" panose="02040502050405020303" pitchFamily="18" charset="0"/>
              </a:rPr>
              <a:t>Все </a:t>
            </a:r>
            <a:r>
              <a:rPr lang="ru-RU" sz="2200" b="1" u="sng" dirty="0" smtClean="0">
                <a:solidFill>
                  <a:srgbClr val="7030A0"/>
                </a:solidFill>
                <a:effectLst>
                  <a:outerShdw blurRad="38100" dist="38100" dir="2700000" algn="tl">
                    <a:srgbClr val="000000">
                      <a:alpha val="43137"/>
                    </a:srgbClr>
                  </a:outerShdw>
                </a:effectLst>
                <a:latin typeface="Georgia" panose="02040502050405020303" pitchFamily="18" charset="0"/>
              </a:rPr>
              <a:t>дети в школе </a:t>
            </a:r>
            <a:r>
              <a:rPr lang="ru-RU" sz="2200" b="1" u="sng" dirty="0">
                <a:solidFill>
                  <a:srgbClr val="7030A0"/>
                </a:solidFill>
                <a:effectLst>
                  <a:outerShdw blurRad="38100" dist="38100" dir="2700000" algn="tl">
                    <a:srgbClr val="000000">
                      <a:alpha val="43137"/>
                    </a:srgbClr>
                  </a:outerShdw>
                </a:effectLst>
                <a:latin typeface="Georgia" panose="02040502050405020303" pitchFamily="18" charset="0"/>
              </a:rPr>
              <a:t>проходят период адаптации</a:t>
            </a:r>
            <a:r>
              <a:rPr lang="ru-RU" sz="2200" b="1" dirty="0">
                <a:solidFill>
                  <a:srgbClr val="7030A0"/>
                </a:solidFill>
                <a:latin typeface="Georgia" panose="02040502050405020303" pitchFamily="18" charset="0"/>
              </a:rPr>
              <a:t>. Они переживают его по-разному. Одни шумны, непоседливы, драчливы, им трудно выдержать школьный режим. Другие, наоборот, зажаты, </a:t>
            </a:r>
            <a:r>
              <a:rPr lang="ru-RU" sz="2200" b="1" dirty="0" smtClean="0">
                <a:solidFill>
                  <a:srgbClr val="7030A0"/>
                </a:solidFill>
                <a:latin typeface="Georgia" panose="02040502050405020303" pitchFamily="18" charset="0"/>
              </a:rPr>
              <a:t>скованные, </a:t>
            </a:r>
            <a:r>
              <a:rPr lang="ru-RU" sz="2200" b="1" dirty="0">
                <a:solidFill>
                  <a:srgbClr val="7030A0"/>
                </a:solidFill>
                <a:latin typeface="Georgia" panose="02040502050405020303" pitchFamily="18" charset="0"/>
              </a:rPr>
              <a:t>излишне робки, застенчивы, стараются держаться незаметно. Но и те и другие испытывают большую нагрузку, связанную с перестройкой социального статуса, а, следовательно, всего уклада жизни.</a:t>
            </a:r>
          </a:p>
          <a:p>
            <a:pPr algn="just"/>
            <a:r>
              <a:rPr lang="ru-RU" sz="2200" b="1" dirty="0" smtClean="0">
                <a:solidFill>
                  <a:srgbClr val="7030A0"/>
                </a:solidFill>
                <a:latin typeface="Georgia" panose="02040502050405020303" pitchFamily="18" charset="0"/>
              </a:rPr>
              <a:t>     Первый </a:t>
            </a:r>
            <a:r>
              <a:rPr lang="ru-RU" sz="2200" b="1" dirty="0">
                <a:solidFill>
                  <a:srgbClr val="7030A0"/>
                </a:solidFill>
                <a:latin typeface="Georgia" panose="02040502050405020303" pitchFamily="18" charset="0"/>
              </a:rPr>
              <a:t>год обучения в школе – большое испытание для первоклассника и его родителей. Успех на пути к приобретению своего места в жизни закладывается уже с первых лет. </a:t>
            </a:r>
            <a:endParaRPr lang="ru-RU" sz="2200" b="1" dirty="0" smtClean="0">
              <a:solidFill>
                <a:srgbClr val="7030A0"/>
              </a:solidFill>
              <a:latin typeface="Georgia" panose="02040502050405020303" pitchFamily="18" charset="0"/>
            </a:endParaRPr>
          </a:p>
          <a:p>
            <a:pPr algn="just"/>
            <a:r>
              <a:rPr lang="ru-RU" sz="2200" b="1" dirty="0" smtClean="0">
                <a:solidFill>
                  <a:srgbClr val="7030A0"/>
                </a:solidFill>
                <a:latin typeface="Georgia" panose="02040502050405020303" pitchFamily="18" charset="0"/>
              </a:rPr>
              <a:t>В </a:t>
            </a:r>
            <a:r>
              <a:rPr lang="ru-RU" sz="2200" b="1" dirty="0">
                <a:solidFill>
                  <a:srgbClr val="7030A0"/>
                </a:solidFill>
                <a:latin typeface="Georgia" panose="02040502050405020303" pitchFamily="18" charset="0"/>
              </a:rPr>
              <a:t>этот период нет мелочей: все </a:t>
            </a:r>
            <a:endParaRPr lang="ru-RU" sz="2200" b="1" dirty="0" smtClean="0">
              <a:solidFill>
                <a:srgbClr val="7030A0"/>
              </a:solidFill>
              <a:latin typeface="Georgia" panose="02040502050405020303" pitchFamily="18" charset="0"/>
            </a:endParaRPr>
          </a:p>
          <a:p>
            <a:pPr algn="just"/>
            <a:r>
              <a:rPr lang="ru-RU" sz="2200" b="1" dirty="0" smtClean="0">
                <a:solidFill>
                  <a:srgbClr val="7030A0"/>
                </a:solidFill>
                <a:latin typeface="Georgia" panose="02040502050405020303" pitchFamily="18" charset="0"/>
              </a:rPr>
              <a:t>сложно</a:t>
            </a:r>
            <a:r>
              <a:rPr lang="ru-RU" sz="2200" b="1" dirty="0">
                <a:solidFill>
                  <a:srgbClr val="7030A0"/>
                </a:solidFill>
                <a:latin typeface="Georgia" panose="02040502050405020303" pitchFamily="18" charset="0"/>
              </a:rPr>
              <a:t>, ранимо, глубоко, </a:t>
            </a:r>
            <a:endParaRPr lang="ru-RU" sz="2200" b="1" dirty="0" smtClean="0">
              <a:solidFill>
                <a:srgbClr val="7030A0"/>
              </a:solidFill>
              <a:latin typeface="Georgia" panose="02040502050405020303" pitchFamily="18" charset="0"/>
            </a:endParaRPr>
          </a:p>
          <a:p>
            <a:pPr algn="just"/>
            <a:r>
              <a:rPr lang="ru-RU" sz="2200" b="1" dirty="0" smtClean="0">
                <a:solidFill>
                  <a:srgbClr val="7030A0"/>
                </a:solidFill>
                <a:latin typeface="Georgia" panose="02040502050405020303" pitchFamily="18" charset="0"/>
              </a:rPr>
              <a:t>фундаментально</a:t>
            </a:r>
            <a:r>
              <a:rPr lang="ru-RU" sz="2200" b="1" dirty="0">
                <a:solidFill>
                  <a:srgbClr val="7030A0"/>
                </a:solidFill>
                <a:latin typeface="Georgia" panose="02040502050405020303" pitchFamily="18" charset="0"/>
              </a:rPr>
              <a:t>. Идет закладка тех </a:t>
            </a:r>
            <a:endParaRPr lang="ru-RU" sz="2200" b="1" dirty="0" smtClean="0">
              <a:solidFill>
                <a:srgbClr val="7030A0"/>
              </a:solidFill>
              <a:latin typeface="Georgia" panose="02040502050405020303" pitchFamily="18" charset="0"/>
            </a:endParaRPr>
          </a:p>
          <a:p>
            <a:pPr algn="just"/>
            <a:r>
              <a:rPr lang="ru-RU" sz="2200" b="1" dirty="0" smtClean="0">
                <a:solidFill>
                  <a:srgbClr val="7030A0"/>
                </a:solidFill>
                <a:latin typeface="Georgia" panose="02040502050405020303" pitchFamily="18" charset="0"/>
              </a:rPr>
              <a:t>блоков</a:t>
            </a:r>
            <a:r>
              <a:rPr lang="ru-RU" sz="2200" b="1" dirty="0">
                <a:solidFill>
                  <a:srgbClr val="7030A0"/>
                </a:solidFill>
                <a:latin typeface="Georgia" panose="02040502050405020303" pitchFamily="18" charset="0"/>
              </a:rPr>
              <a:t>, которые лежат в основе </a:t>
            </a:r>
            <a:endParaRPr lang="ru-RU" sz="2200" b="1" dirty="0" smtClean="0">
              <a:solidFill>
                <a:srgbClr val="7030A0"/>
              </a:solidFill>
              <a:latin typeface="Georgia" panose="02040502050405020303" pitchFamily="18" charset="0"/>
            </a:endParaRPr>
          </a:p>
          <a:p>
            <a:pPr algn="just"/>
            <a:r>
              <a:rPr lang="ru-RU" sz="2200" b="1" dirty="0" smtClean="0">
                <a:solidFill>
                  <a:srgbClr val="7030A0"/>
                </a:solidFill>
                <a:latin typeface="Georgia" panose="02040502050405020303" pitchFamily="18" charset="0"/>
              </a:rPr>
              <a:t>формирования </a:t>
            </a:r>
            <a:r>
              <a:rPr lang="ru-RU" sz="2200" b="1" dirty="0">
                <a:solidFill>
                  <a:srgbClr val="7030A0"/>
                </a:solidFill>
                <a:latin typeface="Georgia" panose="02040502050405020303" pitchFamily="18" charset="0"/>
              </a:rPr>
              <a:t>личности ребенка.</a:t>
            </a:r>
          </a:p>
        </p:txBody>
      </p:sp>
    </p:spTree>
    <p:extLst>
      <p:ext uri="{BB962C8B-B14F-4D97-AF65-F5344CB8AC3E}">
        <p14:creationId xmlns:p14="http://schemas.microsoft.com/office/powerpoint/2010/main" val="1349277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31335"/>
            <a:ext cx="9137460" cy="68421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kidwelcome.ru/content/images/pro-shkol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49" y="3413372"/>
            <a:ext cx="3521968" cy="34446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4246" y="260648"/>
            <a:ext cx="8276225" cy="4893647"/>
          </a:xfrm>
          <a:prstGeom prst="rect">
            <a:avLst/>
          </a:prstGeom>
        </p:spPr>
        <p:txBody>
          <a:bodyPr wrap="square">
            <a:spAutoFit/>
          </a:bodyPr>
          <a:lstStyle/>
          <a:p>
            <a:pPr algn="just"/>
            <a:r>
              <a:rPr lang="ru-RU" sz="2400" b="1" dirty="0" smtClean="0">
                <a:solidFill>
                  <a:srgbClr val="7030A0"/>
                </a:solidFill>
                <a:effectLst>
                  <a:outerShdw blurRad="38100" dist="38100" dir="2700000" algn="tl">
                    <a:srgbClr val="000000">
                      <a:alpha val="43137"/>
                    </a:srgbClr>
                  </a:outerShdw>
                </a:effectLst>
              </a:rPr>
              <a:t>     </a:t>
            </a:r>
            <a:r>
              <a:rPr lang="ru-RU" sz="2400" b="1" u="sng" dirty="0" smtClean="0">
                <a:solidFill>
                  <a:srgbClr val="7030A0"/>
                </a:solidFill>
                <a:effectLst>
                  <a:outerShdw blurRad="38100" dist="38100" dir="2700000" algn="tl">
                    <a:srgbClr val="000000">
                      <a:alpha val="43137"/>
                    </a:srgbClr>
                  </a:outerShdw>
                </a:effectLst>
                <a:latin typeface="Georgia" panose="02040502050405020303" pitchFamily="18" charset="0"/>
              </a:rPr>
              <a:t>Период </a:t>
            </a:r>
            <a:r>
              <a:rPr lang="ru-RU" sz="2400" b="1" u="sng" dirty="0">
                <a:solidFill>
                  <a:srgbClr val="7030A0"/>
                </a:solidFill>
                <a:effectLst>
                  <a:outerShdw blurRad="38100" dist="38100" dir="2700000" algn="tl">
                    <a:srgbClr val="000000">
                      <a:alpha val="43137"/>
                    </a:srgbClr>
                  </a:outerShdw>
                </a:effectLst>
                <a:latin typeface="Georgia" panose="02040502050405020303" pitchFamily="18" charset="0"/>
              </a:rPr>
              <a:t>адаптации к школе может длиться от </a:t>
            </a:r>
            <a:r>
              <a:rPr lang="ru-RU" sz="2400" b="1" u="sng" dirty="0" smtClean="0">
                <a:solidFill>
                  <a:srgbClr val="7030A0"/>
                </a:solidFill>
                <a:effectLst>
                  <a:outerShdw blurRad="38100" dist="38100" dir="2700000" algn="tl">
                    <a:srgbClr val="000000">
                      <a:alpha val="43137"/>
                    </a:srgbClr>
                  </a:outerShdw>
                </a:effectLst>
                <a:latin typeface="Georgia" panose="02040502050405020303" pitchFamily="18" charset="0"/>
              </a:rPr>
              <a:t>двух - </a:t>
            </a:r>
            <a:r>
              <a:rPr lang="ru-RU" sz="2400" b="1" u="sng" dirty="0">
                <a:solidFill>
                  <a:srgbClr val="7030A0"/>
                </a:solidFill>
                <a:effectLst>
                  <a:outerShdw blurRad="38100" dist="38100" dir="2700000" algn="tl">
                    <a:srgbClr val="000000">
                      <a:alpha val="43137"/>
                    </a:srgbClr>
                  </a:outerShdw>
                </a:effectLst>
                <a:latin typeface="Georgia" panose="02040502050405020303" pitchFamily="18" charset="0"/>
              </a:rPr>
              <a:t>трех недель до полугода</a:t>
            </a:r>
            <a:r>
              <a:rPr lang="ru-RU" sz="2400" b="1" dirty="0">
                <a:solidFill>
                  <a:srgbClr val="7030A0"/>
                </a:solidFill>
                <a:effectLst>
                  <a:outerShdw blurRad="38100" dist="38100" dir="2700000" algn="tl">
                    <a:srgbClr val="000000">
                      <a:alpha val="43137"/>
                    </a:srgbClr>
                  </a:outerShdw>
                </a:effectLst>
                <a:latin typeface="Georgia" panose="02040502050405020303" pitchFamily="18" charset="0"/>
              </a:rPr>
              <a:t>. </a:t>
            </a:r>
            <a:r>
              <a:rPr lang="ru-RU" sz="2400" b="1" dirty="0">
                <a:solidFill>
                  <a:srgbClr val="7030A0"/>
                </a:solidFill>
                <a:latin typeface="Georgia" panose="02040502050405020303" pitchFamily="18" charset="0"/>
              </a:rPr>
              <a:t>Большинство детей достаточно быстро проходят адаптационный период, но для некоторых он затягивается. Этим детям трудно учится, но даже если успеваемость хорошая, они часто болеют, капризничают, плачут. Это зависит от многих факторов: индивидуальных особенностей ребенка, характера его взаимоотношений с окружающими, степени подготовленности ребенка к школьной </a:t>
            </a:r>
            <a:endParaRPr lang="ru-RU" sz="2400" b="1" dirty="0" smtClean="0">
              <a:solidFill>
                <a:srgbClr val="7030A0"/>
              </a:solidFill>
              <a:latin typeface="Georgia" panose="02040502050405020303" pitchFamily="18" charset="0"/>
            </a:endParaRPr>
          </a:p>
          <a:p>
            <a:pPr algn="just"/>
            <a:r>
              <a:rPr lang="ru-RU" sz="2400" b="1" dirty="0" smtClean="0">
                <a:solidFill>
                  <a:srgbClr val="7030A0"/>
                </a:solidFill>
                <a:latin typeface="Georgia" panose="02040502050405020303" pitchFamily="18" charset="0"/>
              </a:rPr>
              <a:t>жизни</a:t>
            </a:r>
            <a:r>
              <a:rPr lang="ru-RU" sz="2400" b="1" dirty="0">
                <a:solidFill>
                  <a:srgbClr val="7030A0"/>
                </a:solidFill>
                <a:latin typeface="Georgia" panose="02040502050405020303" pitchFamily="18" charset="0"/>
              </a:rPr>
              <a:t>. Важным фактором </a:t>
            </a:r>
            <a:endParaRPr lang="ru-RU" sz="2400" b="1" dirty="0" smtClean="0">
              <a:solidFill>
                <a:srgbClr val="7030A0"/>
              </a:solidFill>
              <a:latin typeface="Georgia" panose="02040502050405020303" pitchFamily="18" charset="0"/>
            </a:endParaRPr>
          </a:p>
          <a:p>
            <a:pPr algn="just"/>
            <a:r>
              <a:rPr lang="ru-RU" sz="2400" b="1" dirty="0" smtClean="0">
                <a:solidFill>
                  <a:srgbClr val="7030A0"/>
                </a:solidFill>
                <a:latin typeface="Georgia" panose="02040502050405020303" pitchFamily="18" charset="0"/>
              </a:rPr>
              <a:t>является </a:t>
            </a:r>
            <a:r>
              <a:rPr lang="ru-RU" sz="2400" b="1" dirty="0">
                <a:solidFill>
                  <a:srgbClr val="7030A0"/>
                </a:solidFill>
                <a:latin typeface="Georgia" panose="02040502050405020303" pitchFamily="18" charset="0"/>
              </a:rPr>
              <a:t>поддержка родственников. </a:t>
            </a:r>
          </a:p>
        </p:txBody>
      </p:sp>
      <p:pic>
        <p:nvPicPr>
          <p:cNvPr id="8" name="Picture 4" descr="http://sch219.minsk.edu.by/ru/sm_full.aspx?guid=246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365" y="5135686"/>
            <a:ext cx="2609435" cy="172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 y="0"/>
            <a:ext cx="9137460" cy="68421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266367"/>
            <a:ext cx="8568952" cy="6309420"/>
          </a:xfrm>
          <a:prstGeom prst="rect">
            <a:avLst/>
          </a:prstGeom>
        </p:spPr>
        <p:txBody>
          <a:bodyPr wrap="square">
            <a:spAutoFit/>
          </a:bodyPr>
          <a:lstStyle/>
          <a:p>
            <a:pPr algn="ctr"/>
            <a:r>
              <a:rPr lang="ru-RU" sz="2400" b="1" dirty="0" smtClean="0">
                <a:latin typeface="Georgia" panose="02040502050405020303" pitchFamily="18" charset="0"/>
              </a:rPr>
              <a:t>     </a:t>
            </a:r>
            <a:r>
              <a:rPr lang="ru-RU" sz="2400" b="1" u="sng" dirty="0" smtClean="0">
                <a:solidFill>
                  <a:srgbClr val="7030A0"/>
                </a:solidFill>
                <a:effectLst>
                  <a:outerShdw blurRad="38100" dist="38100" dir="2700000" algn="tl">
                    <a:srgbClr val="000000">
                      <a:alpha val="43137"/>
                    </a:srgbClr>
                  </a:outerShdw>
                </a:effectLst>
                <a:latin typeface="Georgia" panose="02040502050405020303" pitchFamily="18" charset="0"/>
              </a:rPr>
              <a:t>Ребенок </a:t>
            </a:r>
            <a:r>
              <a:rPr lang="ru-RU" sz="2400" b="1" u="sng" dirty="0">
                <a:solidFill>
                  <a:srgbClr val="7030A0"/>
                </a:solidFill>
                <a:effectLst>
                  <a:outerShdw blurRad="38100" dist="38100" dir="2700000" algn="tl">
                    <a:srgbClr val="000000">
                      <a:alpha val="43137"/>
                    </a:srgbClr>
                  </a:outerShdw>
                </a:effectLst>
                <a:latin typeface="Georgia" panose="02040502050405020303" pitchFamily="18" charset="0"/>
              </a:rPr>
              <a:t>может быть не готов к выполнению школьных требований, и возникают трудности</a:t>
            </a:r>
            <a:r>
              <a:rPr lang="ru-RU" sz="2400" b="1" u="sng" dirty="0" smtClean="0">
                <a:solidFill>
                  <a:srgbClr val="7030A0"/>
                </a:solidFill>
                <a:effectLst>
                  <a:outerShdw blurRad="38100" dist="38100" dir="2700000" algn="tl">
                    <a:srgbClr val="000000">
                      <a:alpha val="43137"/>
                    </a:srgbClr>
                  </a:outerShdw>
                </a:effectLst>
                <a:latin typeface="Georgia" panose="02040502050405020303" pitchFamily="18" charset="0"/>
              </a:rPr>
              <a:t>:</a:t>
            </a:r>
          </a:p>
          <a:p>
            <a:pPr algn="just"/>
            <a:endParaRPr lang="ru-RU" sz="1000" b="1" dirty="0">
              <a:solidFill>
                <a:srgbClr val="7030A0"/>
              </a:solidFill>
              <a:latin typeface="Georgia" panose="02040502050405020303" pitchFamily="18" charset="0"/>
            </a:endParaRPr>
          </a:p>
          <a:p>
            <a:pPr marL="457200" indent="-457200" algn="just">
              <a:buAutoNum type="arabicPeriod"/>
            </a:pPr>
            <a:r>
              <a:rPr lang="ru-RU" sz="2400" b="1" dirty="0" smtClean="0">
                <a:solidFill>
                  <a:srgbClr val="7030A0"/>
                </a:solidFill>
                <a:latin typeface="Georgia" panose="02040502050405020303" pitchFamily="18" charset="0"/>
              </a:rPr>
              <a:t>Не усвоение </a:t>
            </a:r>
            <a:r>
              <a:rPr lang="ru-RU" sz="2400" b="1" dirty="0">
                <a:solidFill>
                  <a:srgbClr val="7030A0"/>
                </a:solidFill>
                <a:latin typeface="Georgia" panose="02040502050405020303" pitchFamily="18" charset="0"/>
              </a:rPr>
              <a:t>детьми учебного материала. </a:t>
            </a:r>
            <a:endParaRPr lang="ru-RU" sz="2400" b="1" dirty="0" smtClean="0">
              <a:solidFill>
                <a:srgbClr val="7030A0"/>
              </a:solidFill>
              <a:latin typeface="Georgia" panose="02040502050405020303" pitchFamily="18" charset="0"/>
            </a:endParaRPr>
          </a:p>
          <a:p>
            <a:pPr algn="just"/>
            <a:r>
              <a:rPr lang="ru-RU" sz="2400" b="1" dirty="0" smtClean="0">
                <a:solidFill>
                  <a:srgbClr val="7030A0"/>
                </a:solidFill>
                <a:latin typeface="Georgia" panose="02040502050405020303" pitchFamily="18" charset="0"/>
              </a:rPr>
              <a:t>В </a:t>
            </a:r>
            <a:r>
              <a:rPr lang="ru-RU" sz="2400" b="1" dirty="0">
                <a:solidFill>
                  <a:srgbClr val="7030A0"/>
                </a:solidFill>
                <a:latin typeface="Georgia" panose="02040502050405020303" pitchFamily="18" charset="0"/>
              </a:rPr>
              <a:t>результате с 1 класса возникают пробелы в знаниях, и вряд ли потом можно ожидать от них успешной учебы</a:t>
            </a:r>
            <a:r>
              <a:rPr lang="ru-RU" sz="2400" b="1" dirty="0" smtClean="0">
                <a:solidFill>
                  <a:srgbClr val="7030A0"/>
                </a:solidFill>
                <a:latin typeface="Georgia" panose="02040502050405020303" pitchFamily="18" charset="0"/>
              </a:rPr>
              <a:t>.</a:t>
            </a:r>
          </a:p>
          <a:p>
            <a:pPr algn="just"/>
            <a:endParaRPr lang="ru-RU" sz="1000" b="1" dirty="0">
              <a:solidFill>
                <a:srgbClr val="7030A0"/>
              </a:solidFill>
              <a:latin typeface="Georgia" panose="02040502050405020303" pitchFamily="18" charset="0"/>
            </a:endParaRPr>
          </a:p>
          <a:p>
            <a:pPr algn="just"/>
            <a:r>
              <a:rPr lang="ru-RU" sz="2400" b="1" dirty="0" smtClean="0">
                <a:solidFill>
                  <a:srgbClr val="7030A0"/>
                </a:solidFill>
                <a:latin typeface="Georgia" panose="02040502050405020303" pitchFamily="18" charset="0"/>
              </a:rPr>
              <a:t>2</a:t>
            </a:r>
            <a:r>
              <a:rPr lang="ru-RU" sz="2400" b="1" dirty="0">
                <a:solidFill>
                  <a:srgbClr val="7030A0"/>
                </a:solidFill>
                <a:latin typeface="Georgia" panose="02040502050405020303" pitchFamily="18" charset="0"/>
              </a:rPr>
              <a:t>. Это расторможенность, неусидчивость детей. Такой ребенок мешает учителю вести урок, отвлекает других, вносит нервозность в атмосферу урока. </a:t>
            </a:r>
            <a:endParaRPr lang="ru-RU" sz="2400" b="1" dirty="0" smtClean="0">
              <a:solidFill>
                <a:srgbClr val="7030A0"/>
              </a:solidFill>
              <a:latin typeface="Georgia" panose="02040502050405020303" pitchFamily="18" charset="0"/>
            </a:endParaRPr>
          </a:p>
          <a:p>
            <a:pPr algn="just"/>
            <a:endParaRPr lang="ru-RU" sz="1000" b="1" dirty="0">
              <a:solidFill>
                <a:srgbClr val="7030A0"/>
              </a:solidFill>
              <a:latin typeface="Georgia" panose="02040502050405020303" pitchFamily="18" charset="0"/>
            </a:endParaRPr>
          </a:p>
          <a:p>
            <a:pPr algn="just"/>
            <a:r>
              <a:rPr lang="ru-RU" sz="2400" b="1" dirty="0" smtClean="0">
                <a:solidFill>
                  <a:srgbClr val="7030A0"/>
                </a:solidFill>
                <a:latin typeface="Georgia" panose="02040502050405020303" pitchFamily="18" charset="0"/>
              </a:rPr>
              <a:t>3</a:t>
            </a:r>
            <a:r>
              <a:rPr lang="ru-RU" sz="2400" b="1" dirty="0">
                <a:solidFill>
                  <a:srgbClr val="7030A0"/>
                </a:solidFill>
                <a:latin typeface="Georgia" panose="02040502050405020303" pitchFamily="18" charset="0"/>
              </a:rPr>
              <a:t>. Потребность детей в особом внимании со стороны учителя. Как правило это дети которые привыкли дома быть в центре внимания, для которых нормой является первоочередное исполнение их просьб, пожеланий.</a:t>
            </a:r>
          </a:p>
        </p:txBody>
      </p:sp>
    </p:spTree>
    <p:extLst>
      <p:ext uri="{BB962C8B-B14F-4D97-AF65-F5344CB8AC3E}">
        <p14:creationId xmlns:p14="http://schemas.microsoft.com/office/powerpoint/2010/main" val="262992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260648"/>
            <a:ext cx="8496944" cy="6001643"/>
          </a:xfrm>
          <a:prstGeom prst="rect">
            <a:avLst/>
          </a:prstGeom>
        </p:spPr>
        <p:txBody>
          <a:bodyPr wrap="square">
            <a:spAutoFit/>
          </a:bodyPr>
          <a:lstStyle/>
          <a:p>
            <a:pPr algn="just"/>
            <a:r>
              <a:rPr lang="ru-RU" dirty="0" smtClean="0"/>
              <a:t>     </a:t>
            </a:r>
            <a:r>
              <a:rPr lang="ru-RU" sz="2400" b="1" dirty="0" smtClean="0">
                <a:solidFill>
                  <a:schemeClr val="accent2"/>
                </a:solidFill>
                <a:effectLst>
                  <a:outerShdw blurRad="38100" dist="38100" dir="2700000" algn="tl">
                    <a:srgbClr val="000000">
                      <a:alpha val="43137"/>
                    </a:srgbClr>
                  </a:outerShdw>
                </a:effectLst>
                <a:latin typeface="Georgia" panose="02040502050405020303" pitchFamily="18" charset="0"/>
              </a:rPr>
              <a:t>Для </a:t>
            </a:r>
            <a:r>
              <a:rPr lang="ru-RU" sz="2400" b="1" dirty="0">
                <a:solidFill>
                  <a:schemeClr val="accent2"/>
                </a:solidFill>
                <a:effectLst>
                  <a:outerShdw blurRad="38100" dist="38100" dir="2700000" algn="tl">
                    <a:srgbClr val="000000">
                      <a:alpha val="43137"/>
                    </a:srgbClr>
                  </a:outerShdw>
                </a:effectLst>
                <a:latin typeface="Georgia" panose="02040502050405020303" pitchFamily="18" charset="0"/>
              </a:rPr>
              <a:t>того, чтобы избежать этих проблем, ребенок должен быть к школе и физически и психологически. </a:t>
            </a:r>
            <a:endParaRPr lang="ru-RU" sz="2400" b="1" dirty="0" smtClean="0">
              <a:solidFill>
                <a:schemeClr val="accent2"/>
              </a:solidFill>
              <a:effectLst>
                <a:outerShdw blurRad="38100" dist="38100" dir="2700000" algn="tl">
                  <a:srgbClr val="000000">
                    <a:alpha val="43137"/>
                  </a:srgbClr>
                </a:outerShdw>
              </a:effectLst>
              <a:latin typeface="Georgia" panose="02040502050405020303" pitchFamily="18" charset="0"/>
            </a:endParaRPr>
          </a:p>
          <a:p>
            <a:pPr algn="just"/>
            <a:r>
              <a:rPr lang="ru-RU" sz="2400" b="1" dirty="0">
                <a:solidFill>
                  <a:srgbClr val="7030A0"/>
                </a:solidFill>
                <a:latin typeface="Georgia" panose="02040502050405020303" pitchFamily="18" charset="0"/>
              </a:rPr>
              <a:t> </a:t>
            </a:r>
            <a:r>
              <a:rPr lang="ru-RU" sz="2400" b="1" dirty="0" smtClean="0">
                <a:solidFill>
                  <a:srgbClr val="7030A0"/>
                </a:solidFill>
                <a:latin typeface="Georgia" panose="02040502050405020303" pitchFamily="18" charset="0"/>
              </a:rPr>
              <a:t>    </a:t>
            </a:r>
            <a:r>
              <a:rPr lang="ru-RU" sz="2400" b="1" u="sng" dirty="0" smtClean="0">
                <a:solidFill>
                  <a:srgbClr val="7030A0"/>
                </a:solidFill>
                <a:effectLst>
                  <a:outerShdw blurRad="38100" dist="38100" dir="2700000" algn="tl">
                    <a:srgbClr val="000000">
                      <a:alpha val="43137"/>
                    </a:srgbClr>
                  </a:outerShdw>
                </a:effectLst>
                <a:latin typeface="Georgia" panose="02040502050405020303" pitchFamily="18" charset="0"/>
              </a:rPr>
              <a:t>Физическая </a:t>
            </a:r>
            <a:r>
              <a:rPr lang="ru-RU" sz="2400" b="1" u="sng" dirty="0">
                <a:solidFill>
                  <a:srgbClr val="7030A0"/>
                </a:solidFill>
                <a:effectLst>
                  <a:outerShdw blurRad="38100" dist="38100" dir="2700000" algn="tl">
                    <a:srgbClr val="000000">
                      <a:alpha val="43137"/>
                    </a:srgbClr>
                  </a:outerShdw>
                </a:effectLst>
                <a:latin typeface="Georgia" panose="02040502050405020303" pitchFamily="18" charset="0"/>
              </a:rPr>
              <a:t>готовность</a:t>
            </a:r>
            <a:r>
              <a:rPr lang="ru-RU" sz="2400" b="1" dirty="0">
                <a:solidFill>
                  <a:srgbClr val="7030A0"/>
                </a:solidFill>
                <a:effectLst>
                  <a:outerShdw blurRad="38100" dist="38100" dir="2700000" algn="tl">
                    <a:srgbClr val="000000">
                      <a:alpha val="43137"/>
                    </a:srgbClr>
                  </a:outerShdw>
                </a:effectLst>
                <a:latin typeface="Georgia" panose="02040502050405020303" pitchFamily="18" charset="0"/>
              </a:rPr>
              <a:t> </a:t>
            </a:r>
            <a:r>
              <a:rPr lang="ru-RU" sz="2400" b="1" dirty="0">
                <a:solidFill>
                  <a:srgbClr val="7030A0"/>
                </a:solidFill>
                <a:latin typeface="Georgia" panose="02040502050405020303" pitchFamily="18" charset="0"/>
              </a:rPr>
              <a:t>определяется уровнем общего физического развития ребенка и состоянием его здоровья. И то, что 70</a:t>
            </a:r>
            <a:r>
              <a:rPr lang="ru-RU" sz="2400" b="1" dirty="0" smtClean="0">
                <a:solidFill>
                  <a:srgbClr val="7030A0"/>
                </a:solidFill>
                <a:latin typeface="Georgia" panose="02040502050405020303" pitchFamily="18" charset="0"/>
              </a:rPr>
              <a:t>% детей </a:t>
            </a:r>
            <a:r>
              <a:rPr lang="ru-RU" sz="2400" b="1" dirty="0">
                <a:solidFill>
                  <a:srgbClr val="7030A0"/>
                </a:solidFill>
                <a:latin typeface="Georgia" panose="02040502050405020303" pitchFamily="18" charset="0"/>
              </a:rPr>
              <a:t>6-7 лет, поступающих в 1 класс, имеют те или иные отклонения физического здоровья и 20% негрубые нарушения психического здоровья определило, что именно четырехлетняя начальная школа обеспечивает благоприятную адаптацию ребенка к </a:t>
            </a:r>
            <a:r>
              <a:rPr lang="ru-RU" sz="2400" b="1" dirty="0" smtClean="0">
                <a:solidFill>
                  <a:srgbClr val="7030A0"/>
                </a:solidFill>
                <a:latin typeface="Georgia" panose="02040502050405020303" pitchFamily="18" charset="0"/>
              </a:rPr>
              <a:t>школе, </a:t>
            </a:r>
            <a:r>
              <a:rPr lang="ru-RU" sz="2400" b="1" dirty="0">
                <a:solidFill>
                  <a:srgbClr val="7030A0"/>
                </a:solidFill>
                <a:latin typeface="Georgia" panose="02040502050405020303" pitchFamily="18" charset="0"/>
              </a:rPr>
              <a:t>позволяет снять перегрузку обучающихся, обеспечить благополучное развитие ребенка, учесть возрастные потребности и индивидуальные особенности каждого школьника.</a:t>
            </a:r>
          </a:p>
        </p:txBody>
      </p:sp>
    </p:spTree>
    <p:extLst>
      <p:ext uri="{BB962C8B-B14F-4D97-AF65-F5344CB8AC3E}">
        <p14:creationId xmlns:p14="http://schemas.microsoft.com/office/powerpoint/2010/main" val="2958811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37460" cy="687348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548680"/>
            <a:ext cx="8208912" cy="2462213"/>
          </a:xfrm>
          <a:prstGeom prst="rect">
            <a:avLst/>
          </a:prstGeom>
        </p:spPr>
        <p:txBody>
          <a:bodyPr wrap="square">
            <a:spAutoFit/>
          </a:bodyPr>
          <a:lstStyle/>
          <a:p>
            <a:pPr algn="just"/>
            <a:r>
              <a:rPr lang="ru-RU" b="1" dirty="0" smtClean="0"/>
              <a:t>     </a:t>
            </a:r>
            <a:r>
              <a:rPr lang="ru-RU" sz="2400" b="1" dirty="0" smtClean="0">
                <a:solidFill>
                  <a:srgbClr val="7030A0"/>
                </a:solidFill>
                <a:effectLst>
                  <a:outerShdw blurRad="38100" dist="38100" dir="2700000" algn="tl">
                    <a:srgbClr val="000000">
                      <a:alpha val="43137"/>
                    </a:srgbClr>
                  </a:outerShdw>
                </a:effectLst>
                <a:latin typeface="Georgia" panose="02040502050405020303" pitchFamily="18" charset="0"/>
              </a:rPr>
              <a:t>Психологическая </a:t>
            </a:r>
            <a:r>
              <a:rPr lang="ru-RU" sz="2400" b="1" dirty="0">
                <a:solidFill>
                  <a:srgbClr val="7030A0"/>
                </a:solidFill>
                <a:effectLst>
                  <a:outerShdw blurRad="38100" dist="38100" dir="2700000" algn="tl">
                    <a:srgbClr val="000000">
                      <a:alpha val="43137"/>
                    </a:srgbClr>
                  </a:outerShdw>
                </a:effectLst>
                <a:latin typeface="Georgia" panose="02040502050405020303" pitchFamily="18" charset="0"/>
              </a:rPr>
              <a:t>готовность к обучению в школе включает в себя</a:t>
            </a:r>
            <a:r>
              <a:rPr lang="ru-RU" sz="2400" b="1" dirty="0" smtClean="0">
                <a:solidFill>
                  <a:srgbClr val="7030A0"/>
                </a:solidFill>
                <a:effectLst>
                  <a:outerShdw blurRad="38100" dist="38100" dir="2700000" algn="tl">
                    <a:srgbClr val="000000">
                      <a:alpha val="43137"/>
                    </a:srgbClr>
                  </a:outerShdw>
                </a:effectLst>
                <a:latin typeface="Georgia" panose="02040502050405020303" pitchFamily="18" charset="0"/>
              </a:rPr>
              <a:t>:</a:t>
            </a:r>
          </a:p>
          <a:p>
            <a:pPr algn="just"/>
            <a:endParaRPr lang="ru-RU" sz="10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400" b="1" dirty="0" smtClean="0">
                <a:solidFill>
                  <a:srgbClr val="7030A0"/>
                </a:solidFill>
                <a:latin typeface="Georgia" panose="02040502050405020303" pitchFamily="18" charset="0"/>
              </a:rPr>
              <a:t>интеллектуальную готовность,</a:t>
            </a:r>
            <a:endParaRPr lang="ru-RU" sz="24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400" b="1" dirty="0" smtClean="0">
                <a:solidFill>
                  <a:srgbClr val="7030A0"/>
                </a:solidFill>
                <a:latin typeface="Georgia" panose="02040502050405020303" pitchFamily="18" charset="0"/>
              </a:rPr>
              <a:t>мотивационную готовность,</a:t>
            </a:r>
            <a:endParaRPr lang="ru-RU" sz="24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400" b="1" dirty="0" smtClean="0">
                <a:solidFill>
                  <a:srgbClr val="7030A0"/>
                </a:solidFill>
                <a:latin typeface="Georgia" panose="02040502050405020303" pitchFamily="18" charset="0"/>
              </a:rPr>
              <a:t>волевую готовность,</a:t>
            </a:r>
            <a:endParaRPr lang="ru-RU" sz="24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400" b="1" dirty="0" smtClean="0">
                <a:solidFill>
                  <a:srgbClr val="7030A0"/>
                </a:solidFill>
                <a:latin typeface="Georgia" panose="02040502050405020303" pitchFamily="18" charset="0"/>
              </a:rPr>
              <a:t>коммуникативную готовность.</a:t>
            </a:r>
            <a:endParaRPr lang="ru-RU" sz="2400" b="1" dirty="0">
              <a:solidFill>
                <a:srgbClr val="7030A0"/>
              </a:solidFill>
              <a:latin typeface="Georgia" panose="02040502050405020303" pitchFamily="18" charset="0"/>
            </a:endParaRPr>
          </a:p>
        </p:txBody>
      </p:sp>
      <p:pic>
        <p:nvPicPr>
          <p:cNvPr id="9" name="Picture 8" descr="http://www.foxyface.ru/sites/default/files/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12790"/>
            <a:ext cx="5472608" cy="368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09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4" y="0"/>
            <a:ext cx="9177714" cy="68734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335846"/>
            <a:ext cx="8424936" cy="6217087"/>
          </a:xfrm>
          <a:prstGeom prst="rect">
            <a:avLst/>
          </a:prstGeom>
        </p:spPr>
        <p:txBody>
          <a:bodyPr wrap="square">
            <a:spAutoFit/>
          </a:bodyPr>
          <a:lstStyle/>
          <a:p>
            <a:pPr algn="just"/>
            <a:r>
              <a:rPr lang="ru-RU" sz="2400" b="1" dirty="0" smtClean="0">
                <a:solidFill>
                  <a:srgbClr val="7030A0"/>
                </a:solidFill>
                <a:effectLst>
                  <a:outerShdw blurRad="38100" dist="38100" dir="2700000" algn="tl">
                    <a:srgbClr val="000000">
                      <a:alpha val="43137"/>
                    </a:srgbClr>
                  </a:outerShdw>
                </a:effectLst>
              </a:rPr>
              <a:t>     </a:t>
            </a:r>
            <a:r>
              <a:rPr lang="ru-RU" sz="2400" b="1" u="sng" dirty="0" smtClean="0">
                <a:solidFill>
                  <a:srgbClr val="7030A0"/>
                </a:solidFill>
                <a:effectLst>
                  <a:outerShdw blurRad="38100" dist="38100" dir="2700000" algn="tl">
                    <a:srgbClr val="000000">
                      <a:alpha val="43137"/>
                    </a:srgbClr>
                  </a:outerShdw>
                </a:effectLst>
                <a:latin typeface="Georgia" panose="02040502050405020303" pitchFamily="18" charset="0"/>
              </a:rPr>
              <a:t>Интеллектуальная </a:t>
            </a:r>
            <a:r>
              <a:rPr lang="ru-RU" sz="2400" b="1" u="sng" dirty="0">
                <a:solidFill>
                  <a:srgbClr val="7030A0"/>
                </a:solidFill>
                <a:effectLst>
                  <a:outerShdw blurRad="38100" dist="38100" dir="2700000" algn="tl">
                    <a:srgbClr val="000000">
                      <a:alpha val="43137"/>
                    </a:srgbClr>
                  </a:outerShdw>
                </a:effectLst>
                <a:latin typeface="Georgia" panose="02040502050405020303" pitchFamily="18" charset="0"/>
              </a:rPr>
              <a:t>готовность</a:t>
            </a:r>
            <a:r>
              <a:rPr lang="ru-RU" sz="2400" b="1" dirty="0">
                <a:solidFill>
                  <a:srgbClr val="7030A0"/>
                </a:solidFill>
                <a:effectLst>
                  <a:outerShdw blurRad="38100" dist="38100" dir="2700000" algn="tl">
                    <a:srgbClr val="000000">
                      <a:alpha val="43137"/>
                    </a:srgbClr>
                  </a:outerShdw>
                </a:effectLst>
                <a:latin typeface="Georgia" panose="02040502050405020303" pitchFamily="18" charset="0"/>
              </a:rPr>
              <a:t> </a:t>
            </a:r>
            <a:r>
              <a:rPr lang="ru-RU" sz="2200" b="1" dirty="0">
                <a:solidFill>
                  <a:srgbClr val="7030A0"/>
                </a:solidFill>
                <a:latin typeface="Georgia" panose="02040502050405020303" pitchFamily="18" charset="0"/>
              </a:rPr>
              <a:t>предполагает развитие внимания, памяти, сформированные мыслительные операции анализа, синтеза обобщения, умение устанавливать связи между явлениями и событиями. К 6-7 годам ребенок должен знать:</a:t>
            </a: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свой </a:t>
            </a:r>
            <a:r>
              <a:rPr lang="ru-RU" sz="2200" b="1" dirty="0">
                <a:solidFill>
                  <a:srgbClr val="7030A0"/>
                </a:solidFill>
                <a:latin typeface="Georgia" panose="02040502050405020303" pitchFamily="18" charset="0"/>
              </a:rPr>
              <a:t>адрес и название </a:t>
            </a:r>
            <a:r>
              <a:rPr lang="ru-RU" sz="2200" b="1" dirty="0" smtClean="0">
                <a:solidFill>
                  <a:srgbClr val="7030A0"/>
                </a:solidFill>
                <a:latin typeface="Georgia" panose="02040502050405020303" pitchFamily="18" charset="0"/>
              </a:rPr>
              <a:t>города, </a:t>
            </a:r>
            <a:r>
              <a:rPr lang="ru-RU" sz="2200" b="1" dirty="0">
                <a:solidFill>
                  <a:srgbClr val="7030A0"/>
                </a:solidFill>
                <a:latin typeface="Georgia" panose="02040502050405020303" pitchFamily="18" charset="0"/>
              </a:rPr>
              <a:t>в котором он </a:t>
            </a:r>
            <a:r>
              <a:rPr lang="ru-RU" sz="2200" b="1" dirty="0" smtClean="0">
                <a:solidFill>
                  <a:srgbClr val="7030A0"/>
                </a:solidFill>
                <a:latin typeface="Georgia" panose="02040502050405020303" pitchFamily="18" charset="0"/>
              </a:rPr>
              <a:t>живет;</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название </a:t>
            </a:r>
            <a:r>
              <a:rPr lang="ru-RU" sz="2200" b="1" dirty="0">
                <a:solidFill>
                  <a:srgbClr val="7030A0"/>
                </a:solidFill>
                <a:latin typeface="Georgia" panose="02040502050405020303" pitchFamily="18" charset="0"/>
              </a:rPr>
              <a:t>страны и её </a:t>
            </a:r>
            <a:r>
              <a:rPr lang="ru-RU" sz="2200" b="1" dirty="0" smtClean="0">
                <a:solidFill>
                  <a:srgbClr val="7030A0"/>
                </a:solidFill>
                <a:latin typeface="Georgia" panose="02040502050405020303" pitchFamily="18" charset="0"/>
              </a:rPr>
              <a:t>столицы;</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имена </a:t>
            </a:r>
            <a:r>
              <a:rPr lang="ru-RU" sz="2200" b="1" dirty="0">
                <a:solidFill>
                  <a:srgbClr val="7030A0"/>
                </a:solidFill>
                <a:latin typeface="Georgia" panose="02040502050405020303" pitchFamily="18" charset="0"/>
              </a:rPr>
              <a:t>и отчества своих родителей, информацию о местах их </a:t>
            </a:r>
            <a:r>
              <a:rPr lang="ru-RU" sz="2200" b="1" dirty="0" smtClean="0">
                <a:solidFill>
                  <a:srgbClr val="7030A0"/>
                </a:solidFill>
                <a:latin typeface="Georgia" panose="02040502050405020303" pitchFamily="18" charset="0"/>
              </a:rPr>
              <a:t>работы;</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времена </a:t>
            </a:r>
            <a:r>
              <a:rPr lang="ru-RU" sz="2200" b="1" dirty="0">
                <a:solidFill>
                  <a:srgbClr val="7030A0"/>
                </a:solidFill>
                <a:latin typeface="Georgia" panose="02040502050405020303" pitchFamily="18" charset="0"/>
              </a:rPr>
              <a:t>года, их последовательность и основные </a:t>
            </a:r>
            <a:r>
              <a:rPr lang="ru-RU" sz="2200" b="1" dirty="0" smtClean="0">
                <a:solidFill>
                  <a:srgbClr val="7030A0"/>
                </a:solidFill>
                <a:latin typeface="Georgia" panose="02040502050405020303" pitchFamily="18" charset="0"/>
              </a:rPr>
              <a:t>признаки;</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названия </a:t>
            </a:r>
            <a:r>
              <a:rPr lang="ru-RU" sz="2200" b="1" dirty="0">
                <a:solidFill>
                  <a:srgbClr val="7030A0"/>
                </a:solidFill>
                <a:latin typeface="Georgia" panose="02040502050405020303" pitchFamily="18" charset="0"/>
              </a:rPr>
              <a:t>месяцев, дней </a:t>
            </a:r>
            <a:r>
              <a:rPr lang="ru-RU" sz="2200" b="1" dirty="0" smtClean="0">
                <a:solidFill>
                  <a:srgbClr val="7030A0"/>
                </a:solidFill>
                <a:latin typeface="Georgia" panose="02040502050405020303" pitchFamily="18" charset="0"/>
              </a:rPr>
              <a:t>недели;</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основные </a:t>
            </a:r>
            <a:r>
              <a:rPr lang="ru-RU" sz="2200" b="1" dirty="0">
                <a:solidFill>
                  <a:srgbClr val="7030A0"/>
                </a:solidFill>
                <a:latin typeface="Georgia" panose="02040502050405020303" pitchFamily="18" charset="0"/>
              </a:rPr>
              <a:t>виды деревьев, </a:t>
            </a:r>
            <a:r>
              <a:rPr lang="ru-RU" sz="2200" b="1" dirty="0" smtClean="0">
                <a:solidFill>
                  <a:srgbClr val="7030A0"/>
                </a:solidFill>
                <a:latin typeface="Georgia" panose="02040502050405020303" pitchFamily="18" charset="0"/>
              </a:rPr>
              <a:t>цветов;</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различать </a:t>
            </a:r>
            <a:r>
              <a:rPr lang="ru-RU" sz="2200" b="1" dirty="0">
                <a:solidFill>
                  <a:srgbClr val="7030A0"/>
                </a:solidFill>
                <a:latin typeface="Georgia" panose="02040502050405020303" pitchFamily="18" charset="0"/>
              </a:rPr>
              <a:t>диких и домашних </a:t>
            </a:r>
            <a:r>
              <a:rPr lang="ru-RU" sz="2200" b="1" dirty="0" smtClean="0">
                <a:solidFill>
                  <a:srgbClr val="7030A0"/>
                </a:solidFill>
                <a:latin typeface="Georgia" panose="02040502050405020303" pitchFamily="18" charset="0"/>
              </a:rPr>
              <a:t>животных;</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понимать</a:t>
            </a:r>
            <a:r>
              <a:rPr lang="ru-RU" sz="2200" b="1" dirty="0">
                <a:solidFill>
                  <a:srgbClr val="7030A0"/>
                </a:solidFill>
                <a:latin typeface="Georgia" panose="02040502050405020303" pitchFamily="18" charset="0"/>
              </a:rPr>
              <a:t>, что бабушка- это мама отца или матери и т. д. ( т. е. несложные родственные отношения</a:t>
            </a:r>
            <a:r>
              <a:rPr lang="ru-RU" sz="2200" b="1" dirty="0" smtClean="0">
                <a:solidFill>
                  <a:srgbClr val="7030A0"/>
                </a:solidFill>
                <a:latin typeface="Georgia" panose="02040502050405020303" pitchFamily="18" charset="0"/>
              </a:rPr>
              <a:t>);</a:t>
            </a:r>
            <a:endParaRPr lang="ru-RU" sz="2200" b="1" dirty="0">
              <a:solidFill>
                <a:srgbClr val="7030A0"/>
              </a:solidFill>
              <a:latin typeface="Georgia" panose="02040502050405020303" pitchFamily="18" charset="0"/>
            </a:endParaRPr>
          </a:p>
          <a:p>
            <a:pPr marL="342900" indent="-342900" algn="just">
              <a:buFont typeface="Wingdings" panose="05000000000000000000" pitchFamily="2" charset="2"/>
              <a:buChar char="ü"/>
            </a:pPr>
            <a:r>
              <a:rPr lang="ru-RU" sz="2200" b="1" dirty="0" smtClean="0">
                <a:solidFill>
                  <a:srgbClr val="7030A0"/>
                </a:solidFill>
                <a:latin typeface="Georgia" panose="02040502050405020303" pitchFamily="18" charset="0"/>
              </a:rPr>
              <a:t>ориентироваться </a:t>
            </a:r>
            <a:r>
              <a:rPr lang="ru-RU" sz="2200" b="1" dirty="0">
                <a:solidFill>
                  <a:srgbClr val="7030A0"/>
                </a:solidFill>
                <a:latin typeface="Georgia" panose="02040502050405020303" pitchFamily="18" charset="0"/>
              </a:rPr>
              <a:t>во времени и </a:t>
            </a:r>
            <a:r>
              <a:rPr lang="ru-RU" sz="2200" b="1" dirty="0" smtClean="0">
                <a:solidFill>
                  <a:srgbClr val="7030A0"/>
                </a:solidFill>
                <a:latin typeface="Georgia" panose="02040502050405020303" pitchFamily="18" charset="0"/>
              </a:rPr>
              <a:t>пространстве.</a:t>
            </a:r>
            <a:endParaRPr lang="ru-RU" sz="2200" b="1" dirty="0">
              <a:solidFill>
                <a:srgbClr val="7030A0"/>
              </a:solidFill>
              <a:latin typeface="Georgia" panose="02040502050405020303" pitchFamily="18" charset="0"/>
            </a:endParaRPr>
          </a:p>
        </p:txBody>
      </p:sp>
    </p:spTree>
    <p:extLst>
      <p:ext uri="{BB962C8B-B14F-4D97-AF65-F5344CB8AC3E}">
        <p14:creationId xmlns:p14="http://schemas.microsoft.com/office/powerpoint/2010/main" val="299583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http://7oom.ru/powerpoint/abstraktnye-fony-dlya-prezentacii-voln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34"/>
            <a:ext cx="9346925" cy="68734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335846"/>
            <a:ext cx="8712968" cy="6247864"/>
          </a:xfrm>
          <a:prstGeom prst="rect">
            <a:avLst/>
          </a:prstGeom>
        </p:spPr>
        <p:txBody>
          <a:bodyPr wrap="square">
            <a:spAutoFit/>
          </a:bodyPr>
          <a:lstStyle/>
          <a:p>
            <a:pPr algn="just"/>
            <a:r>
              <a:rPr lang="ru-RU" sz="2400" b="1" dirty="0" smtClean="0">
                <a:solidFill>
                  <a:srgbClr val="7030A0"/>
                </a:solidFill>
                <a:effectLst>
                  <a:outerShdw blurRad="38100" dist="38100" dir="2700000" algn="tl">
                    <a:srgbClr val="000000">
                      <a:alpha val="43137"/>
                    </a:srgbClr>
                  </a:outerShdw>
                </a:effectLst>
              </a:rPr>
              <a:t>     </a:t>
            </a:r>
            <a:r>
              <a:rPr lang="ru-RU" sz="2000" b="1" dirty="0" smtClean="0">
                <a:solidFill>
                  <a:srgbClr val="7030A0"/>
                </a:solidFill>
                <a:effectLst>
                  <a:outerShdw blurRad="38100" dist="38100" dir="2700000" algn="tl">
                    <a:srgbClr val="000000">
                      <a:alpha val="43137"/>
                    </a:srgbClr>
                  </a:outerShdw>
                </a:effectLst>
                <a:latin typeface="Georgia" panose="02040502050405020303" pitchFamily="18" charset="0"/>
              </a:rPr>
              <a:t>Интеллектуальную </a:t>
            </a:r>
            <a:r>
              <a:rPr lang="ru-RU" sz="2000" b="1" dirty="0">
                <a:solidFill>
                  <a:srgbClr val="7030A0"/>
                </a:solidFill>
                <a:effectLst>
                  <a:outerShdw blurRad="38100" dist="38100" dir="2700000" algn="tl">
                    <a:srgbClr val="000000">
                      <a:alpha val="43137"/>
                    </a:srgbClr>
                  </a:outerShdw>
                </a:effectLst>
                <a:latin typeface="Georgia" panose="02040502050405020303" pitchFamily="18" charset="0"/>
              </a:rPr>
              <a:t>готовность</a:t>
            </a:r>
            <a:r>
              <a:rPr lang="ru-RU" sz="2000" b="1" dirty="0">
                <a:solidFill>
                  <a:srgbClr val="7030A0"/>
                </a:solidFill>
                <a:latin typeface="Georgia" panose="02040502050405020303" pitchFamily="18" charset="0"/>
              </a:rPr>
              <a:t> можно также рассматривать через </a:t>
            </a:r>
            <a:r>
              <a:rPr lang="ru-RU" sz="2000" b="1" dirty="0" err="1">
                <a:solidFill>
                  <a:srgbClr val="7030A0"/>
                </a:solidFill>
                <a:latin typeface="Georgia" panose="02040502050405020303" pitchFamily="18" charset="0"/>
              </a:rPr>
              <a:t>сформированность</a:t>
            </a:r>
            <a:r>
              <a:rPr lang="ru-RU" sz="2000" b="1" dirty="0">
                <a:solidFill>
                  <a:srgbClr val="7030A0"/>
                </a:solidFill>
                <a:latin typeface="Georgia" panose="02040502050405020303" pitchFamily="18" charset="0"/>
              </a:rPr>
              <a:t> основных психических функций. На пороге школы высшие психические функции находятся на следующем уровне развития</a:t>
            </a:r>
            <a:r>
              <a:rPr lang="ru-RU" sz="2000" b="1" dirty="0" smtClean="0">
                <a:solidFill>
                  <a:srgbClr val="7030A0"/>
                </a:solidFill>
                <a:latin typeface="Georgia" panose="02040502050405020303" pitchFamily="18" charset="0"/>
              </a:rPr>
              <a:t>:</a:t>
            </a:r>
          </a:p>
          <a:p>
            <a:pPr algn="just"/>
            <a:endParaRPr lang="ru-RU" sz="1000" b="1" dirty="0">
              <a:solidFill>
                <a:srgbClr val="7030A0"/>
              </a:solidFill>
              <a:latin typeface="Georgia" panose="02040502050405020303" pitchFamily="18" charset="0"/>
            </a:endParaRPr>
          </a:p>
          <a:p>
            <a:pPr algn="just"/>
            <a:r>
              <a:rPr lang="ru-RU" sz="2000" b="1" dirty="0" smtClean="0">
                <a:solidFill>
                  <a:srgbClr val="7030A0"/>
                </a:solidFill>
                <a:effectLst>
                  <a:outerShdw blurRad="38100" dist="38100" dir="2700000" algn="tl">
                    <a:srgbClr val="000000">
                      <a:alpha val="43137"/>
                    </a:srgbClr>
                  </a:outerShdw>
                </a:effectLst>
                <a:latin typeface="Georgia" panose="02040502050405020303" pitchFamily="18" charset="0"/>
              </a:rPr>
              <a:t>     </a:t>
            </a:r>
            <a:r>
              <a:rPr lang="ru-RU" sz="2000" b="1" u="sng" dirty="0" smtClean="0">
                <a:solidFill>
                  <a:srgbClr val="7030A0"/>
                </a:solidFill>
                <a:effectLst>
                  <a:outerShdw blurRad="38100" dist="38100" dir="2700000" algn="tl">
                    <a:srgbClr val="000000">
                      <a:alpha val="43137"/>
                    </a:srgbClr>
                  </a:outerShdw>
                </a:effectLst>
                <a:latin typeface="Georgia" panose="02040502050405020303" pitchFamily="18" charset="0"/>
              </a:rPr>
              <a:t>Внимание</a:t>
            </a:r>
            <a:r>
              <a:rPr lang="ru-RU" sz="2000" b="1" u="sng" dirty="0">
                <a:solidFill>
                  <a:srgbClr val="7030A0"/>
                </a:solidFill>
                <a:effectLst>
                  <a:outerShdw blurRad="38100" dist="38100" dir="2700000" algn="tl">
                    <a:srgbClr val="000000">
                      <a:alpha val="43137"/>
                    </a:srgbClr>
                  </a:outerShdw>
                </a:effectLst>
                <a:latin typeface="Georgia" panose="02040502050405020303" pitchFamily="18" charset="0"/>
              </a:rPr>
              <a:t>:</a:t>
            </a:r>
            <a:r>
              <a:rPr lang="ru-RU" b="1" dirty="0">
                <a:solidFill>
                  <a:srgbClr val="7030A0"/>
                </a:solidFill>
                <a:latin typeface="Georgia" panose="02040502050405020303" pitchFamily="18" charset="0"/>
              </a:rPr>
              <a:t> важным показателем развития внимания является то, что в деятельности ребенка появляется действие по правилу – первый необходимый элемент произвольного внимания. Вызывает тревогу ребенок 6, а особенно 7 лет, который не в состоянии сосредоточиться на необходимой, но не интересной деятельности хотя бы 5-10 минут</a:t>
            </a:r>
            <a:r>
              <a:rPr lang="ru-RU" b="1" dirty="0" smtClean="0">
                <a:solidFill>
                  <a:srgbClr val="7030A0"/>
                </a:solidFill>
                <a:latin typeface="Georgia" panose="02040502050405020303" pitchFamily="18" charset="0"/>
              </a:rPr>
              <a:t>.</a:t>
            </a:r>
          </a:p>
          <a:p>
            <a:pPr algn="just"/>
            <a:endParaRPr lang="ru-RU" sz="1000" b="1" dirty="0">
              <a:solidFill>
                <a:srgbClr val="7030A0"/>
              </a:solidFill>
              <a:latin typeface="Georgia" panose="02040502050405020303" pitchFamily="18" charset="0"/>
            </a:endParaRPr>
          </a:p>
          <a:p>
            <a:pPr algn="just"/>
            <a:r>
              <a:rPr lang="ru-RU" b="1" dirty="0" smtClean="0">
                <a:solidFill>
                  <a:srgbClr val="7030A0"/>
                </a:solidFill>
                <a:latin typeface="Georgia" panose="02040502050405020303" pitchFamily="18" charset="0"/>
              </a:rPr>
              <a:t>      </a:t>
            </a:r>
            <a:r>
              <a:rPr lang="ru-RU" sz="2000" b="1" u="sng" dirty="0" smtClean="0">
                <a:solidFill>
                  <a:srgbClr val="7030A0"/>
                </a:solidFill>
                <a:effectLst>
                  <a:outerShdw blurRad="38100" dist="38100" dir="2700000" algn="tl">
                    <a:srgbClr val="000000">
                      <a:alpha val="43137"/>
                    </a:srgbClr>
                  </a:outerShdw>
                </a:effectLst>
                <a:latin typeface="Georgia" panose="02040502050405020303" pitchFamily="18" charset="0"/>
              </a:rPr>
              <a:t>Память</a:t>
            </a:r>
            <a:r>
              <a:rPr lang="ru-RU" sz="2000" b="1" u="sng" dirty="0">
                <a:solidFill>
                  <a:srgbClr val="7030A0"/>
                </a:solidFill>
                <a:effectLst>
                  <a:outerShdw blurRad="38100" dist="38100" dir="2700000" algn="tl">
                    <a:srgbClr val="000000">
                      <a:alpha val="43137"/>
                    </a:srgbClr>
                  </a:outerShdw>
                </a:effectLst>
                <a:latin typeface="Georgia" panose="02040502050405020303" pitchFamily="18" charset="0"/>
              </a:rPr>
              <a:t>:</a:t>
            </a:r>
            <a:r>
              <a:rPr lang="ru-RU" b="1" dirty="0">
                <a:solidFill>
                  <a:srgbClr val="7030A0"/>
                </a:solidFill>
                <a:latin typeface="Georgia" panose="02040502050405020303" pitchFamily="18" charset="0"/>
              </a:rPr>
              <a:t> для ребенка 6-7 лет вполне доступно такое задание – запомнить 10 слов, не связанных по смыслу. В первый раз он повторит от 2 до 5 слов. Можно называть слова еще несколько раз и после 3-4 предъявлений ребенок обычно запоминает более половины слов. Если ребенок 6-7 лет не может запомнить более 3 слов с 4-го предъявления, возможно, ему необходима консультация невропатолога. К 7 годам процесс формирования произвольного запоминания можно считать завершенным.</a:t>
            </a:r>
          </a:p>
          <a:p>
            <a:pPr algn="just"/>
            <a:endParaRPr lang="ru-RU" sz="2000" dirty="0">
              <a:solidFill>
                <a:srgbClr val="7030A0"/>
              </a:solidFill>
              <a:latin typeface="Georgia" panose="02040502050405020303" pitchFamily="18" charset="0"/>
            </a:endParaRPr>
          </a:p>
        </p:txBody>
      </p:sp>
    </p:spTree>
    <p:extLst>
      <p:ext uri="{BB962C8B-B14F-4D97-AF65-F5344CB8AC3E}">
        <p14:creationId xmlns:p14="http://schemas.microsoft.com/office/powerpoint/2010/main" val="88167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1715</Words>
  <Application>Microsoft Office PowerPoint</Application>
  <PresentationFormat>Экран (4:3)</PresentationFormat>
  <Paragraphs>118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21</cp:revision>
  <dcterms:created xsi:type="dcterms:W3CDTF">2017-03-31T16:27:02Z</dcterms:created>
  <dcterms:modified xsi:type="dcterms:W3CDTF">2017-04-02T05:08:12Z</dcterms:modified>
</cp:coreProperties>
</file>